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18.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19.xml" ContentType="application/vnd.openxmlformats-officedocument.presentationml.tags+xml"/>
  <Override PartName="/ppt/notesSlides/notesSlide49.xml" ContentType="application/vnd.openxmlformats-officedocument.presentationml.notesSlide+xml"/>
  <Override PartName="/ppt/tags/tag20.xml" ContentType="application/vnd.openxmlformats-officedocument.presentationml.tags+xml"/>
  <Override PartName="/ppt/notesSlides/notesSlide5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tags/tag21.xml" ContentType="application/vnd.openxmlformats-officedocument.presentationml.tags+xml"/>
  <Override PartName="/ppt/notesSlides/notesSlide69.xml" ContentType="application/vnd.openxmlformats-officedocument.presentationml.notesSlide+xml"/>
  <Override PartName="/ppt/tags/tag22.xml" ContentType="application/vnd.openxmlformats-officedocument.presentationml.tags+xml"/>
  <Override PartName="/ppt/notesSlides/notesSlide7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tags/tag23.xml" ContentType="application/vnd.openxmlformats-officedocument.presentationml.tags+xml"/>
  <Override PartName="/ppt/notesSlides/notesSlide77.xml" ContentType="application/vnd.openxmlformats-officedocument.presentationml.notesSlide+xml"/>
  <Override PartName="/ppt/tags/tag24.xml" ContentType="application/vnd.openxmlformats-officedocument.presentationml.tags+xml"/>
  <Override PartName="/ppt/notesSlides/notesSlide7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tags/tag25.xml" ContentType="application/vnd.openxmlformats-officedocument.presentationml.tags+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9.xml" ContentType="application/vnd.openxmlformats-officedocument.presentationml.notesSlide+xml"/>
  <Override PartName="/ppt/tags/tag26.xml" ContentType="application/vnd.openxmlformats-officedocument.presentationml.tags+xml"/>
  <Override PartName="/ppt/notesSlides/notesSlide90.xml" ContentType="application/vnd.openxmlformats-officedocument.presentationml.notesSlide+xml"/>
  <Override PartName="/ppt/tags/tag27.xml" ContentType="application/vnd.openxmlformats-officedocument.presentationml.tags+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9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1"/>
  </p:notesMasterIdLst>
  <p:handoutMasterIdLst>
    <p:handoutMasterId r:id="rId122"/>
  </p:handoutMasterIdLst>
  <p:sldIdLst>
    <p:sldId id="660" r:id="rId5"/>
    <p:sldId id="662" r:id="rId6"/>
    <p:sldId id="259" r:id="rId7"/>
    <p:sldId id="260" r:id="rId8"/>
    <p:sldId id="262" r:id="rId9"/>
    <p:sldId id="269" r:id="rId10"/>
    <p:sldId id="553" r:id="rId11"/>
    <p:sldId id="654" r:id="rId12"/>
    <p:sldId id="413" r:id="rId13"/>
    <p:sldId id="586" r:id="rId14"/>
    <p:sldId id="670" r:id="rId15"/>
    <p:sldId id="559" r:id="rId16"/>
    <p:sldId id="552" r:id="rId17"/>
    <p:sldId id="273" r:id="rId18"/>
    <p:sldId id="624" r:id="rId19"/>
    <p:sldId id="266" r:id="rId20"/>
    <p:sldId id="267" r:id="rId21"/>
    <p:sldId id="625" r:id="rId22"/>
    <p:sldId id="578" r:id="rId23"/>
    <p:sldId id="501" r:id="rId24"/>
    <p:sldId id="510" r:id="rId25"/>
    <p:sldId id="427" r:id="rId26"/>
    <p:sldId id="511" r:id="rId27"/>
    <p:sldId id="557" r:id="rId28"/>
    <p:sldId id="642" r:id="rId29"/>
    <p:sldId id="513" r:id="rId30"/>
    <p:sldId id="556" r:id="rId31"/>
    <p:sldId id="509" r:id="rId32"/>
    <p:sldId id="514" r:id="rId33"/>
    <p:sldId id="447" r:id="rId34"/>
    <p:sldId id="515" r:id="rId35"/>
    <p:sldId id="637" r:id="rId36"/>
    <p:sldId id="525" r:id="rId37"/>
    <p:sldId id="520" r:id="rId38"/>
    <p:sldId id="512" r:id="rId39"/>
    <p:sldId id="504" r:id="rId40"/>
    <p:sldId id="608" r:id="rId41"/>
    <p:sldId id="518" r:id="rId42"/>
    <p:sldId id="633" r:id="rId43"/>
    <p:sldId id="516" r:id="rId44"/>
    <p:sldId id="558" r:id="rId45"/>
    <p:sldId id="519" r:id="rId46"/>
    <p:sldId id="614" r:id="rId47"/>
    <p:sldId id="652" r:id="rId48"/>
    <p:sldId id="521" r:id="rId49"/>
    <p:sldId id="649" r:id="rId50"/>
    <p:sldId id="522" r:id="rId51"/>
    <p:sldId id="517" r:id="rId52"/>
    <p:sldId id="594" r:id="rId53"/>
    <p:sldId id="610" r:id="rId54"/>
    <p:sldId id="524" r:id="rId55"/>
    <p:sldId id="543" r:id="rId56"/>
    <p:sldId id="664" r:id="rId57"/>
    <p:sldId id="286" r:id="rId58"/>
    <p:sldId id="667" r:id="rId59"/>
    <p:sldId id="350" r:id="rId60"/>
    <p:sldId id="631" r:id="rId61"/>
    <p:sldId id="632" r:id="rId62"/>
    <p:sldId id="534" r:id="rId63"/>
    <p:sldId id="430" r:id="rId64"/>
    <p:sldId id="351" r:id="rId65"/>
    <p:sldId id="627" r:id="rId66"/>
    <p:sldId id="635" r:id="rId67"/>
    <p:sldId id="636" r:id="rId68"/>
    <p:sldId id="429" r:id="rId69"/>
    <p:sldId id="641" r:id="rId70"/>
    <p:sldId id="619" r:id="rId71"/>
    <p:sldId id="622" r:id="rId72"/>
    <p:sldId id="629" r:id="rId73"/>
    <p:sldId id="620" r:id="rId74"/>
    <p:sldId id="682" r:id="rId75"/>
    <p:sldId id="681" r:id="rId76"/>
    <p:sldId id="630" r:id="rId77"/>
    <p:sldId id="639" r:id="rId78"/>
    <p:sldId id="470" r:id="rId79"/>
    <p:sldId id="644" r:id="rId80"/>
    <p:sldId id="361" r:id="rId81"/>
    <p:sldId id="575" r:id="rId82"/>
    <p:sldId id="668" r:id="rId83"/>
    <p:sldId id="376" r:id="rId84"/>
    <p:sldId id="435" r:id="rId85"/>
    <p:sldId id="436" r:id="rId86"/>
    <p:sldId id="683" r:id="rId87"/>
    <p:sldId id="684" r:id="rId88"/>
    <p:sldId id="685" r:id="rId89"/>
    <p:sldId id="381" r:id="rId90"/>
    <p:sldId id="665" r:id="rId91"/>
    <p:sldId id="669" r:id="rId92"/>
    <p:sldId id="656" r:id="rId93"/>
    <p:sldId id="657" r:id="rId94"/>
    <p:sldId id="658" r:id="rId95"/>
    <p:sldId id="659" r:id="rId96"/>
    <p:sldId id="507" r:id="rId97"/>
    <p:sldId id="294" r:id="rId98"/>
    <p:sldId id="293" r:id="rId99"/>
    <p:sldId id="645" r:id="rId100"/>
    <p:sldId id="604" r:id="rId101"/>
    <p:sldId id="600" r:id="rId102"/>
    <p:sldId id="607" r:id="rId103"/>
    <p:sldId id="508" r:id="rId104"/>
    <p:sldId id="663" r:id="rId105"/>
    <p:sldId id="647" r:id="rId106"/>
    <p:sldId id="646" r:id="rId107"/>
    <p:sldId id="616" r:id="rId108"/>
    <p:sldId id="496" r:id="rId109"/>
    <p:sldId id="674" r:id="rId110"/>
    <p:sldId id="679" r:id="rId111"/>
    <p:sldId id="678" r:id="rId112"/>
    <p:sldId id="677" r:id="rId113"/>
    <p:sldId id="676" r:id="rId114"/>
    <p:sldId id="675" r:id="rId115"/>
    <p:sldId id="680" r:id="rId116"/>
    <p:sldId id="673" r:id="rId117"/>
    <p:sldId id="599" r:id="rId118"/>
    <p:sldId id="648" r:id="rId119"/>
    <p:sldId id="655" r:id="rId120"/>
  </p:sldIdLst>
  <p:sldSz cx="9144000" cy="6858000" type="screen4x3"/>
  <p:notesSz cx="6985000" cy="9271000"/>
  <p:custDataLst>
    <p:tags r:id="rId1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0DB0337-2D00-D14E-8FDA-1480ACC8AB65}">
          <p14:sldIdLst>
            <p14:sldId id="660"/>
            <p14:sldId id="662"/>
            <p14:sldId id="259"/>
            <p14:sldId id="260"/>
            <p14:sldId id="262"/>
            <p14:sldId id="269"/>
            <p14:sldId id="553"/>
            <p14:sldId id="654"/>
            <p14:sldId id="413"/>
            <p14:sldId id="586"/>
            <p14:sldId id="670"/>
            <p14:sldId id="559"/>
            <p14:sldId id="552"/>
            <p14:sldId id="273"/>
            <p14:sldId id="624"/>
            <p14:sldId id="266"/>
            <p14:sldId id="267"/>
            <p14:sldId id="625"/>
            <p14:sldId id="578"/>
            <p14:sldId id="501"/>
            <p14:sldId id="510"/>
            <p14:sldId id="427"/>
            <p14:sldId id="511"/>
            <p14:sldId id="557"/>
            <p14:sldId id="642"/>
            <p14:sldId id="513"/>
            <p14:sldId id="556"/>
            <p14:sldId id="509"/>
            <p14:sldId id="514"/>
            <p14:sldId id="447"/>
            <p14:sldId id="515"/>
            <p14:sldId id="637"/>
            <p14:sldId id="525"/>
            <p14:sldId id="520"/>
            <p14:sldId id="512"/>
            <p14:sldId id="504"/>
            <p14:sldId id="608"/>
            <p14:sldId id="518"/>
            <p14:sldId id="633"/>
            <p14:sldId id="516"/>
            <p14:sldId id="558"/>
            <p14:sldId id="519"/>
            <p14:sldId id="614"/>
            <p14:sldId id="652"/>
            <p14:sldId id="521"/>
            <p14:sldId id="649"/>
            <p14:sldId id="522"/>
            <p14:sldId id="517"/>
            <p14:sldId id="594"/>
            <p14:sldId id="610"/>
            <p14:sldId id="524"/>
            <p14:sldId id="543"/>
            <p14:sldId id="664"/>
            <p14:sldId id="286"/>
            <p14:sldId id="667"/>
            <p14:sldId id="350"/>
            <p14:sldId id="631"/>
            <p14:sldId id="632"/>
            <p14:sldId id="534"/>
            <p14:sldId id="430"/>
            <p14:sldId id="351"/>
            <p14:sldId id="627"/>
            <p14:sldId id="635"/>
            <p14:sldId id="636"/>
            <p14:sldId id="429"/>
            <p14:sldId id="641"/>
            <p14:sldId id="619"/>
            <p14:sldId id="622"/>
            <p14:sldId id="629"/>
            <p14:sldId id="620"/>
            <p14:sldId id="682"/>
            <p14:sldId id="681"/>
            <p14:sldId id="630"/>
            <p14:sldId id="639"/>
            <p14:sldId id="470"/>
            <p14:sldId id="644"/>
            <p14:sldId id="361"/>
            <p14:sldId id="575"/>
            <p14:sldId id="668"/>
            <p14:sldId id="376"/>
            <p14:sldId id="435"/>
            <p14:sldId id="436"/>
            <p14:sldId id="683"/>
            <p14:sldId id="684"/>
            <p14:sldId id="685"/>
            <p14:sldId id="381"/>
            <p14:sldId id="665"/>
            <p14:sldId id="669"/>
            <p14:sldId id="656"/>
            <p14:sldId id="657"/>
            <p14:sldId id="658"/>
            <p14:sldId id="659"/>
            <p14:sldId id="507"/>
            <p14:sldId id="294"/>
            <p14:sldId id="293"/>
            <p14:sldId id="645"/>
            <p14:sldId id="604"/>
            <p14:sldId id="600"/>
            <p14:sldId id="607"/>
            <p14:sldId id="508"/>
            <p14:sldId id="663"/>
            <p14:sldId id="647"/>
            <p14:sldId id="646"/>
            <p14:sldId id="616"/>
            <p14:sldId id="496"/>
            <p14:sldId id="674"/>
            <p14:sldId id="679"/>
            <p14:sldId id="678"/>
            <p14:sldId id="677"/>
            <p14:sldId id="676"/>
            <p14:sldId id="675"/>
            <p14:sldId id="680"/>
            <p14:sldId id="673"/>
            <p14:sldId id="599"/>
            <p14:sldId id="648"/>
            <p14:sldId id="655"/>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0" userDrawn="1">
          <p15:clr>
            <a:srgbClr val="A4A3A4"/>
          </p15:clr>
        </p15:guide>
        <p15:guide id="2" pos="220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ncy Chen Lane" initials="NCL" lastIdx="17" clrIdx="0"/>
  <p:cmAuthor id="2" name="Ola Skalimowska" initials="OS" lastIdx="47" clrIdx="1">
    <p:extLst>
      <p:ext uri="{19B8F6BF-5375-455C-9EA6-DF929625EA0E}">
        <p15:presenceInfo xmlns:p15="http://schemas.microsoft.com/office/powerpoint/2012/main" userId="S-1-5-21-497440546-3349810628-3187559507-47281" providerId="AD"/>
      </p:ext>
    </p:extLst>
  </p:cmAuthor>
  <p:cmAuthor id="3" name="Angel Rivera" initials="AR" lastIdx="8" clrIdx="3">
    <p:extLst>
      <p:ext uri="{19B8F6BF-5375-455C-9EA6-DF929625EA0E}">
        <p15:presenceInfo xmlns:p15="http://schemas.microsoft.com/office/powerpoint/2012/main" userId="S-1-5-21-497440546-3349810628-3187559507-63982" providerId="AD"/>
      </p:ext>
    </p:extLst>
  </p:cmAuthor>
  <p:cmAuthor id="4" name="Andrea Garrison" initials="AG" lastIdx="18" clrIdx="2">
    <p:extLst>
      <p:ext uri="{19B8F6BF-5375-455C-9EA6-DF929625EA0E}">
        <p15:presenceInfo xmlns:p15="http://schemas.microsoft.com/office/powerpoint/2012/main" userId="S-1-5-21-497440546-3349810628-3187559507-67875" providerId="AD"/>
      </p:ext>
    </p:extLst>
  </p:cmAuthor>
  <p:cmAuthor id="5" name="Sheila A. Mercer" initials="SAM" lastIdx="17" clrIdx="4">
    <p:extLst>
      <p:ext uri="{19B8F6BF-5375-455C-9EA6-DF929625EA0E}">
        <p15:presenceInfo xmlns:p15="http://schemas.microsoft.com/office/powerpoint/2012/main" userId="S-1-5-21-497440546-3349810628-3187559507-175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579B"/>
    <a:srgbClr val="09548E"/>
    <a:srgbClr val="000099"/>
    <a:srgbClr val="FFD200"/>
    <a:srgbClr val="FFFFFF"/>
    <a:srgbClr val="0000CC"/>
    <a:srgbClr val="09548D"/>
    <a:srgbClr val="FDF1DB"/>
    <a:srgbClr val="4078B5"/>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79" autoAdjust="0"/>
    <p:restoredTop sz="93979" autoAdjust="0"/>
  </p:normalViewPr>
  <p:slideViewPr>
    <p:cSldViewPr snapToGrid="0" snapToObjects="1">
      <p:cViewPr varScale="1">
        <p:scale>
          <a:sx n="62" d="100"/>
          <a:sy n="62" d="100"/>
        </p:scale>
        <p:origin x="1554" y="42"/>
      </p:cViewPr>
      <p:guideLst>
        <p:guide orient="horz" pos="2160"/>
        <p:guide pos="2880"/>
      </p:guideLst>
    </p:cSldViewPr>
  </p:slideViewPr>
  <p:outlineViewPr>
    <p:cViewPr>
      <p:scale>
        <a:sx n="33" d="100"/>
        <a:sy n="33" d="100"/>
      </p:scale>
      <p:origin x="0" y="-6594"/>
    </p:cViewPr>
  </p:outlineViewPr>
  <p:notesTextViewPr>
    <p:cViewPr>
      <p:scale>
        <a:sx n="75" d="100"/>
        <a:sy n="75" d="100"/>
      </p:scale>
      <p:origin x="0" y="0"/>
    </p:cViewPr>
  </p:notesTextViewPr>
  <p:sorterViewPr>
    <p:cViewPr varScale="1">
      <p:scale>
        <a:sx n="1" d="1"/>
        <a:sy n="1" d="1"/>
      </p:scale>
      <p:origin x="0" y="-27960"/>
    </p:cViewPr>
  </p:sorterViewPr>
  <p:notesViewPr>
    <p:cSldViewPr snapToGrid="0" snapToObjects="1">
      <p:cViewPr varScale="1">
        <p:scale>
          <a:sx n="102" d="100"/>
          <a:sy n="102" d="100"/>
        </p:scale>
        <p:origin x="-3480" y="-108"/>
      </p:cViewPr>
      <p:guideLst>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tags" Target="tags/tag1.xml"/><Relationship Id="rId128"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2A7F5C-E271-4CD5-A307-A25AD5062F9A}" type="doc">
      <dgm:prSet loTypeId="urn:microsoft.com/office/officeart/2008/layout/VerticalCurvedList" loCatId="list" qsTypeId="urn:microsoft.com/office/officeart/2005/8/quickstyle/simple1" qsCatId="simple" csTypeId="urn:microsoft.com/office/officeart/2005/8/colors/accent5_2" csCatId="accent5" phldr="1"/>
      <dgm:spPr/>
      <dgm:t>
        <a:bodyPr/>
        <a:lstStyle/>
        <a:p>
          <a:endParaRPr lang="en-US"/>
        </a:p>
      </dgm:t>
    </dgm:pt>
    <dgm:pt modelId="{C76D0D2C-4894-45F8-9583-18D75E25F0AD}">
      <dgm:prSet phldrT="[Text]"/>
      <dgm:spPr>
        <a:solidFill>
          <a:srgbClr val="1D579B"/>
        </a:solidFill>
      </dgm:spPr>
      <dgm:t>
        <a:bodyPr/>
        <a:lstStyle/>
        <a:p>
          <a:r>
            <a:rPr lang="en-US" dirty="0"/>
            <a:t>1: Request </a:t>
          </a:r>
          <a:r>
            <a:rPr lang="en-US" dirty="0" smtClean="0"/>
            <a:t>Extended Absence</a:t>
          </a:r>
          <a:endParaRPr lang="en-US" dirty="0"/>
        </a:p>
      </dgm:t>
    </dgm:pt>
    <dgm:pt modelId="{50159EED-2F39-4547-9E4B-F062664FBA6F}" type="parTrans" cxnId="{A553C557-9E69-4077-BBFC-315963C76A26}">
      <dgm:prSet/>
      <dgm:spPr/>
      <dgm:t>
        <a:bodyPr/>
        <a:lstStyle/>
        <a:p>
          <a:endParaRPr lang="en-US"/>
        </a:p>
      </dgm:t>
    </dgm:pt>
    <dgm:pt modelId="{F98D2A06-0291-44BE-9AE3-158A682CE56C}" type="sibTrans" cxnId="{A553C557-9E69-4077-BBFC-315963C76A26}">
      <dgm:prSet/>
      <dgm:spPr/>
      <dgm:t>
        <a:bodyPr/>
        <a:lstStyle/>
        <a:p>
          <a:endParaRPr lang="en-US"/>
        </a:p>
      </dgm:t>
    </dgm:pt>
    <dgm:pt modelId="{B029579B-4DF3-4D51-AC6E-A40D5F9E06B2}">
      <dgm:prSet phldrT="[Text]"/>
      <dgm:spPr>
        <a:solidFill>
          <a:srgbClr val="1D579B"/>
        </a:solidFill>
      </dgm:spPr>
      <dgm:t>
        <a:bodyPr/>
        <a:lstStyle/>
        <a:p>
          <a:r>
            <a:rPr lang="en-US" dirty="0" smtClean="0"/>
            <a:t>3: </a:t>
          </a:r>
          <a:r>
            <a:rPr lang="en-US" dirty="0"/>
            <a:t>Return from </a:t>
          </a:r>
          <a:r>
            <a:rPr lang="en-US" dirty="0" smtClean="0"/>
            <a:t>Extended Absence</a:t>
          </a:r>
          <a:endParaRPr lang="en-US" dirty="0"/>
        </a:p>
      </dgm:t>
    </dgm:pt>
    <dgm:pt modelId="{C18BA7F4-D73F-4ED5-9EBF-CA537383C772}" type="parTrans" cxnId="{EEB9F3AB-479A-4EF4-AFF8-EA4F56D3B97C}">
      <dgm:prSet/>
      <dgm:spPr/>
      <dgm:t>
        <a:bodyPr/>
        <a:lstStyle/>
        <a:p>
          <a:endParaRPr lang="en-US"/>
        </a:p>
      </dgm:t>
    </dgm:pt>
    <dgm:pt modelId="{E625DB8B-AF70-42CB-9BBB-2C8B7D4E46D5}" type="sibTrans" cxnId="{EEB9F3AB-479A-4EF4-AFF8-EA4F56D3B97C}">
      <dgm:prSet/>
      <dgm:spPr/>
      <dgm:t>
        <a:bodyPr/>
        <a:lstStyle/>
        <a:p>
          <a:endParaRPr lang="en-US"/>
        </a:p>
      </dgm:t>
    </dgm:pt>
    <dgm:pt modelId="{6287FBF7-90BA-44CD-A9C2-3BE6956DFE67}">
      <dgm:prSet phldrT="[Text]"/>
      <dgm:spPr>
        <a:solidFill>
          <a:srgbClr val="1D579B"/>
        </a:solidFill>
      </dgm:spPr>
      <dgm:t>
        <a:bodyPr/>
        <a:lstStyle/>
        <a:p>
          <a:r>
            <a:rPr lang="en-US" dirty="0"/>
            <a:t>2: View and Edit </a:t>
          </a:r>
          <a:r>
            <a:rPr lang="en-US" dirty="0" smtClean="0"/>
            <a:t>Extended Absence</a:t>
          </a:r>
          <a:endParaRPr lang="en-US" dirty="0"/>
        </a:p>
      </dgm:t>
    </dgm:pt>
    <dgm:pt modelId="{44E4CCA2-78A7-41C5-8E6B-DC5AF2ED221C}" type="parTrans" cxnId="{94B8FE7A-2C7C-44C0-91B7-A5AD03BFFA83}">
      <dgm:prSet/>
      <dgm:spPr/>
      <dgm:t>
        <a:bodyPr/>
        <a:lstStyle/>
        <a:p>
          <a:endParaRPr lang="en-US"/>
        </a:p>
      </dgm:t>
    </dgm:pt>
    <dgm:pt modelId="{83FD1826-CAA7-4626-A8AA-3BCA9D9B41A3}" type="sibTrans" cxnId="{94B8FE7A-2C7C-44C0-91B7-A5AD03BFFA83}">
      <dgm:prSet/>
      <dgm:spPr/>
      <dgm:t>
        <a:bodyPr/>
        <a:lstStyle/>
        <a:p>
          <a:endParaRPr lang="en-US"/>
        </a:p>
      </dgm:t>
    </dgm:pt>
    <dgm:pt modelId="{A3835797-A029-40C5-98EE-DDADEB49ABB0}">
      <dgm:prSet/>
      <dgm:spPr>
        <a:solidFill>
          <a:srgbClr val="1D579B"/>
        </a:solidFill>
      </dgm:spPr>
      <dgm:t>
        <a:bodyPr/>
        <a:lstStyle/>
        <a:p>
          <a:r>
            <a:rPr lang="en-US" dirty="0" smtClean="0"/>
            <a:t>4. View EA Transaction History</a:t>
          </a:r>
          <a:endParaRPr lang="en-US" dirty="0"/>
        </a:p>
      </dgm:t>
    </dgm:pt>
    <dgm:pt modelId="{0FA220BA-0FBD-4873-8DC5-283314EB0D52}" type="parTrans" cxnId="{3E323942-F6DF-4453-BD89-92029FFAF6A2}">
      <dgm:prSet/>
      <dgm:spPr/>
      <dgm:t>
        <a:bodyPr/>
        <a:lstStyle/>
        <a:p>
          <a:endParaRPr lang="en-US"/>
        </a:p>
      </dgm:t>
    </dgm:pt>
    <dgm:pt modelId="{CC9AF671-8739-4E89-8077-E5D976E6CD4F}" type="sibTrans" cxnId="{3E323942-F6DF-4453-BD89-92029FFAF6A2}">
      <dgm:prSet/>
      <dgm:spPr/>
      <dgm:t>
        <a:bodyPr/>
        <a:lstStyle/>
        <a:p>
          <a:endParaRPr lang="en-US"/>
        </a:p>
      </dgm:t>
    </dgm:pt>
    <dgm:pt modelId="{9B1D350B-D9F0-491D-80C8-0D9D0B380A93}" type="pres">
      <dgm:prSet presAssocID="{452A7F5C-E271-4CD5-A307-A25AD5062F9A}" presName="Name0" presStyleCnt="0">
        <dgm:presLayoutVars>
          <dgm:chMax val="7"/>
          <dgm:chPref val="7"/>
          <dgm:dir/>
        </dgm:presLayoutVars>
      </dgm:prSet>
      <dgm:spPr/>
      <dgm:t>
        <a:bodyPr/>
        <a:lstStyle/>
        <a:p>
          <a:endParaRPr lang="en-US"/>
        </a:p>
      </dgm:t>
    </dgm:pt>
    <dgm:pt modelId="{5A30AF97-B98C-4514-8031-6C5B8A07CC54}" type="pres">
      <dgm:prSet presAssocID="{452A7F5C-E271-4CD5-A307-A25AD5062F9A}" presName="Name1" presStyleCnt="0"/>
      <dgm:spPr/>
      <dgm:t>
        <a:bodyPr/>
        <a:lstStyle/>
        <a:p>
          <a:endParaRPr lang="en-US"/>
        </a:p>
      </dgm:t>
    </dgm:pt>
    <dgm:pt modelId="{956968CB-4B97-4201-A776-39BE00249818}" type="pres">
      <dgm:prSet presAssocID="{452A7F5C-E271-4CD5-A307-A25AD5062F9A}" presName="cycle" presStyleCnt="0"/>
      <dgm:spPr/>
      <dgm:t>
        <a:bodyPr/>
        <a:lstStyle/>
        <a:p>
          <a:endParaRPr lang="en-US"/>
        </a:p>
      </dgm:t>
    </dgm:pt>
    <dgm:pt modelId="{F53DF10B-CA95-41F0-AD2B-62E36333E577}" type="pres">
      <dgm:prSet presAssocID="{452A7F5C-E271-4CD5-A307-A25AD5062F9A}" presName="srcNode" presStyleLbl="node1" presStyleIdx="0" presStyleCnt="4"/>
      <dgm:spPr/>
      <dgm:t>
        <a:bodyPr/>
        <a:lstStyle/>
        <a:p>
          <a:endParaRPr lang="en-US"/>
        </a:p>
      </dgm:t>
    </dgm:pt>
    <dgm:pt modelId="{50BE7FA7-2200-474A-A99F-3A974246DA53}" type="pres">
      <dgm:prSet presAssocID="{452A7F5C-E271-4CD5-A307-A25AD5062F9A}" presName="conn" presStyleLbl="parChTrans1D2" presStyleIdx="0" presStyleCnt="1"/>
      <dgm:spPr/>
      <dgm:t>
        <a:bodyPr/>
        <a:lstStyle/>
        <a:p>
          <a:endParaRPr lang="en-US"/>
        </a:p>
      </dgm:t>
    </dgm:pt>
    <dgm:pt modelId="{D1B2A6AD-B16D-4C68-8A90-3ABCE7A4A92B}" type="pres">
      <dgm:prSet presAssocID="{452A7F5C-E271-4CD5-A307-A25AD5062F9A}" presName="extraNode" presStyleLbl="node1" presStyleIdx="0" presStyleCnt="4"/>
      <dgm:spPr/>
      <dgm:t>
        <a:bodyPr/>
        <a:lstStyle/>
        <a:p>
          <a:endParaRPr lang="en-US"/>
        </a:p>
      </dgm:t>
    </dgm:pt>
    <dgm:pt modelId="{AEE64FBA-0210-4063-B0D3-9E92D9E18A25}" type="pres">
      <dgm:prSet presAssocID="{452A7F5C-E271-4CD5-A307-A25AD5062F9A}" presName="dstNode" presStyleLbl="node1" presStyleIdx="0" presStyleCnt="4"/>
      <dgm:spPr/>
      <dgm:t>
        <a:bodyPr/>
        <a:lstStyle/>
        <a:p>
          <a:endParaRPr lang="en-US"/>
        </a:p>
      </dgm:t>
    </dgm:pt>
    <dgm:pt modelId="{BDE2854F-B583-49DF-9080-F695508E16EF}" type="pres">
      <dgm:prSet presAssocID="{C76D0D2C-4894-45F8-9583-18D75E25F0AD}" presName="text_1" presStyleLbl="node1" presStyleIdx="0" presStyleCnt="4">
        <dgm:presLayoutVars>
          <dgm:bulletEnabled val="1"/>
        </dgm:presLayoutVars>
      </dgm:prSet>
      <dgm:spPr/>
      <dgm:t>
        <a:bodyPr/>
        <a:lstStyle/>
        <a:p>
          <a:endParaRPr lang="en-US"/>
        </a:p>
      </dgm:t>
    </dgm:pt>
    <dgm:pt modelId="{922795D7-0B12-4B67-AF3C-3AA29C929B27}" type="pres">
      <dgm:prSet presAssocID="{C76D0D2C-4894-45F8-9583-18D75E25F0AD}" presName="accent_1" presStyleCnt="0"/>
      <dgm:spPr/>
      <dgm:t>
        <a:bodyPr/>
        <a:lstStyle/>
        <a:p>
          <a:endParaRPr lang="en-US"/>
        </a:p>
      </dgm:t>
    </dgm:pt>
    <dgm:pt modelId="{471854D1-846C-4B50-8281-77CAD1429FF9}" type="pres">
      <dgm:prSet presAssocID="{C76D0D2C-4894-45F8-9583-18D75E25F0AD}" presName="accentRepeatNode" presStyleLbl="solidFgAcc1" presStyleIdx="0" presStyleCnt="4"/>
      <dgm:spPr/>
      <dgm:t>
        <a:bodyPr/>
        <a:lstStyle/>
        <a:p>
          <a:endParaRPr lang="en-US"/>
        </a:p>
      </dgm:t>
    </dgm:pt>
    <dgm:pt modelId="{340503F1-F8DF-4311-A028-91AB6F39A540}" type="pres">
      <dgm:prSet presAssocID="{6287FBF7-90BA-44CD-A9C2-3BE6956DFE67}" presName="text_2" presStyleLbl="node1" presStyleIdx="1" presStyleCnt="4" custLinFactNeighborX="923" custLinFactNeighborY="4958">
        <dgm:presLayoutVars>
          <dgm:bulletEnabled val="1"/>
        </dgm:presLayoutVars>
      </dgm:prSet>
      <dgm:spPr/>
      <dgm:t>
        <a:bodyPr/>
        <a:lstStyle/>
        <a:p>
          <a:endParaRPr lang="en-US"/>
        </a:p>
      </dgm:t>
    </dgm:pt>
    <dgm:pt modelId="{51C2DD2B-54C7-4D51-8633-1F7AFAEE540B}" type="pres">
      <dgm:prSet presAssocID="{6287FBF7-90BA-44CD-A9C2-3BE6956DFE67}" presName="accent_2" presStyleCnt="0"/>
      <dgm:spPr/>
      <dgm:t>
        <a:bodyPr/>
        <a:lstStyle/>
        <a:p>
          <a:endParaRPr lang="en-US"/>
        </a:p>
      </dgm:t>
    </dgm:pt>
    <dgm:pt modelId="{CC02BE62-3B7D-4461-9C39-EC575DDD736B}" type="pres">
      <dgm:prSet presAssocID="{6287FBF7-90BA-44CD-A9C2-3BE6956DFE67}" presName="accentRepeatNode" presStyleLbl="solidFgAcc1" presStyleIdx="1" presStyleCnt="4"/>
      <dgm:spPr/>
      <dgm:t>
        <a:bodyPr/>
        <a:lstStyle/>
        <a:p>
          <a:endParaRPr lang="en-US"/>
        </a:p>
      </dgm:t>
    </dgm:pt>
    <dgm:pt modelId="{B85D5DAB-9059-423B-AA7C-3ADE579ACB93}" type="pres">
      <dgm:prSet presAssocID="{B029579B-4DF3-4D51-AC6E-A40D5F9E06B2}" presName="text_3" presStyleLbl="node1" presStyleIdx="2" presStyleCnt="4">
        <dgm:presLayoutVars>
          <dgm:bulletEnabled val="1"/>
        </dgm:presLayoutVars>
      </dgm:prSet>
      <dgm:spPr/>
      <dgm:t>
        <a:bodyPr/>
        <a:lstStyle/>
        <a:p>
          <a:endParaRPr lang="en-US"/>
        </a:p>
      </dgm:t>
    </dgm:pt>
    <dgm:pt modelId="{96B8AB17-7829-4E13-8B2A-5974586C3EEF}" type="pres">
      <dgm:prSet presAssocID="{B029579B-4DF3-4D51-AC6E-A40D5F9E06B2}" presName="accent_3" presStyleCnt="0"/>
      <dgm:spPr/>
      <dgm:t>
        <a:bodyPr/>
        <a:lstStyle/>
        <a:p>
          <a:endParaRPr lang="en-US"/>
        </a:p>
      </dgm:t>
    </dgm:pt>
    <dgm:pt modelId="{B1723BF4-D7DD-4C17-A6F3-37C20564B5D8}" type="pres">
      <dgm:prSet presAssocID="{B029579B-4DF3-4D51-AC6E-A40D5F9E06B2}" presName="accentRepeatNode" presStyleLbl="solidFgAcc1" presStyleIdx="2" presStyleCnt="4"/>
      <dgm:spPr/>
      <dgm:t>
        <a:bodyPr/>
        <a:lstStyle/>
        <a:p>
          <a:endParaRPr lang="en-US"/>
        </a:p>
      </dgm:t>
    </dgm:pt>
    <dgm:pt modelId="{D29563C0-D947-432C-A07A-11BF48A07445}" type="pres">
      <dgm:prSet presAssocID="{A3835797-A029-40C5-98EE-DDADEB49ABB0}" presName="text_4" presStyleLbl="node1" presStyleIdx="3" presStyleCnt="4">
        <dgm:presLayoutVars>
          <dgm:bulletEnabled val="1"/>
        </dgm:presLayoutVars>
      </dgm:prSet>
      <dgm:spPr/>
      <dgm:t>
        <a:bodyPr/>
        <a:lstStyle/>
        <a:p>
          <a:endParaRPr lang="en-US"/>
        </a:p>
      </dgm:t>
    </dgm:pt>
    <dgm:pt modelId="{CA6B3DA1-F499-4548-BBA2-A8C1AE9DBAD9}" type="pres">
      <dgm:prSet presAssocID="{A3835797-A029-40C5-98EE-DDADEB49ABB0}" presName="accent_4" presStyleCnt="0"/>
      <dgm:spPr/>
      <dgm:t>
        <a:bodyPr/>
        <a:lstStyle/>
        <a:p>
          <a:endParaRPr lang="en-US"/>
        </a:p>
      </dgm:t>
    </dgm:pt>
    <dgm:pt modelId="{9A3759E7-F1B1-4B75-90D9-418A50A392C6}" type="pres">
      <dgm:prSet presAssocID="{A3835797-A029-40C5-98EE-DDADEB49ABB0}" presName="accentRepeatNode" presStyleLbl="solidFgAcc1" presStyleIdx="3" presStyleCnt="4"/>
      <dgm:spPr/>
      <dgm:t>
        <a:bodyPr/>
        <a:lstStyle/>
        <a:p>
          <a:endParaRPr lang="en-US"/>
        </a:p>
      </dgm:t>
    </dgm:pt>
  </dgm:ptLst>
  <dgm:cxnLst>
    <dgm:cxn modelId="{3E323942-F6DF-4453-BD89-92029FFAF6A2}" srcId="{452A7F5C-E271-4CD5-A307-A25AD5062F9A}" destId="{A3835797-A029-40C5-98EE-DDADEB49ABB0}" srcOrd="3" destOrd="0" parTransId="{0FA220BA-0FBD-4873-8DC5-283314EB0D52}" sibTransId="{CC9AF671-8739-4E89-8077-E5D976E6CD4F}"/>
    <dgm:cxn modelId="{6640CC45-2457-453A-8D31-65FB4311C7BC}" type="presOf" srcId="{6287FBF7-90BA-44CD-A9C2-3BE6956DFE67}" destId="{340503F1-F8DF-4311-A028-91AB6F39A540}" srcOrd="0" destOrd="0" presId="urn:microsoft.com/office/officeart/2008/layout/VerticalCurvedList"/>
    <dgm:cxn modelId="{05189A2D-2BB5-4A08-938C-1EB41DF698B4}" type="presOf" srcId="{F98D2A06-0291-44BE-9AE3-158A682CE56C}" destId="{50BE7FA7-2200-474A-A99F-3A974246DA53}" srcOrd="0" destOrd="0" presId="urn:microsoft.com/office/officeart/2008/layout/VerticalCurvedList"/>
    <dgm:cxn modelId="{3831E722-75C9-4783-87C0-4DB69E8C2805}" type="presOf" srcId="{A3835797-A029-40C5-98EE-DDADEB49ABB0}" destId="{D29563C0-D947-432C-A07A-11BF48A07445}" srcOrd="0" destOrd="0" presId="urn:microsoft.com/office/officeart/2008/layout/VerticalCurvedList"/>
    <dgm:cxn modelId="{94B8FE7A-2C7C-44C0-91B7-A5AD03BFFA83}" srcId="{452A7F5C-E271-4CD5-A307-A25AD5062F9A}" destId="{6287FBF7-90BA-44CD-A9C2-3BE6956DFE67}" srcOrd="1" destOrd="0" parTransId="{44E4CCA2-78A7-41C5-8E6B-DC5AF2ED221C}" sibTransId="{83FD1826-CAA7-4626-A8AA-3BCA9D9B41A3}"/>
    <dgm:cxn modelId="{EEB9F3AB-479A-4EF4-AFF8-EA4F56D3B97C}" srcId="{452A7F5C-E271-4CD5-A307-A25AD5062F9A}" destId="{B029579B-4DF3-4D51-AC6E-A40D5F9E06B2}" srcOrd="2" destOrd="0" parTransId="{C18BA7F4-D73F-4ED5-9EBF-CA537383C772}" sibTransId="{E625DB8B-AF70-42CB-9BBB-2C8B7D4E46D5}"/>
    <dgm:cxn modelId="{445F3558-ECFC-4947-BDCC-65607192285C}" type="presOf" srcId="{B029579B-4DF3-4D51-AC6E-A40D5F9E06B2}" destId="{B85D5DAB-9059-423B-AA7C-3ADE579ACB93}" srcOrd="0" destOrd="0" presId="urn:microsoft.com/office/officeart/2008/layout/VerticalCurvedList"/>
    <dgm:cxn modelId="{59C7557A-8793-41CD-8082-4FE11B7BFD66}" type="presOf" srcId="{C76D0D2C-4894-45F8-9583-18D75E25F0AD}" destId="{BDE2854F-B583-49DF-9080-F695508E16EF}" srcOrd="0" destOrd="0" presId="urn:microsoft.com/office/officeart/2008/layout/VerticalCurvedList"/>
    <dgm:cxn modelId="{A553C557-9E69-4077-BBFC-315963C76A26}" srcId="{452A7F5C-E271-4CD5-A307-A25AD5062F9A}" destId="{C76D0D2C-4894-45F8-9583-18D75E25F0AD}" srcOrd="0" destOrd="0" parTransId="{50159EED-2F39-4547-9E4B-F062664FBA6F}" sibTransId="{F98D2A06-0291-44BE-9AE3-158A682CE56C}"/>
    <dgm:cxn modelId="{FC478A1D-0C0F-4B24-B4CC-8EDAC2D02DDA}" type="presOf" srcId="{452A7F5C-E271-4CD5-A307-A25AD5062F9A}" destId="{9B1D350B-D9F0-491D-80C8-0D9D0B380A93}" srcOrd="0" destOrd="0" presId="urn:microsoft.com/office/officeart/2008/layout/VerticalCurvedList"/>
    <dgm:cxn modelId="{5036C5B6-B491-428A-8828-5D0B3581D609}" type="presParOf" srcId="{9B1D350B-D9F0-491D-80C8-0D9D0B380A93}" destId="{5A30AF97-B98C-4514-8031-6C5B8A07CC54}" srcOrd="0" destOrd="0" presId="urn:microsoft.com/office/officeart/2008/layout/VerticalCurvedList"/>
    <dgm:cxn modelId="{B4C78CFE-B493-4F0C-9302-23633B58D8B4}" type="presParOf" srcId="{5A30AF97-B98C-4514-8031-6C5B8A07CC54}" destId="{956968CB-4B97-4201-A776-39BE00249818}" srcOrd="0" destOrd="0" presId="urn:microsoft.com/office/officeart/2008/layout/VerticalCurvedList"/>
    <dgm:cxn modelId="{378204E5-C47D-4B8D-8727-413158F5C3F8}" type="presParOf" srcId="{956968CB-4B97-4201-A776-39BE00249818}" destId="{F53DF10B-CA95-41F0-AD2B-62E36333E577}" srcOrd="0" destOrd="0" presId="urn:microsoft.com/office/officeart/2008/layout/VerticalCurvedList"/>
    <dgm:cxn modelId="{EE08330D-B29A-4A91-86D6-37E109F31ABA}" type="presParOf" srcId="{956968CB-4B97-4201-A776-39BE00249818}" destId="{50BE7FA7-2200-474A-A99F-3A974246DA53}" srcOrd="1" destOrd="0" presId="urn:microsoft.com/office/officeart/2008/layout/VerticalCurvedList"/>
    <dgm:cxn modelId="{EFED643B-4FCF-4182-94DA-A265F6BB2D34}" type="presParOf" srcId="{956968CB-4B97-4201-A776-39BE00249818}" destId="{D1B2A6AD-B16D-4C68-8A90-3ABCE7A4A92B}" srcOrd="2" destOrd="0" presId="urn:microsoft.com/office/officeart/2008/layout/VerticalCurvedList"/>
    <dgm:cxn modelId="{35C6F46E-DCAD-4F8E-BF1C-75DD4B2D2946}" type="presParOf" srcId="{956968CB-4B97-4201-A776-39BE00249818}" destId="{AEE64FBA-0210-4063-B0D3-9E92D9E18A25}" srcOrd="3" destOrd="0" presId="urn:microsoft.com/office/officeart/2008/layout/VerticalCurvedList"/>
    <dgm:cxn modelId="{DC721A1B-2253-4785-8EEF-33E3C194288B}" type="presParOf" srcId="{5A30AF97-B98C-4514-8031-6C5B8A07CC54}" destId="{BDE2854F-B583-49DF-9080-F695508E16EF}" srcOrd="1" destOrd="0" presId="urn:microsoft.com/office/officeart/2008/layout/VerticalCurvedList"/>
    <dgm:cxn modelId="{D82C8F22-90A0-4712-BF6F-43762ADA880F}" type="presParOf" srcId="{5A30AF97-B98C-4514-8031-6C5B8A07CC54}" destId="{922795D7-0B12-4B67-AF3C-3AA29C929B27}" srcOrd="2" destOrd="0" presId="urn:microsoft.com/office/officeart/2008/layout/VerticalCurvedList"/>
    <dgm:cxn modelId="{9CC11DE6-F5D2-4BC9-86D4-D4356AF95973}" type="presParOf" srcId="{922795D7-0B12-4B67-AF3C-3AA29C929B27}" destId="{471854D1-846C-4B50-8281-77CAD1429FF9}" srcOrd="0" destOrd="0" presId="urn:microsoft.com/office/officeart/2008/layout/VerticalCurvedList"/>
    <dgm:cxn modelId="{09192833-AED0-435B-9FD5-5B8A5FCA7490}" type="presParOf" srcId="{5A30AF97-B98C-4514-8031-6C5B8A07CC54}" destId="{340503F1-F8DF-4311-A028-91AB6F39A540}" srcOrd="3" destOrd="0" presId="urn:microsoft.com/office/officeart/2008/layout/VerticalCurvedList"/>
    <dgm:cxn modelId="{CDE8C165-D29C-4046-ABC1-E9823D8F3321}" type="presParOf" srcId="{5A30AF97-B98C-4514-8031-6C5B8A07CC54}" destId="{51C2DD2B-54C7-4D51-8633-1F7AFAEE540B}" srcOrd="4" destOrd="0" presId="urn:microsoft.com/office/officeart/2008/layout/VerticalCurvedList"/>
    <dgm:cxn modelId="{3074C9A1-BA35-440E-9B0F-4D0CFD5FD582}" type="presParOf" srcId="{51C2DD2B-54C7-4D51-8633-1F7AFAEE540B}" destId="{CC02BE62-3B7D-4461-9C39-EC575DDD736B}" srcOrd="0" destOrd="0" presId="urn:microsoft.com/office/officeart/2008/layout/VerticalCurvedList"/>
    <dgm:cxn modelId="{F790A6A4-CCC4-4E51-B9BF-FF89B2B1E85D}" type="presParOf" srcId="{5A30AF97-B98C-4514-8031-6C5B8A07CC54}" destId="{B85D5DAB-9059-423B-AA7C-3ADE579ACB93}" srcOrd="5" destOrd="0" presId="urn:microsoft.com/office/officeart/2008/layout/VerticalCurvedList"/>
    <dgm:cxn modelId="{96546986-11E0-4D36-83BE-6457AF1AC285}" type="presParOf" srcId="{5A30AF97-B98C-4514-8031-6C5B8A07CC54}" destId="{96B8AB17-7829-4E13-8B2A-5974586C3EEF}" srcOrd="6" destOrd="0" presId="urn:microsoft.com/office/officeart/2008/layout/VerticalCurvedList"/>
    <dgm:cxn modelId="{8FFACC57-98AC-4221-96CC-06C785DFBCCD}" type="presParOf" srcId="{96B8AB17-7829-4E13-8B2A-5974586C3EEF}" destId="{B1723BF4-D7DD-4C17-A6F3-37C20564B5D8}" srcOrd="0" destOrd="0" presId="urn:microsoft.com/office/officeart/2008/layout/VerticalCurvedList"/>
    <dgm:cxn modelId="{4E4CAB42-1D0A-4F69-B7E5-0DBAAC2BF7E8}" type="presParOf" srcId="{5A30AF97-B98C-4514-8031-6C5B8A07CC54}" destId="{D29563C0-D947-432C-A07A-11BF48A07445}" srcOrd="7" destOrd="0" presId="urn:microsoft.com/office/officeart/2008/layout/VerticalCurvedList"/>
    <dgm:cxn modelId="{77EB2BA5-83AC-4AC3-97B4-8089BB834C38}" type="presParOf" srcId="{5A30AF97-B98C-4514-8031-6C5B8A07CC54}" destId="{CA6B3DA1-F499-4548-BBA2-A8C1AE9DBAD9}" srcOrd="8" destOrd="0" presId="urn:microsoft.com/office/officeart/2008/layout/VerticalCurvedList"/>
    <dgm:cxn modelId="{76627DA4-E8EE-426A-9C66-E78D5F58DEB9}" type="presParOf" srcId="{CA6B3DA1-F499-4548-BBA2-A8C1AE9DBAD9}" destId="{9A3759E7-F1B1-4B75-90D9-418A50A392C6}"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DCE3F5-322E-4279-9F15-669277168534}" type="doc">
      <dgm:prSet loTypeId="urn:microsoft.com/office/officeart/2005/8/layout/hProcess9" loCatId="process" qsTypeId="urn:microsoft.com/office/officeart/2005/8/quickstyle/simple2" qsCatId="simple" csTypeId="urn:microsoft.com/office/officeart/2005/8/colors/accent1_2" csCatId="accent1" phldr="1"/>
      <dgm:spPr/>
    </dgm:pt>
    <dgm:pt modelId="{75A2C435-B1FC-4BBA-B0D0-5A5510C1AF28}">
      <dgm:prSet phldrT="[Text]" custT="1"/>
      <dgm:spPr/>
      <dgm:t>
        <a:bodyPr tIns="82296"/>
        <a:lstStyle/>
        <a:p>
          <a:r>
            <a:rPr lang="en-US" sz="1700" b="1" smtClean="0">
              <a:ln/>
            </a:rPr>
            <a:t>Enter leave of absence request</a:t>
          </a:r>
          <a:endParaRPr lang="en-US" sz="1700" b="1" dirty="0">
            <a:ln/>
          </a:endParaRPr>
        </a:p>
      </dgm:t>
    </dgm:pt>
    <dgm:pt modelId="{526AD806-96DF-495D-80D8-98FFCD594F8E}" type="parTrans" cxnId="{93F719B5-1253-4C3C-87AE-C5934B54ACD8}">
      <dgm:prSet/>
      <dgm:spPr/>
      <dgm:t>
        <a:bodyPr/>
        <a:lstStyle/>
        <a:p>
          <a:endParaRPr lang="en-US" sz="1800"/>
        </a:p>
      </dgm:t>
    </dgm:pt>
    <dgm:pt modelId="{506F4BBB-F68A-41DC-9B1C-87FAC35D8994}" type="sibTrans" cxnId="{93F719B5-1253-4C3C-87AE-C5934B54ACD8}">
      <dgm:prSet/>
      <dgm:spPr/>
      <dgm:t>
        <a:bodyPr/>
        <a:lstStyle/>
        <a:p>
          <a:endParaRPr lang="en-US" sz="1800"/>
        </a:p>
      </dgm:t>
    </dgm:pt>
    <dgm:pt modelId="{BFFF30A9-0DF3-4683-88A0-6F71ED0F8049}">
      <dgm:prSet phldrT="[Text]" custT="1"/>
      <dgm:spPr/>
      <dgm:t>
        <a:bodyPr tIns="82296"/>
        <a:lstStyle/>
        <a:p>
          <a:pPr marL="182880" algn="l"/>
          <a:r>
            <a:rPr lang="en-US" sz="1700" b="1" dirty="0" smtClean="0"/>
            <a:t>Approve, Push back, Deny, request</a:t>
          </a:r>
          <a:endParaRPr lang="en-US" sz="1700" b="1" dirty="0"/>
        </a:p>
      </dgm:t>
    </dgm:pt>
    <dgm:pt modelId="{E17FAE7E-7F6A-47C7-A855-7E7DA4099D5B}" type="parTrans" cxnId="{72CFBDA5-4340-4109-A8AF-6235ED38ACC2}">
      <dgm:prSet/>
      <dgm:spPr/>
      <dgm:t>
        <a:bodyPr/>
        <a:lstStyle/>
        <a:p>
          <a:endParaRPr lang="en-US" sz="1800"/>
        </a:p>
      </dgm:t>
    </dgm:pt>
    <dgm:pt modelId="{E8E9BC61-6D54-41DC-AC77-A41BB960EAA9}" type="sibTrans" cxnId="{72CFBDA5-4340-4109-A8AF-6235ED38ACC2}">
      <dgm:prSet/>
      <dgm:spPr/>
      <dgm:t>
        <a:bodyPr/>
        <a:lstStyle/>
        <a:p>
          <a:endParaRPr lang="en-US" sz="1800"/>
        </a:p>
      </dgm:t>
    </dgm:pt>
    <dgm:pt modelId="{CED8E6D5-545C-44FD-999A-03F27AE1F8F0}">
      <dgm:prSet phldrT="[Text]" custT="1"/>
      <dgm:spPr/>
      <dgm:t>
        <a:bodyPr tIns="82296"/>
        <a:lstStyle/>
        <a:p>
          <a:r>
            <a:rPr lang="en-US" sz="1700" b="1" dirty="0"/>
            <a:t>Approve or deny </a:t>
          </a:r>
          <a:r>
            <a:rPr lang="en-US" sz="1700" b="1" dirty="0" smtClean="0"/>
            <a:t>request</a:t>
          </a:r>
          <a:endParaRPr lang="en-US" sz="1700" b="1" dirty="0"/>
        </a:p>
      </dgm:t>
    </dgm:pt>
    <dgm:pt modelId="{1E22F33D-2D95-4A49-944C-03037B5B8CF3}" type="parTrans" cxnId="{5A2DD036-53C5-4846-8C86-19EAD450CFD6}">
      <dgm:prSet/>
      <dgm:spPr/>
      <dgm:t>
        <a:bodyPr/>
        <a:lstStyle/>
        <a:p>
          <a:endParaRPr lang="en-US" sz="1800"/>
        </a:p>
      </dgm:t>
    </dgm:pt>
    <dgm:pt modelId="{02F2D2C5-01CB-4AE8-B123-B9B6C5B2E740}" type="sibTrans" cxnId="{5A2DD036-53C5-4846-8C86-19EAD450CFD6}">
      <dgm:prSet/>
      <dgm:spPr/>
      <dgm:t>
        <a:bodyPr/>
        <a:lstStyle/>
        <a:p>
          <a:endParaRPr lang="en-US" sz="1800"/>
        </a:p>
      </dgm:t>
    </dgm:pt>
    <dgm:pt modelId="{80E1F193-7169-4A39-BC37-A52F31667B45}">
      <dgm:prSet phldrT="[Text]" custT="1"/>
      <dgm:spPr/>
      <dgm:t>
        <a:bodyPr tIns="82296"/>
        <a:lstStyle/>
        <a:p>
          <a:r>
            <a:rPr lang="en-US" sz="1700" b="1" dirty="0" smtClean="0"/>
            <a:t>Update </a:t>
          </a:r>
          <a:r>
            <a:rPr lang="en-US" sz="1700" b="1" dirty="0"/>
            <a:t>employee’s Job Data</a:t>
          </a:r>
        </a:p>
      </dgm:t>
    </dgm:pt>
    <dgm:pt modelId="{F88FB2E3-DB6A-4BE9-B361-51250D6F38BD}" type="parTrans" cxnId="{B3448AC6-891B-4796-AC64-AA75271A3E28}">
      <dgm:prSet/>
      <dgm:spPr/>
      <dgm:t>
        <a:bodyPr/>
        <a:lstStyle/>
        <a:p>
          <a:endParaRPr lang="en-US" sz="1800"/>
        </a:p>
      </dgm:t>
    </dgm:pt>
    <dgm:pt modelId="{C370CB76-51F5-4F21-943B-A9B77A463F12}" type="sibTrans" cxnId="{B3448AC6-891B-4796-AC64-AA75271A3E28}">
      <dgm:prSet/>
      <dgm:spPr/>
      <dgm:t>
        <a:bodyPr/>
        <a:lstStyle/>
        <a:p>
          <a:endParaRPr lang="en-US" sz="1800"/>
        </a:p>
      </dgm:t>
    </dgm:pt>
    <dgm:pt modelId="{BDEC68AC-AA44-4F63-9819-D7221ECCCD8B}">
      <dgm:prSet phldrT="[Text]" custT="1"/>
      <dgm:spPr/>
      <dgm:t>
        <a:bodyPr tIns="82296"/>
        <a:lstStyle/>
        <a:p>
          <a:r>
            <a:rPr lang="en-US" sz="1700" b="1" dirty="0" smtClean="0"/>
            <a:t>Preliminary Actions</a:t>
          </a:r>
          <a:endParaRPr lang="en-US" sz="1700" b="1" dirty="0"/>
        </a:p>
      </dgm:t>
    </dgm:pt>
    <dgm:pt modelId="{2F75E1C1-8CA2-481C-A8B4-A0D5DCBBC33E}" type="parTrans" cxnId="{0415EB6F-5D74-4AED-86C1-1BCFF359359C}">
      <dgm:prSet/>
      <dgm:spPr/>
      <dgm:t>
        <a:bodyPr/>
        <a:lstStyle/>
        <a:p>
          <a:endParaRPr lang="en-US" sz="1800"/>
        </a:p>
      </dgm:t>
    </dgm:pt>
    <dgm:pt modelId="{860D7296-0EB0-455E-A329-7D852EA976FC}" type="sibTrans" cxnId="{0415EB6F-5D74-4AED-86C1-1BCFF359359C}">
      <dgm:prSet/>
      <dgm:spPr/>
      <dgm:t>
        <a:bodyPr/>
        <a:lstStyle/>
        <a:p>
          <a:endParaRPr lang="en-US" sz="1800"/>
        </a:p>
      </dgm:t>
    </dgm:pt>
    <dgm:pt modelId="{3E2415BB-78BE-493D-AC5E-49F3AC62F5EF}" type="pres">
      <dgm:prSet presAssocID="{09DCE3F5-322E-4279-9F15-669277168534}" presName="CompostProcess" presStyleCnt="0">
        <dgm:presLayoutVars>
          <dgm:dir/>
          <dgm:resizeHandles val="exact"/>
        </dgm:presLayoutVars>
      </dgm:prSet>
      <dgm:spPr/>
    </dgm:pt>
    <dgm:pt modelId="{638E1670-D66D-4188-8BF4-4EFBAB8E837A}" type="pres">
      <dgm:prSet presAssocID="{09DCE3F5-322E-4279-9F15-669277168534}" presName="arrow" presStyleLbl="bgShp" presStyleIdx="0" presStyleCnt="1"/>
      <dgm:spPr/>
    </dgm:pt>
    <dgm:pt modelId="{99A20CB7-88C8-4253-8584-78D5D91DECD4}" type="pres">
      <dgm:prSet presAssocID="{09DCE3F5-322E-4279-9F15-669277168534}" presName="linearProcess" presStyleCnt="0"/>
      <dgm:spPr/>
    </dgm:pt>
    <dgm:pt modelId="{F42E0B7A-24E5-497C-BB6C-792701B43CD3}" type="pres">
      <dgm:prSet presAssocID="{BDEC68AC-AA44-4F63-9819-D7221ECCCD8B}" presName="textNode" presStyleLbl="node1" presStyleIdx="0" presStyleCnt="5" custScaleY="85714" custLinFactNeighborY="3878">
        <dgm:presLayoutVars>
          <dgm:bulletEnabled val="1"/>
        </dgm:presLayoutVars>
      </dgm:prSet>
      <dgm:spPr/>
      <dgm:t>
        <a:bodyPr/>
        <a:lstStyle/>
        <a:p>
          <a:endParaRPr lang="en-US"/>
        </a:p>
      </dgm:t>
    </dgm:pt>
    <dgm:pt modelId="{F41B6317-AB87-4040-9CE2-934D284132CC}" type="pres">
      <dgm:prSet presAssocID="{860D7296-0EB0-455E-A329-7D852EA976FC}" presName="sibTrans" presStyleCnt="0"/>
      <dgm:spPr/>
    </dgm:pt>
    <dgm:pt modelId="{E622D688-5EFF-4F9D-9F3A-16D294BAC2FC}" type="pres">
      <dgm:prSet presAssocID="{75A2C435-B1FC-4BBA-B0D0-5A5510C1AF28}" presName="textNode" presStyleLbl="node1" presStyleIdx="1" presStyleCnt="5" custScaleY="85714" custLinFactNeighborY="2976">
        <dgm:presLayoutVars>
          <dgm:bulletEnabled val="1"/>
        </dgm:presLayoutVars>
      </dgm:prSet>
      <dgm:spPr/>
      <dgm:t>
        <a:bodyPr/>
        <a:lstStyle/>
        <a:p>
          <a:endParaRPr lang="en-US"/>
        </a:p>
      </dgm:t>
    </dgm:pt>
    <dgm:pt modelId="{DAFBC3EC-F05C-488E-869E-785B603C1EA4}" type="pres">
      <dgm:prSet presAssocID="{506F4BBB-F68A-41DC-9B1C-87FAC35D8994}" presName="sibTrans" presStyleCnt="0"/>
      <dgm:spPr/>
    </dgm:pt>
    <dgm:pt modelId="{015AF5E9-B5F4-42CC-B639-92F1382A66FE}" type="pres">
      <dgm:prSet presAssocID="{CED8E6D5-545C-44FD-999A-03F27AE1F8F0}" presName="textNode" presStyleLbl="node1" presStyleIdx="2" presStyleCnt="5" custScaleY="85714" custLinFactNeighborY="2458">
        <dgm:presLayoutVars>
          <dgm:bulletEnabled val="1"/>
        </dgm:presLayoutVars>
      </dgm:prSet>
      <dgm:spPr/>
      <dgm:t>
        <a:bodyPr/>
        <a:lstStyle/>
        <a:p>
          <a:endParaRPr lang="en-US"/>
        </a:p>
      </dgm:t>
    </dgm:pt>
    <dgm:pt modelId="{ED94689B-EFE3-4526-B875-C10FF66489EF}" type="pres">
      <dgm:prSet presAssocID="{02F2D2C5-01CB-4AE8-B123-B9B6C5B2E740}" presName="sibTrans" presStyleCnt="0"/>
      <dgm:spPr/>
    </dgm:pt>
    <dgm:pt modelId="{7BE2C09B-77B4-4CEB-9C8F-74C2AA2A71DE}" type="pres">
      <dgm:prSet presAssocID="{BFFF30A9-0DF3-4683-88A0-6F71ED0F8049}" presName="textNode" presStyleLbl="node1" presStyleIdx="3" presStyleCnt="5" custScaleY="85714" custLinFactNeighborY="2976">
        <dgm:presLayoutVars>
          <dgm:bulletEnabled val="1"/>
        </dgm:presLayoutVars>
      </dgm:prSet>
      <dgm:spPr/>
      <dgm:t>
        <a:bodyPr/>
        <a:lstStyle/>
        <a:p>
          <a:endParaRPr lang="en-US"/>
        </a:p>
      </dgm:t>
    </dgm:pt>
    <dgm:pt modelId="{0D63CCF9-A10C-4D13-98CE-11CB392B81BA}" type="pres">
      <dgm:prSet presAssocID="{E8E9BC61-6D54-41DC-AC77-A41BB960EAA9}" presName="sibTrans" presStyleCnt="0"/>
      <dgm:spPr/>
    </dgm:pt>
    <dgm:pt modelId="{6D095F03-C6F8-45C5-BB48-87A3256A895E}" type="pres">
      <dgm:prSet presAssocID="{80E1F193-7169-4A39-BC37-A52F31667B45}" presName="textNode" presStyleLbl="node1" presStyleIdx="4" presStyleCnt="5" custScaleY="85714" custLinFactNeighborY="2976">
        <dgm:presLayoutVars>
          <dgm:bulletEnabled val="1"/>
        </dgm:presLayoutVars>
      </dgm:prSet>
      <dgm:spPr/>
      <dgm:t>
        <a:bodyPr/>
        <a:lstStyle/>
        <a:p>
          <a:endParaRPr lang="en-US"/>
        </a:p>
      </dgm:t>
    </dgm:pt>
  </dgm:ptLst>
  <dgm:cxnLst>
    <dgm:cxn modelId="{5A2DD036-53C5-4846-8C86-19EAD450CFD6}" srcId="{09DCE3F5-322E-4279-9F15-669277168534}" destId="{CED8E6D5-545C-44FD-999A-03F27AE1F8F0}" srcOrd="2" destOrd="0" parTransId="{1E22F33D-2D95-4A49-944C-03037B5B8CF3}" sibTransId="{02F2D2C5-01CB-4AE8-B123-B9B6C5B2E740}"/>
    <dgm:cxn modelId="{DAE3ABEA-D1F1-498A-BFBF-CF965E059A1F}" type="presOf" srcId="{09DCE3F5-322E-4279-9F15-669277168534}" destId="{3E2415BB-78BE-493D-AC5E-49F3AC62F5EF}" srcOrd="0" destOrd="0" presId="urn:microsoft.com/office/officeart/2005/8/layout/hProcess9"/>
    <dgm:cxn modelId="{53EA9CD7-0285-4147-B014-430166A1B4A4}" type="presOf" srcId="{80E1F193-7169-4A39-BC37-A52F31667B45}" destId="{6D095F03-C6F8-45C5-BB48-87A3256A895E}" srcOrd="0" destOrd="0" presId="urn:microsoft.com/office/officeart/2005/8/layout/hProcess9"/>
    <dgm:cxn modelId="{72CFBDA5-4340-4109-A8AF-6235ED38ACC2}" srcId="{09DCE3F5-322E-4279-9F15-669277168534}" destId="{BFFF30A9-0DF3-4683-88A0-6F71ED0F8049}" srcOrd="3" destOrd="0" parTransId="{E17FAE7E-7F6A-47C7-A855-7E7DA4099D5B}" sibTransId="{E8E9BC61-6D54-41DC-AC77-A41BB960EAA9}"/>
    <dgm:cxn modelId="{AB564180-CC2B-4855-A183-84D1F2B9F1FA}" type="presOf" srcId="{BDEC68AC-AA44-4F63-9819-D7221ECCCD8B}" destId="{F42E0B7A-24E5-497C-BB6C-792701B43CD3}" srcOrd="0" destOrd="0" presId="urn:microsoft.com/office/officeart/2005/8/layout/hProcess9"/>
    <dgm:cxn modelId="{B3448AC6-891B-4796-AC64-AA75271A3E28}" srcId="{09DCE3F5-322E-4279-9F15-669277168534}" destId="{80E1F193-7169-4A39-BC37-A52F31667B45}" srcOrd="4" destOrd="0" parTransId="{F88FB2E3-DB6A-4BE9-B361-51250D6F38BD}" sibTransId="{C370CB76-51F5-4F21-943B-A9B77A463F12}"/>
    <dgm:cxn modelId="{565C2465-76BC-4728-8B6E-422353F16352}" type="presOf" srcId="{75A2C435-B1FC-4BBA-B0D0-5A5510C1AF28}" destId="{E622D688-5EFF-4F9D-9F3A-16D294BAC2FC}" srcOrd="0" destOrd="0" presId="urn:microsoft.com/office/officeart/2005/8/layout/hProcess9"/>
    <dgm:cxn modelId="{93F719B5-1253-4C3C-87AE-C5934B54ACD8}" srcId="{09DCE3F5-322E-4279-9F15-669277168534}" destId="{75A2C435-B1FC-4BBA-B0D0-5A5510C1AF28}" srcOrd="1" destOrd="0" parTransId="{526AD806-96DF-495D-80D8-98FFCD594F8E}" sibTransId="{506F4BBB-F68A-41DC-9B1C-87FAC35D8994}"/>
    <dgm:cxn modelId="{9A56963C-9C4E-465C-B6A6-6F1D1959CE93}" type="presOf" srcId="{BFFF30A9-0DF3-4683-88A0-6F71ED0F8049}" destId="{7BE2C09B-77B4-4CEB-9C8F-74C2AA2A71DE}" srcOrd="0" destOrd="0" presId="urn:microsoft.com/office/officeart/2005/8/layout/hProcess9"/>
    <dgm:cxn modelId="{FDC90513-8A0F-4A70-8DBD-ADE2AA74A49D}" type="presOf" srcId="{CED8E6D5-545C-44FD-999A-03F27AE1F8F0}" destId="{015AF5E9-B5F4-42CC-B639-92F1382A66FE}" srcOrd="0" destOrd="0" presId="urn:microsoft.com/office/officeart/2005/8/layout/hProcess9"/>
    <dgm:cxn modelId="{0415EB6F-5D74-4AED-86C1-1BCFF359359C}" srcId="{09DCE3F5-322E-4279-9F15-669277168534}" destId="{BDEC68AC-AA44-4F63-9819-D7221ECCCD8B}" srcOrd="0" destOrd="0" parTransId="{2F75E1C1-8CA2-481C-A8B4-A0D5DCBBC33E}" sibTransId="{860D7296-0EB0-455E-A329-7D852EA976FC}"/>
    <dgm:cxn modelId="{4ACAD7C8-E82C-41BD-990E-8F5623552992}" type="presParOf" srcId="{3E2415BB-78BE-493D-AC5E-49F3AC62F5EF}" destId="{638E1670-D66D-4188-8BF4-4EFBAB8E837A}" srcOrd="0" destOrd="0" presId="urn:microsoft.com/office/officeart/2005/8/layout/hProcess9"/>
    <dgm:cxn modelId="{AD718F34-2173-4319-9C63-5CDC9C9CD826}" type="presParOf" srcId="{3E2415BB-78BE-493D-AC5E-49F3AC62F5EF}" destId="{99A20CB7-88C8-4253-8584-78D5D91DECD4}" srcOrd="1" destOrd="0" presId="urn:microsoft.com/office/officeart/2005/8/layout/hProcess9"/>
    <dgm:cxn modelId="{496977E3-C96D-4096-97A1-55118CF58E86}" type="presParOf" srcId="{99A20CB7-88C8-4253-8584-78D5D91DECD4}" destId="{F42E0B7A-24E5-497C-BB6C-792701B43CD3}" srcOrd="0" destOrd="0" presId="urn:microsoft.com/office/officeart/2005/8/layout/hProcess9"/>
    <dgm:cxn modelId="{BD604998-2C37-465B-9EFB-E9AE2DC39D2F}" type="presParOf" srcId="{99A20CB7-88C8-4253-8584-78D5D91DECD4}" destId="{F41B6317-AB87-4040-9CE2-934D284132CC}" srcOrd="1" destOrd="0" presId="urn:microsoft.com/office/officeart/2005/8/layout/hProcess9"/>
    <dgm:cxn modelId="{33DB85BA-E066-47CF-B031-8534B33723B2}" type="presParOf" srcId="{99A20CB7-88C8-4253-8584-78D5D91DECD4}" destId="{E622D688-5EFF-4F9D-9F3A-16D294BAC2FC}" srcOrd="2" destOrd="0" presId="urn:microsoft.com/office/officeart/2005/8/layout/hProcess9"/>
    <dgm:cxn modelId="{9964475A-FA85-47B2-A0D8-CCB0664A5467}" type="presParOf" srcId="{99A20CB7-88C8-4253-8584-78D5D91DECD4}" destId="{DAFBC3EC-F05C-488E-869E-785B603C1EA4}" srcOrd="3" destOrd="0" presId="urn:microsoft.com/office/officeart/2005/8/layout/hProcess9"/>
    <dgm:cxn modelId="{C4E11461-9EB0-4CBA-95A1-22596AF32E98}" type="presParOf" srcId="{99A20CB7-88C8-4253-8584-78D5D91DECD4}" destId="{015AF5E9-B5F4-42CC-B639-92F1382A66FE}" srcOrd="4" destOrd="0" presId="urn:microsoft.com/office/officeart/2005/8/layout/hProcess9"/>
    <dgm:cxn modelId="{B1940F91-D6C1-4581-88BC-179B10CE14F9}" type="presParOf" srcId="{99A20CB7-88C8-4253-8584-78D5D91DECD4}" destId="{ED94689B-EFE3-4526-B875-C10FF66489EF}" srcOrd="5" destOrd="0" presId="urn:microsoft.com/office/officeart/2005/8/layout/hProcess9"/>
    <dgm:cxn modelId="{2B1593E9-8810-483D-9770-6AB658D09145}" type="presParOf" srcId="{99A20CB7-88C8-4253-8584-78D5D91DECD4}" destId="{7BE2C09B-77B4-4CEB-9C8F-74C2AA2A71DE}" srcOrd="6" destOrd="0" presId="urn:microsoft.com/office/officeart/2005/8/layout/hProcess9"/>
    <dgm:cxn modelId="{03C21866-96F6-45BA-9F22-0E290B8AC348}" type="presParOf" srcId="{99A20CB7-88C8-4253-8584-78D5D91DECD4}" destId="{0D63CCF9-A10C-4D13-98CE-11CB392B81BA}" srcOrd="7" destOrd="0" presId="urn:microsoft.com/office/officeart/2005/8/layout/hProcess9"/>
    <dgm:cxn modelId="{DD0A0750-2A7D-4013-86CD-9B3536FE22F9}" type="presParOf" srcId="{99A20CB7-88C8-4253-8584-78D5D91DECD4}" destId="{6D095F03-C6F8-45C5-BB48-87A3256A895E}" srcOrd="8" destOrd="0" presId="urn:microsoft.com/office/officeart/2005/8/layout/hProcess9"/>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2A7F5C-E271-4CD5-A307-A25AD5062F9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029579B-4DF3-4D51-AC6E-A40D5F9E06B2}">
      <dgm:prSet phldrT="[Text]" custT="1"/>
      <dgm:spPr>
        <a:solidFill>
          <a:schemeClr val="accent1"/>
        </a:solidFill>
        <a:ln>
          <a:noFill/>
        </a:ln>
      </dgm:spPr>
      <dgm:t>
        <a:bodyPr/>
        <a:lstStyle/>
        <a:p>
          <a:r>
            <a:rPr lang="en-US" sz="1600" dirty="0" smtClean="0"/>
            <a:t>2: View and Edit Extended Absence</a:t>
          </a:r>
          <a:endParaRPr lang="en-US" sz="1600" b="1" dirty="0"/>
        </a:p>
      </dgm:t>
    </dgm:pt>
    <dgm:pt modelId="{C18BA7F4-D73F-4ED5-9EBF-CA537383C772}" type="parTrans" cxnId="{EEB9F3AB-479A-4EF4-AFF8-EA4F56D3B97C}">
      <dgm:prSet/>
      <dgm:spPr/>
      <dgm:t>
        <a:bodyPr/>
        <a:lstStyle/>
        <a:p>
          <a:endParaRPr lang="en-US"/>
        </a:p>
      </dgm:t>
    </dgm:pt>
    <dgm:pt modelId="{E625DB8B-AF70-42CB-9BBB-2C8B7D4E46D5}" type="sibTrans" cxnId="{EEB9F3AB-479A-4EF4-AFF8-EA4F56D3B97C}">
      <dgm:prSet/>
      <dgm:spPr/>
      <dgm:t>
        <a:bodyPr/>
        <a:lstStyle/>
        <a:p>
          <a:endParaRPr lang="en-US"/>
        </a:p>
      </dgm:t>
    </dgm:pt>
    <dgm:pt modelId="{8EC0024E-5CC7-41D1-A88B-4959F216B8F0}">
      <dgm:prSet phldrT="[Text]" custT="1"/>
      <dgm:spPr>
        <a:solidFill>
          <a:schemeClr val="accent1"/>
        </a:solidFill>
        <a:ln>
          <a:noFill/>
        </a:ln>
      </dgm:spPr>
      <dgm:t>
        <a:bodyPr/>
        <a:lstStyle/>
        <a:p>
          <a:r>
            <a:rPr lang="en-US" sz="1600" b="1" dirty="0" smtClean="0"/>
            <a:t>4: </a:t>
          </a:r>
          <a:r>
            <a:rPr lang="en-US" sz="1600" dirty="0" smtClean="0"/>
            <a:t>View EA Transaction History</a:t>
          </a:r>
          <a:endParaRPr lang="en-US" sz="1600" b="1" dirty="0"/>
        </a:p>
      </dgm:t>
    </dgm:pt>
    <dgm:pt modelId="{6B798616-7BCD-4674-A5F7-7425AA78C7AE}" type="parTrans" cxnId="{BC6FC687-F3EC-4474-B739-3B4264C9692A}">
      <dgm:prSet/>
      <dgm:spPr/>
      <dgm:t>
        <a:bodyPr/>
        <a:lstStyle/>
        <a:p>
          <a:endParaRPr lang="en-US"/>
        </a:p>
      </dgm:t>
    </dgm:pt>
    <dgm:pt modelId="{3AC6B2AF-980D-4F3D-A15A-6A6DC6F68CEB}" type="sibTrans" cxnId="{BC6FC687-F3EC-4474-B739-3B4264C9692A}">
      <dgm:prSet/>
      <dgm:spPr/>
      <dgm:t>
        <a:bodyPr/>
        <a:lstStyle/>
        <a:p>
          <a:endParaRPr lang="en-US"/>
        </a:p>
      </dgm:t>
    </dgm:pt>
    <dgm:pt modelId="{2ACA077D-4897-4CF2-A979-16D6C63FEC27}">
      <dgm:prSet phldrT="[Text]" custT="1"/>
      <dgm:spPr>
        <a:solidFill>
          <a:schemeClr val="accent1"/>
        </a:solidFill>
        <a:ln>
          <a:noFill/>
        </a:ln>
      </dgm:spPr>
      <dgm:t>
        <a:bodyPr/>
        <a:lstStyle/>
        <a:p>
          <a:r>
            <a:rPr lang="en-US" sz="1600" b="0" dirty="0" smtClean="0"/>
            <a:t>3: Return from Extended Absence</a:t>
          </a:r>
          <a:endParaRPr lang="en-US" sz="1600" b="0" dirty="0"/>
        </a:p>
      </dgm:t>
    </dgm:pt>
    <dgm:pt modelId="{21866B20-6045-485E-964E-6E6ABE3A429E}" type="parTrans" cxnId="{E424FF33-7ED8-4DA2-B563-5132A3FCD586}">
      <dgm:prSet/>
      <dgm:spPr/>
      <dgm:t>
        <a:bodyPr/>
        <a:lstStyle/>
        <a:p>
          <a:endParaRPr lang="en-US"/>
        </a:p>
      </dgm:t>
    </dgm:pt>
    <dgm:pt modelId="{6B474AE3-2A17-44F1-8EDD-4C99CC0D019B}" type="sibTrans" cxnId="{E424FF33-7ED8-4DA2-B563-5132A3FCD586}">
      <dgm:prSet/>
      <dgm:spPr/>
      <dgm:t>
        <a:bodyPr/>
        <a:lstStyle/>
        <a:p>
          <a:endParaRPr lang="en-US"/>
        </a:p>
      </dgm:t>
    </dgm:pt>
    <dgm:pt modelId="{6287FBF7-90BA-44CD-A9C2-3BE6956DFE67}">
      <dgm:prSet phldrT="[Text]" custT="1"/>
      <dgm:spPr>
        <a:solidFill>
          <a:schemeClr val="tx2"/>
        </a:solidFill>
        <a:ln>
          <a:noFill/>
        </a:ln>
      </dgm:spPr>
      <dgm:t>
        <a:bodyPr/>
        <a:lstStyle/>
        <a:p>
          <a:pPr algn="l"/>
          <a:r>
            <a:rPr lang="en-US" sz="1600" b="1" dirty="0" smtClean="0"/>
            <a:t>1: Request Extended Absence</a:t>
          </a:r>
          <a:endParaRPr lang="en-US" sz="1600" b="1" dirty="0"/>
        </a:p>
      </dgm:t>
    </dgm:pt>
    <dgm:pt modelId="{44E4CCA2-78A7-41C5-8E6B-DC5AF2ED221C}" type="parTrans" cxnId="{94B8FE7A-2C7C-44C0-91B7-A5AD03BFFA83}">
      <dgm:prSet/>
      <dgm:spPr/>
      <dgm:t>
        <a:bodyPr/>
        <a:lstStyle/>
        <a:p>
          <a:endParaRPr lang="en-US"/>
        </a:p>
      </dgm:t>
    </dgm:pt>
    <dgm:pt modelId="{83FD1826-CAA7-4626-A8AA-3BCA9D9B41A3}" type="sibTrans" cxnId="{94B8FE7A-2C7C-44C0-91B7-A5AD03BFFA83}">
      <dgm:prSet/>
      <dgm:spPr/>
      <dgm:t>
        <a:bodyPr/>
        <a:lstStyle/>
        <a:p>
          <a:endParaRPr lang="en-US"/>
        </a:p>
      </dgm:t>
    </dgm:pt>
    <dgm:pt modelId="{9B1D350B-D9F0-491D-80C8-0D9D0B380A93}" type="pres">
      <dgm:prSet presAssocID="{452A7F5C-E271-4CD5-A307-A25AD5062F9A}" presName="Name0" presStyleCnt="0">
        <dgm:presLayoutVars>
          <dgm:chMax val="7"/>
          <dgm:chPref val="7"/>
          <dgm:dir/>
        </dgm:presLayoutVars>
      </dgm:prSet>
      <dgm:spPr/>
      <dgm:t>
        <a:bodyPr/>
        <a:lstStyle/>
        <a:p>
          <a:endParaRPr lang="en-US"/>
        </a:p>
      </dgm:t>
    </dgm:pt>
    <dgm:pt modelId="{5A30AF97-B98C-4514-8031-6C5B8A07CC54}" type="pres">
      <dgm:prSet presAssocID="{452A7F5C-E271-4CD5-A307-A25AD5062F9A}" presName="Name1" presStyleCnt="0"/>
      <dgm:spPr/>
    </dgm:pt>
    <dgm:pt modelId="{956968CB-4B97-4201-A776-39BE00249818}" type="pres">
      <dgm:prSet presAssocID="{452A7F5C-E271-4CD5-A307-A25AD5062F9A}" presName="cycle" presStyleCnt="0"/>
      <dgm:spPr/>
    </dgm:pt>
    <dgm:pt modelId="{F53DF10B-CA95-41F0-AD2B-62E36333E577}" type="pres">
      <dgm:prSet presAssocID="{452A7F5C-E271-4CD5-A307-A25AD5062F9A}" presName="srcNode" presStyleLbl="node1" presStyleIdx="0" presStyleCnt="4"/>
      <dgm:spPr/>
    </dgm:pt>
    <dgm:pt modelId="{50BE7FA7-2200-474A-A99F-3A974246DA53}" type="pres">
      <dgm:prSet presAssocID="{452A7F5C-E271-4CD5-A307-A25AD5062F9A}" presName="conn" presStyleLbl="parChTrans1D2" presStyleIdx="0" presStyleCnt="1"/>
      <dgm:spPr/>
      <dgm:t>
        <a:bodyPr/>
        <a:lstStyle/>
        <a:p>
          <a:endParaRPr lang="en-US"/>
        </a:p>
      </dgm:t>
    </dgm:pt>
    <dgm:pt modelId="{D1B2A6AD-B16D-4C68-8A90-3ABCE7A4A92B}" type="pres">
      <dgm:prSet presAssocID="{452A7F5C-E271-4CD5-A307-A25AD5062F9A}" presName="extraNode" presStyleLbl="node1" presStyleIdx="0" presStyleCnt="4"/>
      <dgm:spPr/>
    </dgm:pt>
    <dgm:pt modelId="{AEE64FBA-0210-4063-B0D3-9E92D9E18A25}" type="pres">
      <dgm:prSet presAssocID="{452A7F5C-E271-4CD5-A307-A25AD5062F9A}" presName="dstNode" presStyleLbl="node1" presStyleIdx="0" presStyleCnt="4"/>
      <dgm:spPr/>
    </dgm:pt>
    <dgm:pt modelId="{C170D9B6-3E35-4191-A462-F5200AD5C3AA}" type="pres">
      <dgm:prSet presAssocID="{6287FBF7-90BA-44CD-A9C2-3BE6956DFE67}" presName="text_1" presStyleLbl="node1" presStyleIdx="0" presStyleCnt="4">
        <dgm:presLayoutVars>
          <dgm:bulletEnabled val="1"/>
        </dgm:presLayoutVars>
      </dgm:prSet>
      <dgm:spPr/>
      <dgm:t>
        <a:bodyPr/>
        <a:lstStyle/>
        <a:p>
          <a:endParaRPr lang="en-US"/>
        </a:p>
      </dgm:t>
    </dgm:pt>
    <dgm:pt modelId="{B48572BE-54BA-4E3E-8794-3449C5102FF4}" type="pres">
      <dgm:prSet presAssocID="{6287FBF7-90BA-44CD-A9C2-3BE6956DFE67}" presName="accent_1" presStyleCnt="0"/>
      <dgm:spPr/>
    </dgm:pt>
    <dgm:pt modelId="{CC02BE62-3B7D-4461-9C39-EC575DDD736B}" type="pres">
      <dgm:prSet presAssocID="{6287FBF7-90BA-44CD-A9C2-3BE6956DFE67}" presName="accentRepeatNode" presStyleLbl="solidFgAcc1" presStyleIdx="0" presStyleCnt="4"/>
      <dgm:spPr>
        <a:ln>
          <a:solidFill>
            <a:srgbClr val="FFD200"/>
          </a:solidFill>
        </a:ln>
      </dgm:spPr>
      <dgm:t>
        <a:bodyPr/>
        <a:lstStyle/>
        <a:p>
          <a:endParaRPr lang="en-US"/>
        </a:p>
      </dgm:t>
    </dgm:pt>
    <dgm:pt modelId="{802125E9-B6DA-4C05-A3FC-069C558AFDF8}" type="pres">
      <dgm:prSet presAssocID="{B029579B-4DF3-4D51-AC6E-A40D5F9E06B2}" presName="text_2" presStyleLbl="node1" presStyleIdx="1" presStyleCnt="4">
        <dgm:presLayoutVars>
          <dgm:bulletEnabled val="1"/>
        </dgm:presLayoutVars>
      </dgm:prSet>
      <dgm:spPr/>
      <dgm:t>
        <a:bodyPr/>
        <a:lstStyle/>
        <a:p>
          <a:endParaRPr lang="en-US"/>
        </a:p>
      </dgm:t>
    </dgm:pt>
    <dgm:pt modelId="{550D08F6-C693-4EF4-9922-9378E574CB75}" type="pres">
      <dgm:prSet presAssocID="{B029579B-4DF3-4D51-AC6E-A40D5F9E06B2}" presName="accent_2" presStyleCnt="0"/>
      <dgm:spPr/>
    </dgm:pt>
    <dgm:pt modelId="{B1723BF4-D7DD-4C17-A6F3-37C20564B5D8}" type="pres">
      <dgm:prSet presAssocID="{B029579B-4DF3-4D51-AC6E-A40D5F9E06B2}" presName="accentRepeatNode" presStyleLbl="solidFgAcc1" presStyleIdx="1" presStyleCnt="4"/>
      <dgm:spPr>
        <a:ln>
          <a:solidFill>
            <a:schemeClr val="tx2"/>
          </a:solidFill>
        </a:ln>
      </dgm:spPr>
      <dgm:t>
        <a:bodyPr/>
        <a:lstStyle/>
        <a:p>
          <a:endParaRPr lang="en-US"/>
        </a:p>
      </dgm:t>
    </dgm:pt>
    <dgm:pt modelId="{270DA55A-5C66-4BB8-BAB0-09A8AE30BD14}" type="pres">
      <dgm:prSet presAssocID="{2ACA077D-4897-4CF2-A979-16D6C63FEC27}" presName="text_3" presStyleLbl="node1" presStyleIdx="2" presStyleCnt="4">
        <dgm:presLayoutVars>
          <dgm:bulletEnabled val="1"/>
        </dgm:presLayoutVars>
      </dgm:prSet>
      <dgm:spPr/>
      <dgm:t>
        <a:bodyPr/>
        <a:lstStyle/>
        <a:p>
          <a:endParaRPr lang="en-US"/>
        </a:p>
      </dgm:t>
    </dgm:pt>
    <dgm:pt modelId="{3104622A-3F78-44F2-A4C8-2F1C06EFD839}" type="pres">
      <dgm:prSet presAssocID="{2ACA077D-4897-4CF2-A979-16D6C63FEC27}" presName="accent_3" presStyleCnt="0"/>
      <dgm:spPr/>
    </dgm:pt>
    <dgm:pt modelId="{7E0D7686-BB12-49D9-B576-91588A93951A}" type="pres">
      <dgm:prSet presAssocID="{2ACA077D-4897-4CF2-A979-16D6C63FEC27}" presName="accentRepeatNode" presStyleLbl="solidFgAcc1" presStyleIdx="2" presStyleCnt="4"/>
      <dgm:spPr>
        <a:ln>
          <a:solidFill>
            <a:schemeClr val="tx2"/>
          </a:solidFill>
        </a:ln>
      </dgm:spPr>
      <dgm:t>
        <a:bodyPr/>
        <a:lstStyle/>
        <a:p>
          <a:endParaRPr lang="en-US"/>
        </a:p>
      </dgm:t>
    </dgm:pt>
    <dgm:pt modelId="{282637D3-D088-4537-918B-2D23D194C894}" type="pres">
      <dgm:prSet presAssocID="{8EC0024E-5CC7-41D1-A88B-4959F216B8F0}" presName="text_4" presStyleLbl="node1" presStyleIdx="3" presStyleCnt="4">
        <dgm:presLayoutVars>
          <dgm:bulletEnabled val="1"/>
        </dgm:presLayoutVars>
      </dgm:prSet>
      <dgm:spPr/>
      <dgm:t>
        <a:bodyPr/>
        <a:lstStyle/>
        <a:p>
          <a:endParaRPr lang="en-US"/>
        </a:p>
      </dgm:t>
    </dgm:pt>
    <dgm:pt modelId="{A491BF84-CBFC-4FDD-8F5A-F0033177F897}" type="pres">
      <dgm:prSet presAssocID="{8EC0024E-5CC7-41D1-A88B-4959F216B8F0}" presName="accent_4" presStyleCnt="0"/>
      <dgm:spPr/>
    </dgm:pt>
    <dgm:pt modelId="{DC35731D-E8F8-4C09-996B-6A5AA2A83A47}" type="pres">
      <dgm:prSet presAssocID="{8EC0024E-5CC7-41D1-A88B-4959F216B8F0}" presName="accentRepeatNode" presStyleLbl="solidFgAcc1" presStyleIdx="3" presStyleCnt="4"/>
      <dgm:spPr>
        <a:ln>
          <a:solidFill>
            <a:schemeClr val="tx2"/>
          </a:solidFill>
        </a:ln>
      </dgm:spPr>
      <dgm:t>
        <a:bodyPr/>
        <a:lstStyle/>
        <a:p>
          <a:endParaRPr lang="en-US"/>
        </a:p>
      </dgm:t>
    </dgm:pt>
  </dgm:ptLst>
  <dgm:cxnLst>
    <dgm:cxn modelId="{E424FF33-7ED8-4DA2-B563-5132A3FCD586}" srcId="{452A7F5C-E271-4CD5-A307-A25AD5062F9A}" destId="{2ACA077D-4897-4CF2-A979-16D6C63FEC27}" srcOrd="2" destOrd="0" parTransId="{21866B20-6045-485E-964E-6E6ABE3A429E}" sibTransId="{6B474AE3-2A17-44F1-8EDD-4C99CC0D019B}"/>
    <dgm:cxn modelId="{BC6FC687-F3EC-4474-B739-3B4264C9692A}" srcId="{452A7F5C-E271-4CD5-A307-A25AD5062F9A}" destId="{8EC0024E-5CC7-41D1-A88B-4959F216B8F0}" srcOrd="3" destOrd="0" parTransId="{6B798616-7BCD-4674-A5F7-7425AA78C7AE}" sibTransId="{3AC6B2AF-980D-4F3D-A15A-6A6DC6F68CEB}"/>
    <dgm:cxn modelId="{73BF0083-7738-4F18-AE84-0AA7A3CF442A}" type="presOf" srcId="{B029579B-4DF3-4D51-AC6E-A40D5F9E06B2}" destId="{802125E9-B6DA-4C05-A3FC-069C558AFDF8}" srcOrd="0" destOrd="0" presId="urn:microsoft.com/office/officeart/2008/layout/VerticalCurvedList"/>
    <dgm:cxn modelId="{94B8FE7A-2C7C-44C0-91B7-A5AD03BFFA83}" srcId="{452A7F5C-E271-4CD5-A307-A25AD5062F9A}" destId="{6287FBF7-90BA-44CD-A9C2-3BE6956DFE67}" srcOrd="0" destOrd="0" parTransId="{44E4CCA2-78A7-41C5-8E6B-DC5AF2ED221C}" sibTransId="{83FD1826-CAA7-4626-A8AA-3BCA9D9B41A3}"/>
    <dgm:cxn modelId="{CE04189E-7BB4-4020-B3ED-4E2C778E02BE}" type="presOf" srcId="{8EC0024E-5CC7-41D1-A88B-4959F216B8F0}" destId="{282637D3-D088-4537-918B-2D23D194C894}" srcOrd="0" destOrd="0" presId="urn:microsoft.com/office/officeart/2008/layout/VerticalCurvedList"/>
    <dgm:cxn modelId="{EEB9F3AB-479A-4EF4-AFF8-EA4F56D3B97C}" srcId="{452A7F5C-E271-4CD5-A307-A25AD5062F9A}" destId="{B029579B-4DF3-4D51-AC6E-A40D5F9E06B2}" srcOrd="1" destOrd="0" parTransId="{C18BA7F4-D73F-4ED5-9EBF-CA537383C772}" sibTransId="{E625DB8B-AF70-42CB-9BBB-2C8B7D4E46D5}"/>
    <dgm:cxn modelId="{259441FA-FC5D-4BC7-9C5E-4695A5333AF9}" type="presOf" srcId="{6287FBF7-90BA-44CD-A9C2-3BE6956DFE67}" destId="{C170D9B6-3E35-4191-A462-F5200AD5C3AA}" srcOrd="0" destOrd="0" presId="urn:microsoft.com/office/officeart/2008/layout/VerticalCurvedList"/>
    <dgm:cxn modelId="{C11B771C-2605-4C93-B8A3-7572152A4931}" type="presOf" srcId="{2ACA077D-4897-4CF2-A979-16D6C63FEC27}" destId="{270DA55A-5C66-4BB8-BAB0-09A8AE30BD14}" srcOrd="0" destOrd="0" presId="urn:microsoft.com/office/officeart/2008/layout/VerticalCurvedList"/>
    <dgm:cxn modelId="{300D5BD0-7E08-43F9-9A5A-CB446552901D}" type="presOf" srcId="{83FD1826-CAA7-4626-A8AA-3BCA9D9B41A3}" destId="{50BE7FA7-2200-474A-A99F-3A974246DA53}" srcOrd="0" destOrd="0" presId="urn:microsoft.com/office/officeart/2008/layout/VerticalCurvedList"/>
    <dgm:cxn modelId="{FC478A1D-0C0F-4B24-B4CC-8EDAC2D02DDA}" type="presOf" srcId="{452A7F5C-E271-4CD5-A307-A25AD5062F9A}" destId="{9B1D350B-D9F0-491D-80C8-0D9D0B380A93}" srcOrd="0" destOrd="0" presId="urn:microsoft.com/office/officeart/2008/layout/VerticalCurvedList"/>
    <dgm:cxn modelId="{5036C5B6-B491-428A-8828-5D0B3581D609}" type="presParOf" srcId="{9B1D350B-D9F0-491D-80C8-0D9D0B380A93}" destId="{5A30AF97-B98C-4514-8031-6C5B8A07CC54}" srcOrd="0" destOrd="0" presId="urn:microsoft.com/office/officeart/2008/layout/VerticalCurvedList"/>
    <dgm:cxn modelId="{B4C78CFE-B493-4F0C-9302-23633B58D8B4}" type="presParOf" srcId="{5A30AF97-B98C-4514-8031-6C5B8A07CC54}" destId="{956968CB-4B97-4201-A776-39BE00249818}" srcOrd="0" destOrd="0" presId="urn:microsoft.com/office/officeart/2008/layout/VerticalCurvedList"/>
    <dgm:cxn modelId="{378204E5-C47D-4B8D-8727-413158F5C3F8}" type="presParOf" srcId="{956968CB-4B97-4201-A776-39BE00249818}" destId="{F53DF10B-CA95-41F0-AD2B-62E36333E577}" srcOrd="0" destOrd="0" presId="urn:microsoft.com/office/officeart/2008/layout/VerticalCurvedList"/>
    <dgm:cxn modelId="{EE08330D-B29A-4A91-86D6-37E109F31ABA}" type="presParOf" srcId="{956968CB-4B97-4201-A776-39BE00249818}" destId="{50BE7FA7-2200-474A-A99F-3A974246DA53}" srcOrd="1" destOrd="0" presId="urn:microsoft.com/office/officeart/2008/layout/VerticalCurvedList"/>
    <dgm:cxn modelId="{EFED643B-4FCF-4182-94DA-A265F6BB2D34}" type="presParOf" srcId="{956968CB-4B97-4201-A776-39BE00249818}" destId="{D1B2A6AD-B16D-4C68-8A90-3ABCE7A4A92B}" srcOrd="2" destOrd="0" presId="urn:microsoft.com/office/officeart/2008/layout/VerticalCurvedList"/>
    <dgm:cxn modelId="{35C6F46E-DCAD-4F8E-BF1C-75DD4B2D2946}" type="presParOf" srcId="{956968CB-4B97-4201-A776-39BE00249818}" destId="{AEE64FBA-0210-4063-B0D3-9E92D9E18A25}" srcOrd="3" destOrd="0" presId="urn:microsoft.com/office/officeart/2008/layout/VerticalCurvedList"/>
    <dgm:cxn modelId="{EEA2FDDC-9B92-463A-9AEC-38D1C78A9D7C}" type="presParOf" srcId="{5A30AF97-B98C-4514-8031-6C5B8A07CC54}" destId="{C170D9B6-3E35-4191-A462-F5200AD5C3AA}" srcOrd="1" destOrd="0" presId="urn:microsoft.com/office/officeart/2008/layout/VerticalCurvedList"/>
    <dgm:cxn modelId="{2EA97372-DF56-40B5-A385-62FC65F5C289}" type="presParOf" srcId="{5A30AF97-B98C-4514-8031-6C5B8A07CC54}" destId="{B48572BE-54BA-4E3E-8794-3449C5102FF4}" srcOrd="2" destOrd="0" presId="urn:microsoft.com/office/officeart/2008/layout/VerticalCurvedList"/>
    <dgm:cxn modelId="{FDA8E1DE-77B8-4471-8BC3-87E2D9E76B19}" type="presParOf" srcId="{B48572BE-54BA-4E3E-8794-3449C5102FF4}" destId="{CC02BE62-3B7D-4461-9C39-EC575DDD736B}" srcOrd="0" destOrd="0" presId="urn:microsoft.com/office/officeart/2008/layout/VerticalCurvedList"/>
    <dgm:cxn modelId="{2912F819-630E-4CAB-94DA-D0FCE6DE47CB}" type="presParOf" srcId="{5A30AF97-B98C-4514-8031-6C5B8A07CC54}" destId="{802125E9-B6DA-4C05-A3FC-069C558AFDF8}" srcOrd="3" destOrd="0" presId="urn:microsoft.com/office/officeart/2008/layout/VerticalCurvedList"/>
    <dgm:cxn modelId="{E697510C-9C11-4F45-904B-10C305B21AB1}" type="presParOf" srcId="{5A30AF97-B98C-4514-8031-6C5B8A07CC54}" destId="{550D08F6-C693-4EF4-9922-9378E574CB75}" srcOrd="4" destOrd="0" presId="urn:microsoft.com/office/officeart/2008/layout/VerticalCurvedList"/>
    <dgm:cxn modelId="{8C2ABB1B-5DFC-4161-A4C8-A0025C2F96E7}" type="presParOf" srcId="{550D08F6-C693-4EF4-9922-9378E574CB75}" destId="{B1723BF4-D7DD-4C17-A6F3-37C20564B5D8}" srcOrd="0" destOrd="0" presId="urn:microsoft.com/office/officeart/2008/layout/VerticalCurvedList"/>
    <dgm:cxn modelId="{E9AEBA22-838F-4834-A8A2-65C88C7B1014}" type="presParOf" srcId="{5A30AF97-B98C-4514-8031-6C5B8A07CC54}" destId="{270DA55A-5C66-4BB8-BAB0-09A8AE30BD14}" srcOrd="5" destOrd="0" presId="urn:microsoft.com/office/officeart/2008/layout/VerticalCurvedList"/>
    <dgm:cxn modelId="{DDA8A53D-D3A2-4E14-AC43-1FAE3EBB06FC}" type="presParOf" srcId="{5A30AF97-B98C-4514-8031-6C5B8A07CC54}" destId="{3104622A-3F78-44F2-A4C8-2F1C06EFD839}" srcOrd="6" destOrd="0" presId="urn:microsoft.com/office/officeart/2008/layout/VerticalCurvedList"/>
    <dgm:cxn modelId="{EB714900-2919-45C7-BA28-911CB3F385AD}" type="presParOf" srcId="{3104622A-3F78-44F2-A4C8-2F1C06EFD839}" destId="{7E0D7686-BB12-49D9-B576-91588A93951A}" srcOrd="0" destOrd="0" presId="urn:microsoft.com/office/officeart/2008/layout/VerticalCurvedList"/>
    <dgm:cxn modelId="{575818D3-0364-4582-B177-BCC6215B6B5D}" type="presParOf" srcId="{5A30AF97-B98C-4514-8031-6C5B8A07CC54}" destId="{282637D3-D088-4537-918B-2D23D194C894}" srcOrd="7" destOrd="0" presId="urn:microsoft.com/office/officeart/2008/layout/VerticalCurvedList"/>
    <dgm:cxn modelId="{042395D4-CB79-41D4-A930-580F8D91F7CF}" type="presParOf" srcId="{5A30AF97-B98C-4514-8031-6C5B8A07CC54}" destId="{A491BF84-CBFC-4FDD-8F5A-F0033177F897}" srcOrd="8" destOrd="0" presId="urn:microsoft.com/office/officeart/2008/layout/VerticalCurvedList"/>
    <dgm:cxn modelId="{43C0E69F-D728-49E3-8A6E-65B929931BDE}" type="presParOf" srcId="{A491BF84-CBFC-4FDD-8F5A-F0033177F897}" destId="{DC35731D-E8F8-4C09-996B-6A5AA2A83A47}"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2A7F5C-E271-4CD5-A307-A25AD5062F9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029579B-4DF3-4D51-AC6E-A40D5F9E06B2}">
      <dgm:prSet phldrT="[Text]" custT="1"/>
      <dgm:spPr>
        <a:solidFill>
          <a:schemeClr val="tx2"/>
        </a:solidFill>
        <a:ln>
          <a:noFill/>
        </a:ln>
      </dgm:spPr>
      <dgm:t>
        <a:bodyPr/>
        <a:lstStyle/>
        <a:p>
          <a:r>
            <a:rPr lang="en-US" sz="1600" dirty="0" smtClean="0"/>
            <a:t>2: View and Edit Extended Absence</a:t>
          </a:r>
          <a:endParaRPr lang="en-US" sz="1600" b="1" dirty="0"/>
        </a:p>
      </dgm:t>
    </dgm:pt>
    <dgm:pt modelId="{C18BA7F4-D73F-4ED5-9EBF-CA537383C772}" type="parTrans" cxnId="{EEB9F3AB-479A-4EF4-AFF8-EA4F56D3B97C}">
      <dgm:prSet/>
      <dgm:spPr/>
      <dgm:t>
        <a:bodyPr/>
        <a:lstStyle/>
        <a:p>
          <a:endParaRPr lang="en-US"/>
        </a:p>
      </dgm:t>
    </dgm:pt>
    <dgm:pt modelId="{E625DB8B-AF70-42CB-9BBB-2C8B7D4E46D5}" type="sibTrans" cxnId="{EEB9F3AB-479A-4EF4-AFF8-EA4F56D3B97C}">
      <dgm:prSet/>
      <dgm:spPr/>
      <dgm:t>
        <a:bodyPr/>
        <a:lstStyle/>
        <a:p>
          <a:endParaRPr lang="en-US"/>
        </a:p>
      </dgm:t>
    </dgm:pt>
    <dgm:pt modelId="{8EC0024E-5CC7-41D1-A88B-4959F216B8F0}">
      <dgm:prSet phldrT="[Text]" custT="1"/>
      <dgm:spPr>
        <a:solidFill>
          <a:schemeClr val="accent1"/>
        </a:solidFill>
        <a:ln>
          <a:noFill/>
        </a:ln>
      </dgm:spPr>
      <dgm:t>
        <a:bodyPr/>
        <a:lstStyle/>
        <a:p>
          <a:r>
            <a:rPr lang="en-US" sz="1600" b="1" dirty="0" smtClean="0"/>
            <a:t>4: </a:t>
          </a:r>
          <a:r>
            <a:rPr lang="en-US" sz="1600" dirty="0" smtClean="0"/>
            <a:t>View EA Transaction History</a:t>
          </a:r>
          <a:endParaRPr lang="en-US" sz="1600" b="1" dirty="0"/>
        </a:p>
      </dgm:t>
    </dgm:pt>
    <dgm:pt modelId="{6B798616-7BCD-4674-A5F7-7425AA78C7AE}" type="parTrans" cxnId="{BC6FC687-F3EC-4474-B739-3B4264C9692A}">
      <dgm:prSet/>
      <dgm:spPr/>
      <dgm:t>
        <a:bodyPr/>
        <a:lstStyle/>
        <a:p>
          <a:endParaRPr lang="en-US"/>
        </a:p>
      </dgm:t>
    </dgm:pt>
    <dgm:pt modelId="{3AC6B2AF-980D-4F3D-A15A-6A6DC6F68CEB}" type="sibTrans" cxnId="{BC6FC687-F3EC-4474-B739-3B4264C9692A}">
      <dgm:prSet/>
      <dgm:spPr/>
      <dgm:t>
        <a:bodyPr/>
        <a:lstStyle/>
        <a:p>
          <a:endParaRPr lang="en-US"/>
        </a:p>
      </dgm:t>
    </dgm:pt>
    <dgm:pt modelId="{2ACA077D-4897-4CF2-A979-16D6C63FEC27}">
      <dgm:prSet phldrT="[Text]" custT="1"/>
      <dgm:spPr>
        <a:solidFill>
          <a:schemeClr val="accent1"/>
        </a:solidFill>
        <a:ln>
          <a:noFill/>
        </a:ln>
      </dgm:spPr>
      <dgm:t>
        <a:bodyPr/>
        <a:lstStyle/>
        <a:p>
          <a:r>
            <a:rPr lang="en-US" sz="1600" b="1" dirty="0" smtClean="0"/>
            <a:t>3: </a:t>
          </a:r>
          <a:r>
            <a:rPr lang="en-US" sz="1600" dirty="0" smtClean="0"/>
            <a:t>Return from Extended Absence</a:t>
          </a:r>
          <a:endParaRPr lang="en-US" sz="1600" b="1" dirty="0"/>
        </a:p>
      </dgm:t>
    </dgm:pt>
    <dgm:pt modelId="{21866B20-6045-485E-964E-6E6ABE3A429E}" type="parTrans" cxnId="{E424FF33-7ED8-4DA2-B563-5132A3FCD586}">
      <dgm:prSet/>
      <dgm:spPr/>
      <dgm:t>
        <a:bodyPr/>
        <a:lstStyle/>
        <a:p>
          <a:endParaRPr lang="en-US"/>
        </a:p>
      </dgm:t>
    </dgm:pt>
    <dgm:pt modelId="{6B474AE3-2A17-44F1-8EDD-4C99CC0D019B}" type="sibTrans" cxnId="{E424FF33-7ED8-4DA2-B563-5132A3FCD586}">
      <dgm:prSet/>
      <dgm:spPr/>
      <dgm:t>
        <a:bodyPr/>
        <a:lstStyle/>
        <a:p>
          <a:endParaRPr lang="en-US"/>
        </a:p>
      </dgm:t>
    </dgm:pt>
    <dgm:pt modelId="{6287FBF7-90BA-44CD-A9C2-3BE6956DFE67}">
      <dgm:prSet phldrT="[Text]" custT="1"/>
      <dgm:spPr>
        <a:solidFill>
          <a:schemeClr val="accent1"/>
        </a:solidFill>
        <a:ln>
          <a:noFill/>
        </a:ln>
      </dgm:spPr>
      <dgm:t>
        <a:bodyPr/>
        <a:lstStyle/>
        <a:p>
          <a:pPr algn="l"/>
          <a:r>
            <a:rPr lang="en-US" sz="1600" b="1" dirty="0" smtClean="0"/>
            <a:t>1: Request Extended Absence</a:t>
          </a:r>
          <a:endParaRPr lang="en-US" sz="1600" b="1" dirty="0"/>
        </a:p>
      </dgm:t>
    </dgm:pt>
    <dgm:pt modelId="{44E4CCA2-78A7-41C5-8E6B-DC5AF2ED221C}" type="parTrans" cxnId="{94B8FE7A-2C7C-44C0-91B7-A5AD03BFFA83}">
      <dgm:prSet/>
      <dgm:spPr/>
      <dgm:t>
        <a:bodyPr/>
        <a:lstStyle/>
        <a:p>
          <a:endParaRPr lang="en-US"/>
        </a:p>
      </dgm:t>
    </dgm:pt>
    <dgm:pt modelId="{83FD1826-CAA7-4626-A8AA-3BCA9D9B41A3}" type="sibTrans" cxnId="{94B8FE7A-2C7C-44C0-91B7-A5AD03BFFA83}">
      <dgm:prSet/>
      <dgm:spPr/>
      <dgm:t>
        <a:bodyPr/>
        <a:lstStyle/>
        <a:p>
          <a:endParaRPr lang="en-US"/>
        </a:p>
      </dgm:t>
    </dgm:pt>
    <dgm:pt modelId="{9B1D350B-D9F0-491D-80C8-0D9D0B380A93}" type="pres">
      <dgm:prSet presAssocID="{452A7F5C-E271-4CD5-A307-A25AD5062F9A}" presName="Name0" presStyleCnt="0">
        <dgm:presLayoutVars>
          <dgm:chMax val="7"/>
          <dgm:chPref val="7"/>
          <dgm:dir/>
        </dgm:presLayoutVars>
      </dgm:prSet>
      <dgm:spPr/>
      <dgm:t>
        <a:bodyPr/>
        <a:lstStyle/>
        <a:p>
          <a:endParaRPr lang="en-US"/>
        </a:p>
      </dgm:t>
    </dgm:pt>
    <dgm:pt modelId="{5A30AF97-B98C-4514-8031-6C5B8A07CC54}" type="pres">
      <dgm:prSet presAssocID="{452A7F5C-E271-4CD5-A307-A25AD5062F9A}" presName="Name1" presStyleCnt="0"/>
      <dgm:spPr/>
    </dgm:pt>
    <dgm:pt modelId="{956968CB-4B97-4201-A776-39BE00249818}" type="pres">
      <dgm:prSet presAssocID="{452A7F5C-E271-4CD5-A307-A25AD5062F9A}" presName="cycle" presStyleCnt="0"/>
      <dgm:spPr/>
    </dgm:pt>
    <dgm:pt modelId="{F53DF10B-CA95-41F0-AD2B-62E36333E577}" type="pres">
      <dgm:prSet presAssocID="{452A7F5C-E271-4CD5-A307-A25AD5062F9A}" presName="srcNode" presStyleLbl="node1" presStyleIdx="0" presStyleCnt="4"/>
      <dgm:spPr/>
    </dgm:pt>
    <dgm:pt modelId="{50BE7FA7-2200-474A-A99F-3A974246DA53}" type="pres">
      <dgm:prSet presAssocID="{452A7F5C-E271-4CD5-A307-A25AD5062F9A}" presName="conn" presStyleLbl="parChTrans1D2" presStyleIdx="0" presStyleCnt="1"/>
      <dgm:spPr/>
      <dgm:t>
        <a:bodyPr/>
        <a:lstStyle/>
        <a:p>
          <a:endParaRPr lang="en-US"/>
        </a:p>
      </dgm:t>
    </dgm:pt>
    <dgm:pt modelId="{D1B2A6AD-B16D-4C68-8A90-3ABCE7A4A92B}" type="pres">
      <dgm:prSet presAssocID="{452A7F5C-E271-4CD5-A307-A25AD5062F9A}" presName="extraNode" presStyleLbl="node1" presStyleIdx="0" presStyleCnt="4"/>
      <dgm:spPr/>
    </dgm:pt>
    <dgm:pt modelId="{AEE64FBA-0210-4063-B0D3-9E92D9E18A25}" type="pres">
      <dgm:prSet presAssocID="{452A7F5C-E271-4CD5-A307-A25AD5062F9A}" presName="dstNode" presStyleLbl="node1" presStyleIdx="0" presStyleCnt="4"/>
      <dgm:spPr/>
    </dgm:pt>
    <dgm:pt modelId="{C170D9B6-3E35-4191-A462-F5200AD5C3AA}" type="pres">
      <dgm:prSet presAssocID="{6287FBF7-90BA-44CD-A9C2-3BE6956DFE67}" presName="text_1" presStyleLbl="node1" presStyleIdx="0" presStyleCnt="4">
        <dgm:presLayoutVars>
          <dgm:bulletEnabled val="1"/>
        </dgm:presLayoutVars>
      </dgm:prSet>
      <dgm:spPr/>
      <dgm:t>
        <a:bodyPr/>
        <a:lstStyle/>
        <a:p>
          <a:endParaRPr lang="en-US"/>
        </a:p>
      </dgm:t>
    </dgm:pt>
    <dgm:pt modelId="{B48572BE-54BA-4E3E-8794-3449C5102FF4}" type="pres">
      <dgm:prSet presAssocID="{6287FBF7-90BA-44CD-A9C2-3BE6956DFE67}" presName="accent_1" presStyleCnt="0"/>
      <dgm:spPr/>
    </dgm:pt>
    <dgm:pt modelId="{CC02BE62-3B7D-4461-9C39-EC575DDD736B}" type="pres">
      <dgm:prSet presAssocID="{6287FBF7-90BA-44CD-A9C2-3BE6956DFE67}" presName="accentRepeatNode" presStyleLbl="solidFgAcc1" presStyleIdx="0" presStyleCnt="4"/>
      <dgm:spPr>
        <a:ln>
          <a:solidFill>
            <a:schemeClr val="tx2"/>
          </a:solidFill>
        </a:ln>
      </dgm:spPr>
      <dgm:t>
        <a:bodyPr/>
        <a:lstStyle/>
        <a:p>
          <a:endParaRPr lang="en-US"/>
        </a:p>
      </dgm:t>
    </dgm:pt>
    <dgm:pt modelId="{802125E9-B6DA-4C05-A3FC-069C558AFDF8}" type="pres">
      <dgm:prSet presAssocID="{B029579B-4DF3-4D51-AC6E-A40D5F9E06B2}" presName="text_2" presStyleLbl="node1" presStyleIdx="1" presStyleCnt="4">
        <dgm:presLayoutVars>
          <dgm:bulletEnabled val="1"/>
        </dgm:presLayoutVars>
      </dgm:prSet>
      <dgm:spPr/>
      <dgm:t>
        <a:bodyPr/>
        <a:lstStyle/>
        <a:p>
          <a:endParaRPr lang="en-US"/>
        </a:p>
      </dgm:t>
    </dgm:pt>
    <dgm:pt modelId="{550D08F6-C693-4EF4-9922-9378E574CB75}" type="pres">
      <dgm:prSet presAssocID="{B029579B-4DF3-4D51-AC6E-A40D5F9E06B2}" presName="accent_2" presStyleCnt="0"/>
      <dgm:spPr/>
    </dgm:pt>
    <dgm:pt modelId="{B1723BF4-D7DD-4C17-A6F3-37C20564B5D8}" type="pres">
      <dgm:prSet presAssocID="{B029579B-4DF3-4D51-AC6E-A40D5F9E06B2}" presName="accentRepeatNode" presStyleLbl="solidFgAcc1" presStyleIdx="1" presStyleCnt="4"/>
      <dgm:spPr>
        <a:ln>
          <a:solidFill>
            <a:srgbClr val="FFD200"/>
          </a:solidFill>
        </a:ln>
      </dgm:spPr>
      <dgm:t>
        <a:bodyPr/>
        <a:lstStyle/>
        <a:p>
          <a:endParaRPr lang="en-US"/>
        </a:p>
      </dgm:t>
    </dgm:pt>
    <dgm:pt modelId="{270DA55A-5C66-4BB8-BAB0-09A8AE30BD14}" type="pres">
      <dgm:prSet presAssocID="{2ACA077D-4897-4CF2-A979-16D6C63FEC27}" presName="text_3" presStyleLbl="node1" presStyleIdx="2" presStyleCnt="4">
        <dgm:presLayoutVars>
          <dgm:bulletEnabled val="1"/>
        </dgm:presLayoutVars>
      </dgm:prSet>
      <dgm:spPr/>
      <dgm:t>
        <a:bodyPr/>
        <a:lstStyle/>
        <a:p>
          <a:endParaRPr lang="en-US"/>
        </a:p>
      </dgm:t>
    </dgm:pt>
    <dgm:pt modelId="{3104622A-3F78-44F2-A4C8-2F1C06EFD839}" type="pres">
      <dgm:prSet presAssocID="{2ACA077D-4897-4CF2-A979-16D6C63FEC27}" presName="accent_3" presStyleCnt="0"/>
      <dgm:spPr/>
    </dgm:pt>
    <dgm:pt modelId="{7E0D7686-BB12-49D9-B576-91588A93951A}" type="pres">
      <dgm:prSet presAssocID="{2ACA077D-4897-4CF2-A979-16D6C63FEC27}" presName="accentRepeatNode" presStyleLbl="solidFgAcc1" presStyleIdx="2" presStyleCnt="4"/>
      <dgm:spPr>
        <a:ln>
          <a:solidFill>
            <a:schemeClr val="tx2"/>
          </a:solidFill>
        </a:ln>
      </dgm:spPr>
      <dgm:t>
        <a:bodyPr/>
        <a:lstStyle/>
        <a:p>
          <a:endParaRPr lang="en-US"/>
        </a:p>
      </dgm:t>
    </dgm:pt>
    <dgm:pt modelId="{282637D3-D088-4537-918B-2D23D194C894}" type="pres">
      <dgm:prSet presAssocID="{8EC0024E-5CC7-41D1-A88B-4959F216B8F0}" presName="text_4" presStyleLbl="node1" presStyleIdx="3" presStyleCnt="4">
        <dgm:presLayoutVars>
          <dgm:bulletEnabled val="1"/>
        </dgm:presLayoutVars>
      </dgm:prSet>
      <dgm:spPr/>
      <dgm:t>
        <a:bodyPr/>
        <a:lstStyle/>
        <a:p>
          <a:endParaRPr lang="en-US"/>
        </a:p>
      </dgm:t>
    </dgm:pt>
    <dgm:pt modelId="{A491BF84-CBFC-4FDD-8F5A-F0033177F897}" type="pres">
      <dgm:prSet presAssocID="{8EC0024E-5CC7-41D1-A88B-4959F216B8F0}" presName="accent_4" presStyleCnt="0"/>
      <dgm:spPr/>
    </dgm:pt>
    <dgm:pt modelId="{DC35731D-E8F8-4C09-996B-6A5AA2A83A47}" type="pres">
      <dgm:prSet presAssocID="{8EC0024E-5CC7-41D1-A88B-4959F216B8F0}" presName="accentRepeatNode" presStyleLbl="solidFgAcc1" presStyleIdx="3" presStyleCnt="4"/>
      <dgm:spPr>
        <a:ln>
          <a:solidFill>
            <a:schemeClr val="tx2"/>
          </a:solidFill>
        </a:ln>
      </dgm:spPr>
      <dgm:t>
        <a:bodyPr/>
        <a:lstStyle/>
        <a:p>
          <a:endParaRPr lang="en-US"/>
        </a:p>
      </dgm:t>
    </dgm:pt>
  </dgm:ptLst>
  <dgm:cxnLst>
    <dgm:cxn modelId="{E424FF33-7ED8-4DA2-B563-5132A3FCD586}" srcId="{452A7F5C-E271-4CD5-A307-A25AD5062F9A}" destId="{2ACA077D-4897-4CF2-A979-16D6C63FEC27}" srcOrd="2" destOrd="0" parTransId="{21866B20-6045-485E-964E-6E6ABE3A429E}" sibTransId="{6B474AE3-2A17-44F1-8EDD-4C99CC0D019B}"/>
    <dgm:cxn modelId="{BC6FC687-F3EC-4474-B739-3B4264C9692A}" srcId="{452A7F5C-E271-4CD5-A307-A25AD5062F9A}" destId="{8EC0024E-5CC7-41D1-A88B-4959F216B8F0}" srcOrd="3" destOrd="0" parTransId="{6B798616-7BCD-4674-A5F7-7425AA78C7AE}" sibTransId="{3AC6B2AF-980D-4F3D-A15A-6A6DC6F68CEB}"/>
    <dgm:cxn modelId="{73BF0083-7738-4F18-AE84-0AA7A3CF442A}" type="presOf" srcId="{B029579B-4DF3-4D51-AC6E-A40D5F9E06B2}" destId="{802125E9-B6DA-4C05-A3FC-069C558AFDF8}" srcOrd="0" destOrd="0" presId="urn:microsoft.com/office/officeart/2008/layout/VerticalCurvedList"/>
    <dgm:cxn modelId="{94B8FE7A-2C7C-44C0-91B7-A5AD03BFFA83}" srcId="{452A7F5C-E271-4CD5-A307-A25AD5062F9A}" destId="{6287FBF7-90BA-44CD-A9C2-3BE6956DFE67}" srcOrd="0" destOrd="0" parTransId="{44E4CCA2-78A7-41C5-8E6B-DC5AF2ED221C}" sibTransId="{83FD1826-CAA7-4626-A8AA-3BCA9D9B41A3}"/>
    <dgm:cxn modelId="{CE04189E-7BB4-4020-B3ED-4E2C778E02BE}" type="presOf" srcId="{8EC0024E-5CC7-41D1-A88B-4959F216B8F0}" destId="{282637D3-D088-4537-918B-2D23D194C894}" srcOrd="0" destOrd="0" presId="urn:microsoft.com/office/officeart/2008/layout/VerticalCurvedList"/>
    <dgm:cxn modelId="{EEB9F3AB-479A-4EF4-AFF8-EA4F56D3B97C}" srcId="{452A7F5C-E271-4CD5-A307-A25AD5062F9A}" destId="{B029579B-4DF3-4D51-AC6E-A40D5F9E06B2}" srcOrd="1" destOrd="0" parTransId="{C18BA7F4-D73F-4ED5-9EBF-CA537383C772}" sibTransId="{E625DB8B-AF70-42CB-9BBB-2C8B7D4E46D5}"/>
    <dgm:cxn modelId="{259441FA-FC5D-4BC7-9C5E-4695A5333AF9}" type="presOf" srcId="{6287FBF7-90BA-44CD-A9C2-3BE6956DFE67}" destId="{C170D9B6-3E35-4191-A462-F5200AD5C3AA}" srcOrd="0" destOrd="0" presId="urn:microsoft.com/office/officeart/2008/layout/VerticalCurvedList"/>
    <dgm:cxn modelId="{C11B771C-2605-4C93-B8A3-7572152A4931}" type="presOf" srcId="{2ACA077D-4897-4CF2-A979-16D6C63FEC27}" destId="{270DA55A-5C66-4BB8-BAB0-09A8AE30BD14}" srcOrd="0" destOrd="0" presId="urn:microsoft.com/office/officeart/2008/layout/VerticalCurvedList"/>
    <dgm:cxn modelId="{300D5BD0-7E08-43F9-9A5A-CB446552901D}" type="presOf" srcId="{83FD1826-CAA7-4626-A8AA-3BCA9D9B41A3}" destId="{50BE7FA7-2200-474A-A99F-3A974246DA53}" srcOrd="0" destOrd="0" presId="urn:microsoft.com/office/officeart/2008/layout/VerticalCurvedList"/>
    <dgm:cxn modelId="{FC478A1D-0C0F-4B24-B4CC-8EDAC2D02DDA}" type="presOf" srcId="{452A7F5C-E271-4CD5-A307-A25AD5062F9A}" destId="{9B1D350B-D9F0-491D-80C8-0D9D0B380A93}" srcOrd="0" destOrd="0" presId="urn:microsoft.com/office/officeart/2008/layout/VerticalCurvedList"/>
    <dgm:cxn modelId="{5036C5B6-B491-428A-8828-5D0B3581D609}" type="presParOf" srcId="{9B1D350B-D9F0-491D-80C8-0D9D0B380A93}" destId="{5A30AF97-B98C-4514-8031-6C5B8A07CC54}" srcOrd="0" destOrd="0" presId="urn:microsoft.com/office/officeart/2008/layout/VerticalCurvedList"/>
    <dgm:cxn modelId="{B4C78CFE-B493-4F0C-9302-23633B58D8B4}" type="presParOf" srcId="{5A30AF97-B98C-4514-8031-6C5B8A07CC54}" destId="{956968CB-4B97-4201-A776-39BE00249818}" srcOrd="0" destOrd="0" presId="urn:microsoft.com/office/officeart/2008/layout/VerticalCurvedList"/>
    <dgm:cxn modelId="{378204E5-C47D-4B8D-8727-413158F5C3F8}" type="presParOf" srcId="{956968CB-4B97-4201-A776-39BE00249818}" destId="{F53DF10B-CA95-41F0-AD2B-62E36333E577}" srcOrd="0" destOrd="0" presId="urn:microsoft.com/office/officeart/2008/layout/VerticalCurvedList"/>
    <dgm:cxn modelId="{EE08330D-B29A-4A91-86D6-37E109F31ABA}" type="presParOf" srcId="{956968CB-4B97-4201-A776-39BE00249818}" destId="{50BE7FA7-2200-474A-A99F-3A974246DA53}" srcOrd="1" destOrd="0" presId="urn:microsoft.com/office/officeart/2008/layout/VerticalCurvedList"/>
    <dgm:cxn modelId="{EFED643B-4FCF-4182-94DA-A265F6BB2D34}" type="presParOf" srcId="{956968CB-4B97-4201-A776-39BE00249818}" destId="{D1B2A6AD-B16D-4C68-8A90-3ABCE7A4A92B}" srcOrd="2" destOrd="0" presId="urn:microsoft.com/office/officeart/2008/layout/VerticalCurvedList"/>
    <dgm:cxn modelId="{35C6F46E-DCAD-4F8E-BF1C-75DD4B2D2946}" type="presParOf" srcId="{956968CB-4B97-4201-A776-39BE00249818}" destId="{AEE64FBA-0210-4063-B0D3-9E92D9E18A25}" srcOrd="3" destOrd="0" presId="urn:microsoft.com/office/officeart/2008/layout/VerticalCurvedList"/>
    <dgm:cxn modelId="{EEA2FDDC-9B92-463A-9AEC-38D1C78A9D7C}" type="presParOf" srcId="{5A30AF97-B98C-4514-8031-6C5B8A07CC54}" destId="{C170D9B6-3E35-4191-A462-F5200AD5C3AA}" srcOrd="1" destOrd="0" presId="urn:microsoft.com/office/officeart/2008/layout/VerticalCurvedList"/>
    <dgm:cxn modelId="{2EA97372-DF56-40B5-A385-62FC65F5C289}" type="presParOf" srcId="{5A30AF97-B98C-4514-8031-6C5B8A07CC54}" destId="{B48572BE-54BA-4E3E-8794-3449C5102FF4}" srcOrd="2" destOrd="0" presId="urn:microsoft.com/office/officeart/2008/layout/VerticalCurvedList"/>
    <dgm:cxn modelId="{FDA8E1DE-77B8-4471-8BC3-87E2D9E76B19}" type="presParOf" srcId="{B48572BE-54BA-4E3E-8794-3449C5102FF4}" destId="{CC02BE62-3B7D-4461-9C39-EC575DDD736B}" srcOrd="0" destOrd="0" presId="urn:microsoft.com/office/officeart/2008/layout/VerticalCurvedList"/>
    <dgm:cxn modelId="{2912F819-630E-4CAB-94DA-D0FCE6DE47CB}" type="presParOf" srcId="{5A30AF97-B98C-4514-8031-6C5B8A07CC54}" destId="{802125E9-B6DA-4C05-A3FC-069C558AFDF8}" srcOrd="3" destOrd="0" presId="urn:microsoft.com/office/officeart/2008/layout/VerticalCurvedList"/>
    <dgm:cxn modelId="{E697510C-9C11-4F45-904B-10C305B21AB1}" type="presParOf" srcId="{5A30AF97-B98C-4514-8031-6C5B8A07CC54}" destId="{550D08F6-C693-4EF4-9922-9378E574CB75}" srcOrd="4" destOrd="0" presId="urn:microsoft.com/office/officeart/2008/layout/VerticalCurvedList"/>
    <dgm:cxn modelId="{8C2ABB1B-5DFC-4161-A4C8-A0025C2F96E7}" type="presParOf" srcId="{550D08F6-C693-4EF4-9922-9378E574CB75}" destId="{B1723BF4-D7DD-4C17-A6F3-37C20564B5D8}" srcOrd="0" destOrd="0" presId="urn:microsoft.com/office/officeart/2008/layout/VerticalCurvedList"/>
    <dgm:cxn modelId="{E9AEBA22-838F-4834-A8A2-65C88C7B1014}" type="presParOf" srcId="{5A30AF97-B98C-4514-8031-6C5B8A07CC54}" destId="{270DA55A-5C66-4BB8-BAB0-09A8AE30BD14}" srcOrd="5" destOrd="0" presId="urn:microsoft.com/office/officeart/2008/layout/VerticalCurvedList"/>
    <dgm:cxn modelId="{DDA8A53D-D3A2-4E14-AC43-1FAE3EBB06FC}" type="presParOf" srcId="{5A30AF97-B98C-4514-8031-6C5B8A07CC54}" destId="{3104622A-3F78-44F2-A4C8-2F1C06EFD839}" srcOrd="6" destOrd="0" presId="urn:microsoft.com/office/officeart/2008/layout/VerticalCurvedList"/>
    <dgm:cxn modelId="{EB714900-2919-45C7-BA28-911CB3F385AD}" type="presParOf" srcId="{3104622A-3F78-44F2-A4C8-2F1C06EFD839}" destId="{7E0D7686-BB12-49D9-B576-91588A93951A}" srcOrd="0" destOrd="0" presId="urn:microsoft.com/office/officeart/2008/layout/VerticalCurvedList"/>
    <dgm:cxn modelId="{575818D3-0364-4582-B177-BCC6215B6B5D}" type="presParOf" srcId="{5A30AF97-B98C-4514-8031-6C5B8A07CC54}" destId="{282637D3-D088-4537-918B-2D23D194C894}" srcOrd="7" destOrd="0" presId="urn:microsoft.com/office/officeart/2008/layout/VerticalCurvedList"/>
    <dgm:cxn modelId="{042395D4-CB79-41D4-A930-580F8D91F7CF}" type="presParOf" srcId="{5A30AF97-B98C-4514-8031-6C5B8A07CC54}" destId="{A491BF84-CBFC-4FDD-8F5A-F0033177F897}" srcOrd="8" destOrd="0" presId="urn:microsoft.com/office/officeart/2008/layout/VerticalCurvedList"/>
    <dgm:cxn modelId="{43C0E69F-D728-49E3-8A6E-65B929931BDE}" type="presParOf" srcId="{A491BF84-CBFC-4FDD-8F5A-F0033177F897}" destId="{DC35731D-E8F8-4C09-996B-6A5AA2A83A47}"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DCE3F5-322E-4279-9F15-669277168534}" type="doc">
      <dgm:prSet loTypeId="urn:microsoft.com/office/officeart/2005/8/layout/hProcess9" loCatId="process" qsTypeId="urn:microsoft.com/office/officeart/2005/8/quickstyle/simple1" qsCatId="simple" csTypeId="urn:microsoft.com/office/officeart/2005/8/colors/accent1_2" csCatId="accent1" phldr="1"/>
      <dgm:spPr/>
    </dgm:pt>
    <dgm:pt modelId="{75A2C435-B1FC-4BBA-B0D0-5A5510C1AF28}">
      <dgm:prSet phldrT="[Text]" custT="1"/>
      <dgm:spPr/>
      <dgm:t>
        <a:bodyPr/>
        <a:lstStyle/>
        <a:p>
          <a:r>
            <a:rPr lang="en-US" sz="1800" dirty="0"/>
            <a:t>Click </a:t>
          </a:r>
          <a:r>
            <a:rPr lang="en-US" sz="1800" b="1" dirty="0"/>
            <a:t>Edit</a:t>
          </a:r>
          <a:endParaRPr lang="en-US" sz="1800" dirty="0"/>
        </a:p>
      </dgm:t>
    </dgm:pt>
    <dgm:pt modelId="{526AD806-96DF-495D-80D8-98FFCD594F8E}" type="parTrans" cxnId="{93F719B5-1253-4C3C-87AE-C5934B54ACD8}">
      <dgm:prSet/>
      <dgm:spPr/>
      <dgm:t>
        <a:bodyPr/>
        <a:lstStyle/>
        <a:p>
          <a:endParaRPr lang="en-US"/>
        </a:p>
      </dgm:t>
    </dgm:pt>
    <dgm:pt modelId="{506F4BBB-F68A-41DC-9B1C-87FAC35D8994}" type="sibTrans" cxnId="{93F719B5-1253-4C3C-87AE-C5934B54ACD8}">
      <dgm:prSet/>
      <dgm:spPr/>
      <dgm:t>
        <a:bodyPr/>
        <a:lstStyle/>
        <a:p>
          <a:endParaRPr lang="en-US"/>
        </a:p>
      </dgm:t>
    </dgm:pt>
    <dgm:pt modelId="{BFFF30A9-0DF3-4683-88A0-6F71ED0F8049}">
      <dgm:prSet phldrT="[Text]" custT="1"/>
      <dgm:spPr/>
      <dgm:t>
        <a:bodyPr/>
        <a:lstStyle/>
        <a:p>
          <a:r>
            <a:rPr lang="en-US" sz="1800" b="0" dirty="0"/>
            <a:t>Enter a </a:t>
          </a:r>
          <a:r>
            <a:rPr lang="en-US" sz="1800" b="1" dirty="0"/>
            <a:t>Note</a:t>
          </a:r>
          <a:r>
            <a:rPr lang="en-US" sz="1800" b="0" dirty="0"/>
            <a:t> about the edit</a:t>
          </a:r>
        </a:p>
      </dgm:t>
    </dgm:pt>
    <dgm:pt modelId="{E17FAE7E-7F6A-47C7-A855-7E7DA4099D5B}" type="parTrans" cxnId="{72CFBDA5-4340-4109-A8AF-6235ED38ACC2}">
      <dgm:prSet/>
      <dgm:spPr/>
      <dgm:t>
        <a:bodyPr/>
        <a:lstStyle/>
        <a:p>
          <a:endParaRPr lang="en-US"/>
        </a:p>
      </dgm:t>
    </dgm:pt>
    <dgm:pt modelId="{E8E9BC61-6D54-41DC-AC77-A41BB960EAA9}" type="sibTrans" cxnId="{72CFBDA5-4340-4109-A8AF-6235ED38ACC2}">
      <dgm:prSet/>
      <dgm:spPr/>
      <dgm:t>
        <a:bodyPr/>
        <a:lstStyle/>
        <a:p>
          <a:endParaRPr lang="en-US"/>
        </a:p>
      </dgm:t>
    </dgm:pt>
    <dgm:pt modelId="{343766AB-6B28-44AF-8D88-4855D300E150}">
      <dgm:prSet phldrT="[Text]" custT="1"/>
      <dgm:spPr/>
      <dgm:t>
        <a:bodyPr/>
        <a:lstStyle/>
        <a:p>
          <a:r>
            <a:rPr lang="en-US" sz="1800" dirty="0"/>
            <a:t>Click </a:t>
          </a:r>
          <a:r>
            <a:rPr lang="en-US" sz="1800" b="1" dirty="0"/>
            <a:t>Submit</a:t>
          </a:r>
        </a:p>
      </dgm:t>
    </dgm:pt>
    <dgm:pt modelId="{5BAEE0B5-2875-4A83-B6AA-5A80502807CD}" type="parTrans" cxnId="{2449CA8D-DE34-4E56-B21B-FF3DE628E3A2}">
      <dgm:prSet/>
      <dgm:spPr/>
      <dgm:t>
        <a:bodyPr/>
        <a:lstStyle/>
        <a:p>
          <a:endParaRPr lang="en-US"/>
        </a:p>
      </dgm:t>
    </dgm:pt>
    <dgm:pt modelId="{C6E7607F-9DEC-41CA-A405-17B6F43C51FE}" type="sibTrans" cxnId="{2449CA8D-DE34-4E56-B21B-FF3DE628E3A2}">
      <dgm:prSet/>
      <dgm:spPr/>
      <dgm:t>
        <a:bodyPr/>
        <a:lstStyle/>
        <a:p>
          <a:endParaRPr lang="en-US"/>
        </a:p>
      </dgm:t>
    </dgm:pt>
    <dgm:pt modelId="{77CE9D0C-1362-4885-AECE-68010C11841C}">
      <dgm:prSet phldrT="[Text]" custT="1"/>
      <dgm:spPr/>
      <dgm:t>
        <a:bodyPr/>
        <a:lstStyle/>
        <a:p>
          <a:r>
            <a:rPr lang="en-US" sz="1800" dirty="0"/>
            <a:t>Display existing absence request</a:t>
          </a:r>
        </a:p>
      </dgm:t>
    </dgm:pt>
    <dgm:pt modelId="{B26817CD-C892-4BBD-977C-EE171930251F}" type="parTrans" cxnId="{7227E1BD-CB4D-4AD7-8792-E4526BBC39E8}">
      <dgm:prSet/>
      <dgm:spPr/>
      <dgm:t>
        <a:bodyPr/>
        <a:lstStyle/>
        <a:p>
          <a:endParaRPr lang="en-US"/>
        </a:p>
      </dgm:t>
    </dgm:pt>
    <dgm:pt modelId="{0F101C94-68CB-41B4-8399-FFD00A04D1D9}" type="sibTrans" cxnId="{7227E1BD-CB4D-4AD7-8792-E4526BBC39E8}">
      <dgm:prSet/>
      <dgm:spPr/>
      <dgm:t>
        <a:bodyPr/>
        <a:lstStyle/>
        <a:p>
          <a:endParaRPr lang="en-US"/>
        </a:p>
      </dgm:t>
    </dgm:pt>
    <dgm:pt modelId="{AFE01C3B-FAB3-4F23-A413-22A06C016258}">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800" dirty="0" smtClean="0"/>
            <a:t>Make </a:t>
          </a:r>
          <a:r>
            <a:rPr lang="en-US" sz="1800" dirty="0"/>
            <a:t>absence </a:t>
          </a:r>
          <a:r>
            <a:rPr lang="en-US" sz="1800" dirty="0" smtClean="0"/>
            <a:t>request</a:t>
          </a:r>
        </a:p>
        <a:p>
          <a:pPr marL="0" marR="0" indent="0" defTabSz="914400" eaLnBrk="1" fontAlgn="auto" latinLnBrk="0" hangingPunct="1">
            <a:lnSpc>
              <a:spcPct val="100000"/>
            </a:lnSpc>
            <a:spcBef>
              <a:spcPts val="0"/>
            </a:spcBef>
            <a:spcAft>
              <a:spcPts val="0"/>
            </a:spcAft>
            <a:buClrTx/>
            <a:buSzTx/>
            <a:buFontTx/>
            <a:buNone/>
            <a:tabLst/>
            <a:defRPr/>
          </a:pPr>
          <a:r>
            <a:rPr lang="en-US" sz="1800" dirty="0" smtClean="0"/>
            <a:t>Edit(s)</a:t>
          </a:r>
          <a:endParaRPr lang="en-US" sz="1800" dirty="0"/>
        </a:p>
      </dgm:t>
    </dgm:pt>
    <dgm:pt modelId="{96C865E1-8A6E-4B98-8642-6D8D43FE03D5}" type="parTrans" cxnId="{C28C9C96-6F1F-4CC8-910A-072DBFA4C615}">
      <dgm:prSet/>
      <dgm:spPr/>
      <dgm:t>
        <a:bodyPr/>
        <a:lstStyle/>
        <a:p>
          <a:endParaRPr lang="en-US"/>
        </a:p>
      </dgm:t>
    </dgm:pt>
    <dgm:pt modelId="{842C2547-9B5A-4594-8BD5-2328F1618647}" type="sibTrans" cxnId="{C28C9C96-6F1F-4CC8-910A-072DBFA4C615}">
      <dgm:prSet/>
      <dgm:spPr/>
      <dgm:t>
        <a:bodyPr/>
        <a:lstStyle/>
        <a:p>
          <a:endParaRPr lang="en-US"/>
        </a:p>
      </dgm:t>
    </dgm:pt>
    <dgm:pt modelId="{3E2415BB-78BE-493D-AC5E-49F3AC62F5EF}" type="pres">
      <dgm:prSet presAssocID="{09DCE3F5-322E-4279-9F15-669277168534}" presName="CompostProcess" presStyleCnt="0">
        <dgm:presLayoutVars>
          <dgm:dir/>
          <dgm:resizeHandles val="exact"/>
        </dgm:presLayoutVars>
      </dgm:prSet>
      <dgm:spPr/>
    </dgm:pt>
    <dgm:pt modelId="{638E1670-D66D-4188-8BF4-4EFBAB8E837A}" type="pres">
      <dgm:prSet presAssocID="{09DCE3F5-322E-4279-9F15-669277168534}" presName="arrow" presStyleLbl="bgShp" presStyleIdx="0" presStyleCnt="1"/>
      <dgm:spPr/>
    </dgm:pt>
    <dgm:pt modelId="{99A20CB7-88C8-4253-8584-78D5D91DECD4}" type="pres">
      <dgm:prSet presAssocID="{09DCE3F5-322E-4279-9F15-669277168534}" presName="linearProcess" presStyleCnt="0"/>
      <dgm:spPr/>
    </dgm:pt>
    <dgm:pt modelId="{07B9C4F8-73AB-4F40-8D87-A6B42B2094DF}" type="pres">
      <dgm:prSet presAssocID="{77CE9D0C-1362-4885-AECE-68010C11841C}" presName="textNode" presStyleLbl="node1" presStyleIdx="0" presStyleCnt="5" custScaleY="94515">
        <dgm:presLayoutVars>
          <dgm:bulletEnabled val="1"/>
        </dgm:presLayoutVars>
      </dgm:prSet>
      <dgm:spPr/>
      <dgm:t>
        <a:bodyPr/>
        <a:lstStyle/>
        <a:p>
          <a:endParaRPr lang="en-US"/>
        </a:p>
      </dgm:t>
    </dgm:pt>
    <dgm:pt modelId="{635F5E5D-C45B-439F-9101-BF03438E8FF7}" type="pres">
      <dgm:prSet presAssocID="{0F101C94-68CB-41B4-8399-FFD00A04D1D9}" presName="sibTrans" presStyleCnt="0"/>
      <dgm:spPr/>
    </dgm:pt>
    <dgm:pt modelId="{E622D688-5EFF-4F9D-9F3A-16D294BAC2FC}" type="pres">
      <dgm:prSet presAssocID="{75A2C435-B1FC-4BBA-B0D0-5A5510C1AF28}" presName="textNode" presStyleLbl="node1" presStyleIdx="1" presStyleCnt="5" custScaleY="93526">
        <dgm:presLayoutVars>
          <dgm:bulletEnabled val="1"/>
        </dgm:presLayoutVars>
      </dgm:prSet>
      <dgm:spPr/>
      <dgm:t>
        <a:bodyPr/>
        <a:lstStyle/>
        <a:p>
          <a:endParaRPr lang="en-US"/>
        </a:p>
      </dgm:t>
    </dgm:pt>
    <dgm:pt modelId="{DAFBC3EC-F05C-488E-869E-785B603C1EA4}" type="pres">
      <dgm:prSet presAssocID="{506F4BBB-F68A-41DC-9B1C-87FAC35D8994}" presName="sibTrans" presStyleCnt="0"/>
      <dgm:spPr/>
    </dgm:pt>
    <dgm:pt modelId="{2E921B8B-54FA-4BFF-B408-09148ED81012}" type="pres">
      <dgm:prSet presAssocID="{AFE01C3B-FAB3-4F23-A413-22A06C016258}" presName="textNode" presStyleLbl="node1" presStyleIdx="2" presStyleCnt="5" custScaleY="94515">
        <dgm:presLayoutVars>
          <dgm:bulletEnabled val="1"/>
        </dgm:presLayoutVars>
      </dgm:prSet>
      <dgm:spPr/>
      <dgm:t>
        <a:bodyPr/>
        <a:lstStyle/>
        <a:p>
          <a:endParaRPr lang="en-US"/>
        </a:p>
      </dgm:t>
    </dgm:pt>
    <dgm:pt modelId="{858ACF97-5498-4360-AE35-B3FCDC4C0A5C}" type="pres">
      <dgm:prSet presAssocID="{842C2547-9B5A-4594-8BD5-2328F1618647}" presName="sibTrans" presStyleCnt="0"/>
      <dgm:spPr/>
    </dgm:pt>
    <dgm:pt modelId="{7BE2C09B-77B4-4CEB-9C8F-74C2AA2A71DE}" type="pres">
      <dgm:prSet presAssocID="{BFFF30A9-0DF3-4683-88A0-6F71ED0F8049}" presName="textNode" presStyleLbl="node1" presStyleIdx="3" presStyleCnt="5" custScaleX="101000" custScaleY="93526">
        <dgm:presLayoutVars>
          <dgm:bulletEnabled val="1"/>
        </dgm:presLayoutVars>
      </dgm:prSet>
      <dgm:spPr/>
      <dgm:t>
        <a:bodyPr/>
        <a:lstStyle/>
        <a:p>
          <a:endParaRPr lang="en-US"/>
        </a:p>
      </dgm:t>
    </dgm:pt>
    <dgm:pt modelId="{0D63CCF9-A10C-4D13-98CE-11CB392B81BA}" type="pres">
      <dgm:prSet presAssocID="{E8E9BC61-6D54-41DC-AC77-A41BB960EAA9}" presName="sibTrans" presStyleCnt="0"/>
      <dgm:spPr/>
    </dgm:pt>
    <dgm:pt modelId="{451925E2-D2FA-4057-B830-9CFBC8FE444E}" type="pres">
      <dgm:prSet presAssocID="{343766AB-6B28-44AF-8D88-4855D300E150}" presName="textNode" presStyleLbl="node1" presStyleIdx="4" presStyleCnt="5" custScaleX="101000" custScaleY="93526">
        <dgm:presLayoutVars>
          <dgm:bulletEnabled val="1"/>
        </dgm:presLayoutVars>
      </dgm:prSet>
      <dgm:spPr/>
      <dgm:t>
        <a:bodyPr/>
        <a:lstStyle/>
        <a:p>
          <a:endParaRPr lang="en-US"/>
        </a:p>
      </dgm:t>
    </dgm:pt>
  </dgm:ptLst>
  <dgm:cxnLst>
    <dgm:cxn modelId="{72CFBDA5-4340-4109-A8AF-6235ED38ACC2}" srcId="{09DCE3F5-322E-4279-9F15-669277168534}" destId="{BFFF30A9-0DF3-4683-88A0-6F71ED0F8049}" srcOrd="3" destOrd="0" parTransId="{E17FAE7E-7F6A-47C7-A855-7E7DA4099D5B}" sibTransId="{E8E9BC61-6D54-41DC-AC77-A41BB960EAA9}"/>
    <dgm:cxn modelId="{C28C9C96-6F1F-4CC8-910A-072DBFA4C615}" srcId="{09DCE3F5-322E-4279-9F15-669277168534}" destId="{AFE01C3B-FAB3-4F23-A413-22A06C016258}" srcOrd="2" destOrd="0" parTransId="{96C865E1-8A6E-4B98-8642-6D8D43FE03D5}" sibTransId="{842C2547-9B5A-4594-8BD5-2328F1618647}"/>
    <dgm:cxn modelId="{9E53B8EC-FE79-44DD-AFCD-5BA8DA0A765C}" type="presOf" srcId="{343766AB-6B28-44AF-8D88-4855D300E150}" destId="{451925E2-D2FA-4057-B830-9CFBC8FE444E}" srcOrd="0" destOrd="0" presId="urn:microsoft.com/office/officeart/2005/8/layout/hProcess9"/>
    <dgm:cxn modelId="{00E95E01-2674-49C2-8387-47E53D4E514C}" type="presOf" srcId="{77CE9D0C-1362-4885-AECE-68010C11841C}" destId="{07B9C4F8-73AB-4F40-8D87-A6B42B2094DF}" srcOrd="0" destOrd="0" presId="urn:microsoft.com/office/officeart/2005/8/layout/hProcess9"/>
    <dgm:cxn modelId="{7227E1BD-CB4D-4AD7-8792-E4526BBC39E8}" srcId="{09DCE3F5-322E-4279-9F15-669277168534}" destId="{77CE9D0C-1362-4885-AECE-68010C11841C}" srcOrd="0" destOrd="0" parTransId="{B26817CD-C892-4BBD-977C-EE171930251F}" sibTransId="{0F101C94-68CB-41B4-8399-FFD00A04D1D9}"/>
    <dgm:cxn modelId="{B4429346-4585-4B85-84E2-7A9BE4391C38}" type="presOf" srcId="{09DCE3F5-322E-4279-9F15-669277168534}" destId="{3E2415BB-78BE-493D-AC5E-49F3AC62F5EF}" srcOrd="0" destOrd="0" presId="urn:microsoft.com/office/officeart/2005/8/layout/hProcess9"/>
    <dgm:cxn modelId="{58BF2479-2E93-459B-87D1-7A07AA0C2088}" type="presOf" srcId="{AFE01C3B-FAB3-4F23-A413-22A06C016258}" destId="{2E921B8B-54FA-4BFF-B408-09148ED81012}" srcOrd="0" destOrd="0" presId="urn:microsoft.com/office/officeart/2005/8/layout/hProcess9"/>
    <dgm:cxn modelId="{60872543-766D-4EBD-93FC-8F11ACC55F66}" type="presOf" srcId="{BFFF30A9-0DF3-4683-88A0-6F71ED0F8049}" destId="{7BE2C09B-77B4-4CEB-9C8F-74C2AA2A71DE}" srcOrd="0" destOrd="0" presId="urn:microsoft.com/office/officeart/2005/8/layout/hProcess9"/>
    <dgm:cxn modelId="{93F719B5-1253-4C3C-87AE-C5934B54ACD8}" srcId="{09DCE3F5-322E-4279-9F15-669277168534}" destId="{75A2C435-B1FC-4BBA-B0D0-5A5510C1AF28}" srcOrd="1" destOrd="0" parTransId="{526AD806-96DF-495D-80D8-98FFCD594F8E}" sibTransId="{506F4BBB-F68A-41DC-9B1C-87FAC35D8994}"/>
    <dgm:cxn modelId="{1707B830-E205-417D-983B-D353FEC72A9D}" type="presOf" srcId="{75A2C435-B1FC-4BBA-B0D0-5A5510C1AF28}" destId="{E622D688-5EFF-4F9D-9F3A-16D294BAC2FC}" srcOrd="0" destOrd="0" presId="urn:microsoft.com/office/officeart/2005/8/layout/hProcess9"/>
    <dgm:cxn modelId="{2449CA8D-DE34-4E56-B21B-FF3DE628E3A2}" srcId="{09DCE3F5-322E-4279-9F15-669277168534}" destId="{343766AB-6B28-44AF-8D88-4855D300E150}" srcOrd="4" destOrd="0" parTransId="{5BAEE0B5-2875-4A83-B6AA-5A80502807CD}" sibTransId="{C6E7607F-9DEC-41CA-A405-17B6F43C51FE}"/>
    <dgm:cxn modelId="{CC5FD20B-0D3B-4927-824D-15810608B93B}" type="presParOf" srcId="{3E2415BB-78BE-493D-AC5E-49F3AC62F5EF}" destId="{638E1670-D66D-4188-8BF4-4EFBAB8E837A}" srcOrd="0" destOrd="0" presId="urn:microsoft.com/office/officeart/2005/8/layout/hProcess9"/>
    <dgm:cxn modelId="{219BF004-738A-4EE2-8310-E616A3397115}" type="presParOf" srcId="{3E2415BB-78BE-493D-AC5E-49F3AC62F5EF}" destId="{99A20CB7-88C8-4253-8584-78D5D91DECD4}" srcOrd="1" destOrd="0" presId="urn:microsoft.com/office/officeart/2005/8/layout/hProcess9"/>
    <dgm:cxn modelId="{EE6CFC0E-2723-47EF-BC64-7EDA67FE7C76}" type="presParOf" srcId="{99A20CB7-88C8-4253-8584-78D5D91DECD4}" destId="{07B9C4F8-73AB-4F40-8D87-A6B42B2094DF}" srcOrd="0" destOrd="0" presId="urn:microsoft.com/office/officeart/2005/8/layout/hProcess9"/>
    <dgm:cxn modelId="{DF6C9DDE-CF99-4556-84A3-E0786059D53B}" type="presParOf" srcId="{99A20CB7-88C8-4253-8584-78D5D91DECD4}" destId="{635F5E5D-C45B-439F-9101-BF03438E8FF7}" srcOrd="1" destOrd="0" presId="urn:microsoft.com/office/officeart/2005/8/layout/hProcess9"/>
    <dgm:cxn modelId="{C2DECFB9-85EE-43A1-B04C-3C2175C59004}" type="presParOf" srcId="{99A20CB7-88C8-4253-8584-78D5D91DECD4}" destId="{E622D688-5EFF-4F9D-9F3A-16D294BAC2FC}" srcOrd="2" destOrd="0" presId="urn:microsoft.com/office/officeart/2005/8/layout/hProcess9"/>
    <dgm:cxn modelId="{75A44193-63BA-4869-805F-D70919DAE55C}" type="presParOf" srcId="{99A20CB7-88C8-4253-8584-78D5D91DECD4}" destId="{DAFBC3EC-F05C-488E-869E-785B603C1EA4}" srcOrd="3" destOrd="0" presId="urn:microsoft.com/office/officeart/2005/8/layout/hProcess9"/>
    <dgm:cxn modelId="{3A4493CE-3D07-4F7C-9DA4-5AF7F83C9FA4}" type="presParOf" srcId="{99A20CB7-88C8-4253-8584-78D5D91DECD4}" destId="{2E921B8B-54FA-4BFF-B408-09148ED81012}" srcOrd="4" destOrd="0" presId="urn:microsoft.com/office/officeart/2005/8/layout/hProcess9"/>
    <dgm:cxn modelId="{F0C5E131-30E1-47A9-9430-DC87D2CF7910}" type="presParOf" srcId="{99A20CB7-88C8-4253-8584-78D5D91DECD4}" destId="{858ACF97-5498-4360-AE35-B3FCDC4C0A5C}" srcOrd="5" destOrd="0" presId="urn:microsoft.com/office/officeart/2005/8/layout/hProcess9"/>
    <dgm:cxn modelId="{C97C3E7B-1716-446D-8608-6B9C1B05B278}" type="presParOf" srcId="{99A20CB7-88C8-4253-8584-78D5D91DECD4}" destId="{7BE2C09B-77B4-4CEB-9C8F-74C2AA2A71DE}" srcOrd="6" destOrd="0" presId="urn:microsoft.com/office/officeart/2005/8/layout/hProcess9"/>
    <dgm:cxn modelId="{6D8BE06B-99F6-4F31-AF9F-2CC356847DC5}" type="presParOf" srcId="{99A20CB7-88C8-4253-8584-78D5D91DECD4}" destId="{0D63CCF9-A10C-4D13-98CE-11CB392B81BA}" srcOrd="7" destOrd="0" presId="urn:microsoft.com/office/officeart/2005/8/layout/hProcess9"/>
    <dgm:cxn modelId="{A603E720-E3CC-44AA-8A8C-87F1506C7557}" type="presParOf" srcId="{99A20CB7-88C8-4253-8584-78D5D91DECD4}" destId="{451925E2-D2FA-4057-B830-9CFBC8FE444E}" srcOrd="8" destOrd="0" presId="urn:microsoft.com/office/officeart/2005/8/layout/hProcess9"/>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52A7F5C-E271-4CD5-A307-A25AD5062F9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029579B-4DF3-4D51-AC6E-A40D5F9E06B2}">
      <dgm:prSet phldrT="[Text]" custT="1"/>
      <dgm:spPr>
        <a:solidFill>
          <a:schemeClr val="accent1"/>
        </a:solidFill>
        <a:ln>
          <a:noFill/>
        </a:ln>
      </dgm:spPr>
      <dgm:t>
        <a:bodyPr/>
        <a:lstStyle/>
        <a:p>
          <a:r>
            <a:rPr lang="en-US" sz="1600" dirty="0" smtClean="0"/>
            <a:t>2: View and Edit Extended Absence</a:t>
          </a:r>
          <a:endParaRPr lang="en-US" sz="1600" b="1" dirty="0"/>
        </a:p>
      </dgm:t>
    </dgm:pt>
    <dgm:pt modelId="{C18BA7F4-D73F-4ED5-9EBF-CA537383C772}" type="parTrans" cxnId="{EEB9F3AB-479A-4EF4-AFF8-EA4F56D3B97C}">
      <dgm:prSet/>
      <dgm:spPr/>
      <dgm:t>
        <a:bodyPr/>
        <a:lstStyle/>
        <a:p>
          <a:endParaRPr lang="en-US"/>
        </a:p>
      </dgm:t>
    </dgm:pt>
    <dgm:pt modelId="{E625DB8B-AF70-42CB-9BBB-2C8B7D4E46D5}" type="sibTrans" cxnId="{EEB9F3AB-479A-4EF4-AFF8-EA4F56D3B97C}">
      <dgm:prSet/>
      <dgm:spPr/>
      <dgm:t>
        <a:bodyPr/>
        <a:lstStyle/>
        <a:p>
          <a:endParaRPr lang="en-US"/>
        </a:p>
      </dgm:t>
    </dgm:pt>
    <dgm:pt modelId="{8EC0024E-5CC7-41D1-A88B-4959F216B8F0}">
      <dgm:prSet phldrT="[Text]" custT="1"/>
      <dgm:spPr>
        <a:solidFill>
          <a:schemeClr val="accent1"/>
        </a:solidFill>
        <a:ln>
          <a:noFill/>
        </a:ln>
      </dgm:spPr>
      <dgm:t>
        <a:bodyPr/>
        <a:lstStyle/>
        <a:p>
          <a:r>
            <a:rPr lang="en-US" sz="1600" b="1" dirty="0" smtClean="0"/>
            <a:t>4: </a:t>
          </a:r>
          <a:r>
            <a:rPr lang="en-US" sz="1600" dirty="0" smtClean="0"/>
            <a:t>View EA Transaction History</a:t>
          </a:r>
          <a:endParaRPr lang="en-US" sz="1600" b="1" dirty="0"/>
        </a:p>
      </dgm:t>
    </dgm:pt>
    <dgm:pt modelId="{6B798616-7BCD-4674-A5F7-7425AA78C7AE}" type="parTrans" cxnId="{BC6FC687-F3EC-4474-B739-3B4264C9692A}">
      <dgm:prSet/>
      <dgm:spPr/>
      <dgm:t>
        <a:bodyPr/>
        <a:lstStyle/>
        <a:p>
          <a:endParaRPr lang="en-US"/>
        </a:p>
      </dgm:t>
    </dgm:pt>
    <dgm:pt modelId="{3AC6B2AF-980D-4F3D-A15A-6A6DC6F68CEB}" type="sibTrans" cxnId="{BC6FC687-F3EC-4474-B739-3B4264C9692A}">
      <dgm:prSet/>
      <dgm:spPr/>
      <dgm:t>
        <a:bodyPr/>
        <a:lstStyle/>
        <a:p>
          <a:endParaRPr lang="en-US"/>
        </a:p>
      </dgm:t>
    </dgm:pt>
    <dgm:pt modelId="{2ACA077D-4897-4CF2-A979-16D6C63FEC27}">
      <dgm:prSet phldrT="[Text]" custT="1"/>
      <dgm:spPr>
        <a:solidFill>
          <a:schemeClr val="tx2"/>
        </a:solidFill>
        <a:ln>
          <a:noFill/>
        </a:ln>
      </dgm:spPr>
      <dgm:t>
        <a:bodyPr/>
        <a:lstStyle/>
        <a:p>
          <a:r>
            <a:rPr lang="en-US" sz="1600" b="1" dirty="0" smtClean="0"/>
            <a:t>3: </a:t>
          </a:r>
          <a:r>
            <a:rPr lang="en-US" sz="1600" dirty="0" smtClean="0"/>
            <a:t>Return from Extended Absence</a:t>
          </a:r>
          <a:endParaRPr lang="en-US" sz="1600" b="1" dirty="0"/>
        </a:p>
      </dgm:t>
    </dgm:pt>
    <dgm:pt modelId="{21866B20-6045-485E-964E-6E6ABE3A429E}" type="parTrans" cxnId="{E424FF33-7ED8-4DA2-B563-5132A3FCD586}">
      <dgm:prSet/>
      <dgm:spPr/>
      <dgm:t>
        <a:bodyPr/>
        <a:lstStyle/>
        <a:p>
          <a:endParaRPr lang="en-US"/>
        </a:p>
      </dgm:t>
    </dgm:pt>
    <dgm:pt modelId="{6B474AE3-2A17-44F1-8EDD-4C99CC0D019B}" type="sibTrans" cxnId="{E424FF33-7ED8-4DA2-B563-5132A3FCD586}">
      <dgm:prSet/>
      <dgm:spPr/>
      <dgm:t>
        <a:bodyPr/>
        <a:lstStyle/>
        <a:p>
          <a:endParaRPr lang="en-US"/>
        </a:p>
      </dgm:t>
    </dgm:pt>
    <dgm:pt modelId="{6287FBF7-90BA-44CD-A9C2-3BE6956DFE67}">
      <dgm:prSet phldrT="[Text]" custT="1"/>
      <dgm:spPr>
        <a:solidFill>
          <a:schemeClr val="accent1"/>
        </a:solidFill>
        <a:ln>
          <a:noFill/>
        </a:ln>
      </dgm:spPr>
      <dgm:t>
        <a:bodyPr/>
        <a:lstStyle/>
        <a:p>
          <a:pPr algn="l"/>
          <a:r>
            <a:rPr lang="en-US" sz="1600" b="1" dirty="0" smtClean="0"/>
            <a:t>1: Request Extended Absence</a:t>
          </a:r>
          <a:endParaRPr lang="en-US" sz="1600" b="1" dirty="0"/>
        </a:p>
      </dgm:t>
    </dgm:pt>
    <dgm:pt modelId="{44E4CCA2-78A7-41C5-8E6B-DC5AF2ED221C}" type="parTrans" cxnId="{94B8FE7A-2C7C-44C0-91B7-A5AD03BFFA83}">
      <dgm:prSet/>
      <dgm:spPr/>
      <dgm:t>
        <a:bodyPr/>
        <a:lstStyle/>
        <a:p>
          <a:endParaRPr lang="en-US"/>
        </a:p>
      </dgm:t>
    </dgm:pt>
    <dgm:pt modelId="{83FD1826-CAA7-4626-A8AA-3BCA9D9B41A3}" type="sibTrans" cxnId="{94B8FE7A-2C7C-44C0-91B7-A5AD03BFFA83}">
      <dgm:prSet/>
      <dgm:spPr/>
      <dgm:t>
        <a:bodyPr/>
        <a:lstStyle/>
        <a:p>
          <a:endParaRPr lang="en-US"/>
        </a:p>
      </dgm:t>
    </dgm:pt>
    <dgm:pt modelId="{9B1D350B-D9F0-491D-80C8-0D9D0B380A93}" type="pres">
      <dgm:prSet presAssocID="{452A7F5C-E271-4CD5-A307-A25AD5062F9A}" presName="Name0" presStyleCnt="0">
        <dgm:presLayoutVars>
          <dgm:chMax val="7"/>
          <dgm:chPref val="7"/>
          <dgm:dir/>
        </dgm:presLayoutVars>
      </dgm:prSet>
      <dgm:spPr/>
      <dgm:t>
        <a:bodyPr/>
        <a:lstStyle/>
        <a:p>
          <a:endParaRPr lang="en-US"/>
        </a:p>
      </dgm:t>
    </dgm:pt>
    <dgm:pt modelId="{5A30AF97-B98C-4514-8031-6C5B8A07CC54}" type="pres">
      <dgm:prSet presAssocID="{452A7F5C-E271-4CD5-A307-A25AD5062F9A}" presName="Name1" presStyleCnt="0"/>
      <dgm:spPr/>
    </dgm:pt>
    <dgm:pt modelId="{956968CB-4B97-4201-A776-39BE00249818}" type="pres">
      <dgm:prSet presAssocID="{452A7F5C-E271-4CD5-A307-A25AD5062F9A}" presName="cycle" presStyleCnt="0"/>
      <dgm:spPr/>
    </dgm:pt>
    <dgm:pt modelId="{F53DF10B-CA95-41F0-AD2B-62E36333E577}" type="pres">
      <dgm:prSet presAssocID="{452A7F5C-E271-4CD5-A307-A25AD5062F9A}" presName="srcNode" presStyleLbl="node1" presStyleIdx="0" presStyleCnt="4"/>
      <dgm:spPr/>
    </dgm:pt>
    <dgm:pt modelId="{50BE7FA7-2200-474A-A99F-3A974246DA53}" type="pres">
      <dgm:prSet presAssocID="{452A7F5C-E271-4CD5-A307-A25AD5062F9A}" presName="conn" presStyleLbl="parChTrans1D2" presStyleIdx="0" presStyleCnt="1"/>
      <dgm:spPr/>
      <dgm:t>
        <a:bodyPr/>
        <a:lstStyle/>
        <a:p>
          <a:endParaRPr lang="en-US"/>
        </a:p>
      </dgm:t>
    </dgm:pt>
    <dgm:pt modelId="{D1B2A6AD-B16D-4C68-8A90-3ABCE7A4A92B}" type="pres">
      <dgm:prSet presAssocID="{452A7F5C-E271-4CD5-A307-A25AD5062F9A}" presName="extraNode" presStyleLbl="node1" presStyleIdx="0" presStyleCnt="4"/>
      <dgm:spPr/>
    </dgm:pt>
    <dgm:pt modelId="{AEE64FBA-0210-4063-B0D3-9E92D9E18A25}" type="pres">
      <dgm:prSet presAssocID="{452A7F5C-E271-4CD5-A307-A25AD5062F9A}" presName="dstNode" presStyleLbl="node1" presStyleIdx="0" presStyleCnt="4"/>
      <dgm:spPr/>
    </dgm:pt>
    <dgm:pt modelId="{C170D9B6-3E35-4191-A462-F5200AD5C3AA}" type="pres">
      <dgm:prSet presAssocID="{6287FBF7-90BA-44CD-A9C2-3BE6956DFE67}" presName="text_1" presStyleLbl="node1" presStyleIdx="0" presStyleCnt="4">
        <dgm:presLayoutVars>
          <dgm:bulletEnabled val="1"/>
        </dgm:presLayoutVars>
      </dgm:prSet>
      <dgm:spPr/>
      <dgm:t>
        <a:bodyPr/>
        <a:lstStyle/>
        <a:p>
          <a:endParaRPr lang="en-US"/>
        </a:p>
      </dgm:t>
    </dgm:pt>
    <dgm:pt modelId="{B48572BE-54BA-4E3E-8794-3449C5102FF4}" type="pres">
      <dgm:prSet presAssocID="{6287FBF7-90BA-44CD-A9C2-3BE6956DFE67}" presName="accent_1" presStyleCnt="0"/>
      <dgm:spPr/>
    </dgm:pt>
    <dgm:pt modelId="{CC02BE62-3B7D-4461-9C39-EC575DDD736B}" type="pres">
      <dgm:prSet presAssocID="{6287FBF7-90BA-44CD-A9C2-3BE6956DFE67}" presName="accentRepeatNode" presStyleLbl="solidFgAcc1" presStyleIdx="0" presStyleCnt="4"/>
      <dgm:spPr>
        <a:ln>
          <a:solidFill>
            <a:schemeClr val="tx2"/>
          </a:solidFill>
        </a:ln>
      </dgm:spPr>
      <dgm:t>
        <a:bodyPr/>
        <a:lstStyle/>
        <a:p>
          <a:endParaRPr lang="en-US"/>
        </a:p>
      </dgm:t>
    </dgm:pt>
    <dgm:pt modelId="{802125E9-B6DA-4C05-A3FC-069C558AFDF8}" type="pres">
      <dgm:prSet presAssocID="{B029579B-4DF3-4D51-AC6E-A40D5F9E06B2}" presName="text_2" presStyleLbl="node1" presStyleIdx="1" presStyleCnt="4">
        <dgm:presLayoutVars>
          <dgm:bulletEnabled val="1"/>
        </dgm:presLayoutVars>
      </dgm:prSet>
      <dgm:spPr/>
      <dgm:t>
        <a:bodyPr/>
        <a:lstStyle/>
        <a:p>
          <a:endParaRPr lang="en-US"/>
        </a:p>
      </dgm:t>
    </dgm:pt>
    <dgm:pt modelId="{550D08F6-C693-4EF4-9922-9378E574CB75}" type="pres">
      <dgm:prSet presAssocID="{B029579B-4DF3-4D51-AC6E-A40D5F9E06B2}" presName="accent_2" presStyleCnt="0"/>
      <dgm:spPr/>
    </dgm:pt>
    <dgm:pt modelId="{B1723BF4-D7DD-4C17-A6F3-37C20564B5D8}" type="pres">
      <dgm:prSet presAssocID="{B029579B-4DF3-4D51-AC6E-A40D5F9E06B2}" presName="accentRepeatNode" presStyleLbl="solidFgAcc1" presStyleIdx="1" presStyleCnt="4"/>
      <dgm:spPr>
        <a:ln>
          <a:solidFill>
            <a:schemeClr val="tx2"/>
          </a:solidFill>
        </a:ln>
      </dgm:spPr>
      <dgm:t>
        <a:bodyPr/>
        <a:lstStyle/>
        <a:p>
          <a:endParaRPr lang="en-US"/>
        </a:p>
      </dgm:t>
    </dgm:pt>
    <dgm:pt modelId="{270DA55A-5C66-4BB8-BAB0-09A8AE30BD14}" type="pres">
      <dgm:prSet presAssocID="{2ACA077D-4897-4CF2-A979-16D6C63FEC27}" presName="text_3" presStyleLbl="node1" presStyleIdx="2" presStyleCnt="4">
        <dgm:presLayoutVars>
          <dgm:bulletEnabled val="1"/>
        </dgm:presLayoutVars>
      </dgm:prSet>
      <dgm:spPr/>
      <dgm:t>
        <a:bodyPr/>
        <a:lstStyle/>
        <a:p>
          <a:endParaRPr lang="en-US"/>
        </a:p>
      </dgm:t>
    </dgm:pt>
    <dgm:pt modelId="{3104622A-3F78-44F2-A4C8-2F1C06EFD839}" type="pres">
      <dgm:prSet presAssocID="{2ACA077D-4897-4CF2-A979-16D6C63FEC27}" presName="accent_3" presStyleCnt="0"/>
      <dgm:spPr/>
    </dgm:pt>
    <dgm:pt modelId="{7E0D7686-BB12-49D9-B576-91588A93951A}" type="pres">
      <dgm:prSet presAssocID="{2ACA077D-4897-4CF2-A979-16D6C63FEC27}" presName="accentRepeatNode" presStyleLbl="solidFgAcc1" presStyleIdx="2" presStyleCnt="4"/>
      <dgm:spPr>
        <a:ln>
          <a:solidFill>
            <a:srgbClr val="FFD200"/>
          </a:solidFill>
        </a:ln>
      </dgm:spPr>
      <dgm:t>
        <a:bodyPr/>
        <a:lstStyle/>
        <a:p>
          <a:endParaRPr lang="en-US"/>
        </a:p>
      </dgm:t>
    </dgm:pt>
    <dgm:pt modelId="{282637D3-D088-4537-918B-2D23D194C894}" type="pres">
      <dgm:prSet presAssocID="{8EC0024E-5CC7-41D1-A88B-4959F216B8F0}" presName="text_4" presStyleLbl="node1" presStyleIdx="3" presStyleCnt="4">
        <dgm:presLayoutVars>
          <dgm:bulletEnabled val="1"/>
        </dgm:presLayoutVars>
      </dgm:prSet>
      <dgm:spPr/>
      <dgm:t>
        <a:bodyPr/>
        <a:lstStyle/>
        <a:p>
          <a:endParaRPr lang="en-US"/>
        </a:p>
      </dgm:t>
    </dgm:pt>
    <dgm:pt modelId="{A491BF84-CBFC-4FDD-8F5A-F0033177F897}" type="pres">
      <dgm:prSet presAssocID="{8EC0024E-5CC7-41D1-A88B-4959F216B8F0}" presName="accent_4" presStyleCnt="0"/>
      <dgm:spPr/>
    </dgm:pt>
    <dgm:pt modelId="{DC35731D-E8F8-4C09-996B-6A5AA2A83A47}" type="pres">
      <dgm:prSet presAssocID="{8EC0024E-5CC7-41D1-A88B-4959F216B8F0}" presName="accentRepeatNode" presStyleLbl="solidFgAcc1" presStyleIdx="3" presStyleCnt="4"/>
      <dgm:spPr>
        <a:ln>
          <a:solidFill>
            <a:schemeClr val="tx2"/>
          </a:solidFill>
        </a:ln>
      </dgm:spPr>
      <dgm:t>
        <a:bodyPr/>
        <a:lstStyle/>
        <a:p>
          <a:endParaRPr lang="en-US"/>
        </a:p>
      </dgm:t>
    </dgm:pt>
  </dgm:ptLst>
  <dgm:cxnLst>
    <dgm:cxn modelId="{E424FF33-7ED8-4DA2-B563-5132A3FCD586}" srcId="{452A7F5C-E271-4CD5-A307-A25AD5062F9A}" destId="{2ACA077D-4897-4CF2-A979-16D6C63FEC27}" srcOrd="2" destOrd="0" parTransId="{21866B20-6045-485E-964E-6E6ABE3A429E}" sibTransId="{6B474AE3-2A17-44F1-8EDD-4C99CC0D019B}"/>
    <dgm:cxn modelId="{BC6FC687-F3EC-4474-B739-3B4264C9692A}" srcId="{452A7F5C-E271-4CD5-A307-A25AD5062F9A}" destId="{8EC0024E-5CC7-41D1-A88B-4959F216B8F0}" srcOrd="3" destOrd="0" parTransId="{6B798616-7BCD-4674-A5F7-7425AA78C7AE}" sibTransId="{3AC6B2AF-980D-4F3D-A15A-6A6DC6F68CEB}"/>
    <dgm:cxn modelId="{73BF0083-7738-4F18-AE84-0AA7A3CF442A}" type="presOf" srcId="{B029579B-4DF3-4D51-AC6E-A40D5F9E06B2}" destId="{802125E9-B6DA-4C05-A3FC-069C558AFDF8}" srcOrd="0" destOrd="0" presId="urn:microsoft.com/office/officeart/2008/layout/VerticalCurvedList"/>
    <dgm:cxn modelId="{94B8FE7A-2C7C-44C0-91B7-A5AD03BFFA83}" srcId="{452A7F5C-E271-4CD5-A307-A25AD5062F9A}" destId="{6287FBF7-90BA-44CD-A9C2-3BE6956DFE67}" srcOrd="0" destOrd="0" parTransId="{44E4CCA2-78A7-41C5-8E6B-DC5AF2ED221C}" sibTransId="{83FD1826-CAA7-4626-A8AA-3BCA9D9B41A3}"/>
    <dgm:cxn modelId="{CE04189E-7BB4-4020-B3ED-4E2C778E02BE}" type="presOf" srcId="{8EC0024E-5CC7-41D1-A88B-4959F216B8F0}" destId="{282637D3-D088-4537-918B-2D23D194C894}" srcOrd="0" destOrd="0" presId="urn:microsoft.com/office/officeart/2008/layout/VerticalCurvedList"/>
    <dgm:cxn modelId="{EEB9F3AB-479A-4EF4-AFF8-EA4F56D3B97C}" srcId="{452A7F5C-E271-4CD5-A307-A25AD5062F9A}" destId="{B029579B-4DF3-4D51-AC6E-A40D5F9E06B2}" srcOrd="1" destOrd="0" parTransId="{C18BA7F4-D73F-4ED5-9EBF-CA537383C772}" sibTransId="{E625DB8B-AF70-42CB-9BBB-2C8B7D4E46D5}"/>
    <dgm:cxn modelId="{259441FA-FC5D-4BC7-9C5E-4695A5333AF9}" type="presOf" srcId="{6287FBF7-90BA-44CD-A9C2-3BE6956DFE67}" destId="{C170D9B6-3E35-4191-A462-F5200AD5C3AA}" srcOrd="0" destOrd="0" presId="urn:microsoft.com/office/officeart/2008/layout/VerticalCurvedList"/>
    <dgm:cxn modelId="{C11B771C-2605-4C93-B8A3-7572152A4931}" type="presOf" srcId="{2ACA077D-4897-4CF2-A979-16D6C63FEC27}" destId="{270DA55A-5C66-4BB8-BAB0-09A8AE30BD14}" srcOrd="0" destOrd="0" presId="urn:microsoft.com/office/officeart/2008/layout/VerticalCurvedList"/>
    <dgm:cxn modelId="{300D5BD0-7E08-43F9-9A5A-CB446552901D}" type="presOf" srcId="{83FD1826-CAA7-4626-A8AA-3BCA9D9B41A3}" destId="{50BE7FA7-2200-474A-A99F-3A974246DA53}" srcOrd="0" destOrd="0" presId="urn:microsoft.com/office/officeart/2008/layout/VerticalCurvedList"/>
    <dgm:cxn modelId="{FC478A1D-0C0F-4B24-B4CC-8EDAC2D02DDA}" type="presOf" srcId="{452A7F5C-E271-4CD5-A307-A25AD5062F9A}" destId="{9B1D350B-D9F0-491D-80C8-0D9D0B380A93}" srcOrd="0" destOrd="0" presId="urn:microsoft.com/office/officeart/2008/layout/VerticalCurvedList"/>
    <dgm:cxn modelId="{5036C5B6-B491-428A-8828-5D0B3581D609}" type="presParOf" srcId="{9B1D350B-D9F0-491D-80C8-0D9D0B380A93}" destId="{5A30AF97-B98C-4514-8031-6C5B8A07CC54}" srcOrd="0" destOrd="0" presId="urn:microsoft.com/office/officeart/2008/layout/VerticalCurvedList"/>
    <dgm:cxn modelId="{B4C78CFE-B493-4F0C-9302-23633B58D8B4}" type="presParOf" srcId="{5A30AF97-B98C-4514-8031-6C5B8A07CC54}" destId="{956968CB-4B97-4201-A776-39BE00249818}" srcOrd="0" destOrd="0" presId="urn:microsoft.com/office/officeart/2008/layout/VerticalCurvedList"/>
    <dgm:cxn modelId="{378204E5-C47D-4B8D-8727-413158F5C3F8}" type="presParOf" srcId="{956968CB-4B97-4201-A776-39BE00249818}" destId="{F53DF10B-CA95-41F0-AD2B-62E36333E577}" srcOrd="0" destOrd="0" presId="urn:microsoft.com/office/officeart/2008/layout/VerticalCurvedList"/>
    <dgm:cxn modelId="{EE08330D-B29A-4A91-86D6-37E109F31ABA}" type="presParOf" srcId="{956968CB-4B97-4201-A776-39BE00249818}" destId="{50BE7FA7-2200-474A-A99F-3A974246DA53}" srcOrd="1" destOrd="0" presId="urn:microsoft.com/office/officeart/2008/layout/VerticalCurvedList"/>
    <dgm:cxn modelId="{EFED643B-4FCF-4182-94DA-A265F6BB2D34}" type="presParOf" srcId="{956968CB-4B97-4201-A776-39BE00249818}" destId="{D1B2A6AD-B16D-4C68-8A90-3ABCE7A4A92B}" srcOrd="2" destOrd="0" presId="urn:microsoft.com/office/officeart/2008/layout/VerticalCurvedList"/>
    <dgm:cxn modelId="{35C6F46E-DCAD-4F8E-BF1C-75DD4B2D2946}" type="presParOf" srcId="{956968CB-4B97-4201-A776-39BE00249818}" destId="{AEE64FBA-0210-4063-B0D3-9E92D9E18A25}" srcOrd="3" destOrd="0" presId="urn:microsoft.com/office/officeart/2008/layout/VerticalCurvedList"/>
    <dgm:cxn modelId="{EEA2FDDC-9B92-463A-9AEC-38D1C78A9D7C}" type="presParOf" srcId="{5A30AF97-B98C-4514-8031-6C5B8A07CC54}" destId="{C170D9B6-3E35-4191-A462-F5200AD5C3AA}" srcOrd="1" destOrd="0" presId="urn:microsoft.com/office/officeart/2008/layout/VerticalCurvedList"/>
    <dgm:cxn modelId="{2EA97372-DF56-40B5-A385-62FC65F5C289}" type="presParOf" srcId="{5A30AF97-B98C-4514-8031-6C5B8A07CC54}" destId="{B48572BE-54BA-4E3E-8794-3449C5102FF4}" srcOrd="2" destOrd="0" presId="urn:microsoft.com/office/officeart/2008/layout/VerticalCurvedList"/>
    <dgm:cxn modelId="{FDA8E1DE-77B8-4471-8BC3-87E2D9E76B19}" type="presParOf" srcId="{B48572BE-54BA-4E3E-8794-3449C5102FF4}" destId="{CC02BE62-3B7D-4461-9C39-EC575DDD736B}" srcOrd="0" destOrd="0" presId="urn:microsoft.com/office/officeart/2008/layout/VerticalCurvedList"/>
    <dgm:cxn modelId="{2912F819-630E-4CAB-94DA-D0FCE6DE47CB}" type="presParOf" srcId="{5A30AF97-B98C-4514-8031-6C5B8A07CC54}" destId="{802125E9-B6DA-4C05-A3FC-069C558AFDF8}" srcOrd="3" destOrd="0" presId="urn:microsoft.com/office/officeart/2008/layout/VerticalCurvedList"/>
    <dgm:cxn modelId="{E697510C-9C11-4F45-904B-10C305B21AB1}" type="presParOf" srcId="{5A30AF97-B98C-4514-8031-6C5B8A07CC54}" destId="{550D08F6-C693-4EF4-9922-9378E574CB75}" srcOrd="4" destOrd="0" presId="urn:microsoft.com/office/officeart/2008/layout/VerticalCurvedList"/>
    <dgm:cxn modelId="{8C2ABB1B-5DFC-4161-A4C8-A0025C2F96E7}" type="presParOf" srcId="{550D08F6-C693-4EF4-9922-9378E574CB75}" destId="{B1723BF4-D7DD-4C17-A6F3-37C20564B5D8}" srcOrd="0" destOrd="0" presId="urn:microsoft.com/office/officeart/2008/layout/VerticalCurvedList"/>
    <dgm:cxn modelId="{E9AEBA22-838F-4834-A8A2-65C88C7B1014}" type="presParOf" srcId="{5A30AF97-B98C-4514-8031-6C5B8A07CC54}" destId="{270DA55A-5C66-4BB8-BAB0-09A8AE30BD14}" srcOrd="5" destOrd="0" presId="urn:microsoft.com/office/officeart/2008/layout/VerticalCurvedList"/>
    <dgm:cxn modelId="{DDA8A53D-D3A2-4E14-AC43-1FAE3EBB06FC}" type="presParOf" srcId="{5A30AF97-B98C-4514-8031-6C5B8A07CC54}" destId="{3104622A-3F78-44F2-A4C8-2F1C06EFD839}" srcOrd="6" destOrd="0" presId="urn:microsoft.com/office/officeart/2008/layout/VerticalCurvedList"/>
    <dgm:cxn modelId="{EB714900-2919-45C7-BA28-911CB3F385AD}" type="presParOf" srcId="{3104622A-3F78-44F2-A4C8-2F1C06EFD839}" destId="{7E0D7686-BB12-49D9-B576-91588A93951A}" srcOrd="0" destOrd="0" presId="urn:microsoft.com/office/officeart/2008/layout/VerticalCurvedList"/>
    <dgm:cxn modelId="{575818D3-0364-4582-B177-BCC6215B6B5D}" type="presParOf" srcId="{5A30AF97-B98C-4514-8031-6C5B8A07CC54}" destId="{282637D3-D088-4537-918B-2D23D194C894}" srcOrd="7" destOrd="0" presId="urn:microsoft.com/office/officeart/2008/layout/VerticalCurvedList"/>
    <dgm:cxn modelId="{042395D4-CB79-41D4-A930-580F8D91F7CF}" type="presParOf" srcId="{5A30AF97-B98C-4514-8031-6C5B8A07CC54}" destId="{A491BF84-CBFC-4FDD-8F5A-F0033177F897}" srcOrd="8" destOrd="0" presId="urn:microsoft.com/office/officeart/2008/layout/VerticalCurvedList"/>
    <dgm:cxn modelId="{43C0E69F-D728-49E3-8A6E-65B929931BDE}" type="presParOf" srcId="{A491BF84-CBFC-4FDD-8F5A-F0033177F897}" destId="{DC35731D-E8F8-4C09-996B-6A5AA2A83A47}"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9DCE3F5-322E-4279-9F15-669277168534}" type="doc">
      <dgm:prSet loTypeId="urn:microsoft.com/office/officeart/2005/8/layout/hProcess9" loCatId="process" qsTypeId="urn:microsoft.com/office/officeart/2005/8/quickstyle/simple1" qsCatId="simple" csTypeId="urn:microsoft.com/office/officeart/2005/8/colors/accent1_2" csCatId="accent1" phldr="1"/>
      <dgm:spPr/>
    </dgm:pt>
    <dgm:pt modelId="{75A2C435-B1FC-4BBA-B0D0-5A5510C1AF28}">
      <dgm:prSet phldrT="[Text]" custT="1"/>
      <dgm:spPr/>
      <dgm:t>
        <a:bodyPr/>
        <a:lstStyle/>
        <a:p>
          <a:r>
            <a:rPr lang="en-US" sz="1800" dirty="0"/>
            <a:t>Click </a:t>
          </a:r>
          <a:r>
            <a:rPr lang="en-US" sz="1800" b="1" dirty="0"/>
            <a:t>Edit</a:t>
          </a:r>
          <a:endParaRPr lang="en-US" sz="1800" dirty="0"/>
        </a:p>
      </dgm:t>
    </dgm:pt>
    <dgm:pt modelId="{526AD806-96DF-495D-80D8-98FFCD594F8E}" type="parTrans" cxnId="{93F719B5-1253-4C3C-87AE-C5934B54ACD8}">
      <dgm:prSet/>
      <dgm:spPr/>
      <dgm:t>
        <a:bodyPr/>
        <a:lstStyle/>
        <a:p>
          <a:endParaRPr lang="en-US"/>
        </a:p>
      </dgm:t>
    </dgm:pt>
    <dgm:pt modelId="{506F4BBB-F68A-41DC-9B1C-87FAC35D8994}" type="sibTrans" cxnId="{93F719B5-1253-4C3C-87AE-C5934B54ACD8}">
      <dgm:prSet/>
      <dgm:spPr/>
      <dgm:t>
        <a:bodyPr/>
        <a:lstStyle/>
        <a:p>
          <a:endParaRPr lang="en-US"/>
        </a:p>
      </dgm:t>
    </dgm:pt>
    <dgm:pt modelId="{BFFF30A9-0DF3-4683-88A0-6F71ED0F8049}">
      <dgm:prSet phldrT="[Text]" custT="1"/>
      <dgm:spPr/>
      <dgm:t>
        <a:bodyPr/>
        <a:lstStyle/>
        <a:p>
          <a:r>
            <a:rPr lang="en-US" sz="1800" b="0" dirty="0"/>
            <a:t>Enter a </a:t>
          </a:r>
          <a:r>
            <a:rPr lang="en-US" sz="1800" b="1" dirty="0"/>
            <a:t>Note</a:t>
          </a:r>
          <a:r>
            <a:rPr lang="en-US" sz="1800" b="0" dirty="0"/>
            <a:t> about the edit</a:t>
          </a:r>
        </a:p>
      </dgm:t>
    </dgm:pt>
    <dgm:pt modelId="{E17FAE7E-7F6A-47C7-A855-7E7DA4099D5B}" type="parTrans" cxnId="{72CFBDA5-4340-4109-A8AF-6235ED38ACC2}">
      <dgm:prSet/>
      <dgm:spPr/>
      <dgm:t>
        <a:bodyPr/>
        <a:lstStyle/>
        <a:p>
          <a:endParaRPr lang="en-US"/>
        </a:p>
      </dgm:t>
    </dgm:pt>
    <dgm:pt modelId="{E8E9BC61-6D54-41DC-AC77-A41BB960EAA9}" type="sibTrans" cxnId="{72CFBDA5-4340-4109-A8AF-6235ED38ACC2}">
      <dgm:prSet/>
      <dgm:spPr/>
      <dgm:t>
        <a:bodyPr/>
        <a:lstStyle/>
        <a:p>
          <a:endParaRPr lang="en-US"/>
        </a:p>
      </dgm:t>
    </dgm:pt>
    <dgm:pt modelId="{343766AB-6B28-44AF-8D88-4855D300E150}">
      <dgm:prSet phldrT="[Text]" custT="1"/>
      <dgm:spPr/>
      <dgm:t>
        <a:bodyPr/>
        <a:lstStyle/>
        <a:p>
          <a:r>
            <a:rPr lang="en-US" sz="1800" b="0" dirty="0"/>
            <a:t>Click</a:t>
          </a:r>
          <a:r>
            <a:rPr lang="en-US" sz="1800" b="1" dirty="0"/>
            <a:t> Submit</a:t>
          </a:r>
          <a:endParaRPr lang="en-US" sz="1800" b="0" dirty="0"/>
        </a:p>
      </dgm:t>
    </dgm:pt>
    <dgm:pt modelId="{5BAEE0B5-2875-4A83-B6AA-5A80502807CD}" type="parTrans" cxnId="{2449CA8D-DE34-4E56-B21B-FF3DE628E3A2}">
      <dgm:prSet/>
      <dgm:spPr/>
      <dgm:t>
        <a:bodyPr/>
        <a:lstStyle/>
        <a:p>
          <a:endParaRPr lang="en-US"/>
        </a:p>
      </dgm:t>
    </dgm:pt>
    <dgm:pt modelId="{C6E7607F-9DEC-41CA-A405-17B6F43C51FE}" type="sibTrans" cxnId="{2449CA8D-DE34-4E56-B21B-FF3DE628E3A2}">
      <dgm:prSet/>
      <dgm:spPr/>
      <dgm:t>
        <a:bodyPr/>
        <a:lstStyle/>
        <a:p>
          <a:endParaRPr lang="en-US"/>
        </a:p>
      </dgm:t>
    </dgm:pt>
    <dgm:pt modelId="{77CE9D0C-1362-4885-AECE-68010C11841C}">
      <dgm:prSet phldrT="[Text]" custT="1"/>
      <dgm:spPr/>
      <dgm:t>
        <a:bodyPr/>
        <a:lstStyle/>
        <a:p>
          <a:r>
            <a:rPr lang="en-US" sz="1800" dirty="0"/>
            <a:t>Display </a:t>
          </a:r>
          <a:r>
            <a:rPr lang="en-US" sz="1800" dirty="0" smtClean="0"/>
            <a:t>initial/exist-</a:t>
          </a:r>
          <a:r>
            <a:rPr lang="en-US" sz="1800" dirty="0" err="1" smtClean="0"/>
            <a:t>ing</a:t>
          </a:r>
          <a:r>
            <a:rPr lang="en-US" sz="1800" dirty="0" smtClean="0"/>
            <a:t> </a:t>
          </a:r>
          <a:r>
            <a:rPr lang="en-US" sz="1800" dirty="0"/>
            <a:t>absence request</a:t>
          </a:r>
        </a:p>
      </dgm:t>
    </dgm:pt>
    <dgm:pt modelId="{B26817CD-C892-4BBD-977C-EE171930251F}" type="parTrans" cxnId="{7227E1BD-CB4D-4AD7-8792-E4526BBC39E8}">
      <dgm:prSet/>
      <dgm:spPr/>
      <dgm:t>
        <a:bodyPr/>
        <a:lstStyle/>
        <a:p>
          <a:endParaRPr lang="en-US"/>
        </a:p>
      </dgm:t>
    </dgm:pt>
    <dgm:pt modelId="{0F101C94-68CB-41B4-8399-FFD00A04D1D9}" type="sibTrans" cxnId="{7227E1BD-CB4D-4AD7-8792-E4526BBC39E8}">
      <dgm:prSet/>
      <dgm:spPr/>
      <dgm:t>
        <a:bodyPr/>
        <a:lstStyle/>
        <a:p>
          <a:endParaRPr lang="en-US"/>
        </a:p>
      </dgm:t>
    </dgm:pt>
    <dgm:pt modelId="{AFE01C3B-FAB3-4F23-A413-22A06C016258}">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800" dirty="0"/>
            <a:t>Enter </a:t>
          </a:r>
          <a:r>
            <a:rPr lang="en-US" sz="1800" b="1" dirty="0"/>
            <a:t>Actual Return Date</a:t>
          </a:r>
        </a:p>
      </dgm:t>
    </dgm:pt>
    <dgm:pt modelId="{96C865E1-8A6E-4B98-8642-6D8D43FE03D5}" type="parTrans" cxnId="{C28C9C96-6F1F-4CC8-910A-072DBFA4C615}">
      <dgm:prSet/>
      <dgm:spPr/>
      <dgm:t>
        <a:bodyPr/>
        <a:lstStyle/>
        <a:p>
          <a:endParaRPr lang="en-US"/>
        </a:p>
      </dgm:t>
    </dgm:pt>
    <dgm:pt modelId="{842C2547-9B5A-4594-8BD5-2328F1618647}" type="sibTrans" cxnId="{C28C9C96-6F1F-4CC8-910A-072DBFA4C615}">
      <dgm:prSet/>
      <dgm:spPr/>
      <dgm:t>
        <a:bodyPr/>
        <a:lstStyle/>
        <a:p>
          <a:endParaRPr lang="en-US"/>
        </a:p>
      </dgm:t>
    </dgm:pt>
    <dgm:pt modelId="{3E2415BB-78BE-493D-AC5E-49F3AC62F5EF}" type="pres">
      <dgm:prSet presAssocID="{09DCE3F5-322E-4279-9F15-669277168534}" presName="CompostProcess" presStyleCnt="0">
        <dgm:presLayoutVars>
          <dgm:dir/>
          <dgm:resizeHandles val="exact"/>
        </dgm:presLayoutVars>
      </dgm:prSet>
      <dgm:spPr/>
    </dgm:pt>
    <dgm:pt modelId="{638E1670-D66D-4188-8BF4-4EFBAB8E837A}" type="pres">
      <dgm:prSet presAssocID="{09DCE3F5-322E-4279-9F15-669277168534}" presName="arrow" presStyleLbl="bgShp" presStyleIdx="0" presStyleCnt="1"/>
      <dgm:spPr/>
    </dgm:pt>
    <dgm:pt modelId="{99A20CB7-88C8-4253-8584-78D5D91DECD4}" type="pres">
      <dgm:prSet presAssocID="{09DCE3F5-322E-4279-9F15-669277168534}" presName="linearProcess" presStyleCnt="0"/>
      <dgm:spPr/>
    </dgm:pt>
    <dgm:pt modelId="{07B9C4F8-73AB-4F40-8D87-A6B42B2094DF}" type="pres">
      <dgm:prSet presAssocID="{77CE9D0C-1362-4885-AECE-68010C11841C}" presName="textNode" presStyleLbl="node1" presStyleIdx="0" presStyleCnt="5" custScaleY="94515">
        <dgm:presLayoutVars>
          <dgm:bulletEnabled val="1"/>
        </dgm:presLayoutVars>
      </dgm:prSet>
      <dgm:spPr/>
      <dgm:t>
        <a:bodyPr/>
        <a:lstStyle/>
        <a:p>
          <a:endParaRPr lang="en-US"/>
        </a:p>
      </dgm:t>
    </dgm:pt>
    <dgm:pt modelId="{635F5E5D-C45B-439F-9101-BF03438E8FF7}" type="pres">
      <dgm:prSet presAssocID="{0F101C94-68CB-41B4-8399-FFD00A04D1D9}" presName="sibTrans" presStyleCnt="0"/>
      <dgm:spPr/>
    </dgm:pt>
    <dgm:pt modelId="{E622D688-5EFF-4F9D-9F3A-16D294BAC2FC}" type="pres">
      <dgm:prSet presAssocID="{75A2C435-B1FC-4BBA-B0D0-5A5510C1AF28}" presName="textNode" presStyleLbl="node1" presStyleIdx="1" presStyleCnt="5" custScaleY="93526">
        <dgm:presLayoutVars>
          <dgm:bulletEnabled val="1"/>
        </dgm:presLayoutVars>
      </dgm:prSet>
      <dgm:spPr/>
      <dgm:t>
        <a:bodyPr/>
        <a:lstStyle/>
        <a:p>
          <a:endParaRPr lang="en-US"/>
        </a:p>
      </dgm:t>
    </dgm:pt>
    <dgm:pt modelId="{DAFBC3EC-F05C-488E-869E-785B603C1EA4}" type="pres">
      <dgm:prSet presAssocID="{506F4BBB-F68A-41DC-9B1C-87FAC35D8994}" presName="sibTrans" presStyleCnt="0"/>
      <dgm:spPr/>
    </dgm:pt>
    <dgm:pt modelId="{2E921B8B-54FA-4BFF-B408-09148ED81012}" type="pres">
      <dgm:prSet presAssocID="{AFE01C3B-FAB3-4F23-A413-22A06C016258}" presName="textNode" presStyleLbl="node1" presStyleIdx="2" presStyleCnt="5" custScaleY="94515">
        <dgm:presLayoutVars>
          <dgm:bulletEnabled val="1"/>
        </dgm:presLayoutVars>
      </dgm:prSet>
      <dgm:spPr/>
      <dgm:t>
        <a:bodyPr/>
        <a:lstStyle/>
        <a:p>
          <a:endParaRPr lang="en-US"/>
        </a:p>
      </dgm:t>
    </dgm:pt>
    <dgm:pt modelId="{858ACF97-5498-4360-AE35-B3FCDC4C0A5C}" type="pres">
      <dgm:prSet presAssocID="{842C2547-9B5A-4594-8BD5-2328F1618647}" presName="sibTrans" presStyleCnt="0"/>
      <dgm:spPr/>
    </dgm:pt>
    <dgm:pt modelId="{7BE2C09B-77B4-4CEB-9C8F-74C2AA2A71DE}" type="pres">
      <dgm:prSet presAssocID="{BFFF30A9-0DF3-4683-88A0-6F71ED0F8049}" presName="textNode" presStyleLbl="node1" presStyleIdx="3" presStyleCnt="5" custScaleX="101000" custScaleY="93526">
        <dgm:presLayoutVars>
          <dgm:bulletEnabled val="1"/>
        </dgm:presLayoutVars>
      </dgm:prSet>
      <dgm:spPr/>
      <dgm:t>
        <a:bodyPr/>
        <a:lstStyle/>
        <a:p>
          <a:endParaRPr lang="en-US"/>
        </a:p>
      </dgm:t>
    </dgm:pt>
    <dgm:pt modelId="{0D63CCF9-A10C-4D13-98CE-11CB392B81BA}" type="pres">
      <dgm:prSet presAssocID="{E8E9BC61-6D54-41DC-AC77-A41BB960EAA9}" presName="sibTrans" presStyleCnt="0"/>
      <dgm:spPr/>
    </dgm:pt>
    <dgm:pt modelId="{451925E2-D2FA-4057-B830-9CFBC8FE444E}" type="pres">
      <dgm:prSet presAssocID="{343766AB-6B28-44AF-8D88-4855D300E150}" presName="textNode" presStyleLbl="node1" presStyleIdx="4" presStyleCnt="5" custScaleX="101000" custScaleY="93526">
        <dgm:presLayoutVars>
          <dgm:bulletEnabled val="1"/>
        </dgm:presLayoutVars>
      </dgm:prSet>
      <dgm:spPr/>
      <dgm:t>
        <a:bodyPr/>
        <a:lstStyle/>
        <a:p>
          <a:endParaRPr lang="en-US"/>
        </a:p>
      </dgm:t>
    </dgm:pt>
  </dgm:ptLst>
  <dgm:cxnLst>
    <dgm:cxn modelId="{EF6A6591-54AA-4DD4-B3E5-AAB0DA1B4D1A}" type="presOf" srcId="{343766AB-6B28-44AF-8D88-4855D300E150}" destId="{451925E2-D2FA-4057-B830-9CFBC8FE444E}" srcOrd="0" destOrd="0" presId="urn:microsoft.com/office/officeart/2005/8/layout/hProcess9"/>
    <dgm:cxn modelId="{72CFBDA5-4340-4109-A8AF-6235ED38ACC2}" srcId="{09DCE3F5-322E-4279-9F15-669277168534}" destId="{BFFF30A9-0DF3-4683-88A0-6F71ED0F8049}" srcOrd="3" destOrd="0" parTransId="{E17FAE7E-7F6A-47C7-A855-7E7DA4099D5B}" sibTransId="{E8E9BC61-6D54-41DC-AC77-A41BB960EAA9}"/>
    <dgm:cxn modelId="{C28C9C96-6F1F-4CC8-910A-072DBFA4C615}" srcId="{09DCE3F5-322E-4279-9F15-669277168534}" destId="{AFE01C3B-FAB3-4F23-A413-22A06C016258}" srcOrd="2" destOrd="0" parTransId="{96C865E1-8A6E-4B98-8642-6D8D43FE03D5}" sibTransId="{842C2547-9B5A-4594-8BD5-2328F1618647}"/>
    <dgm:cxn modelId="{7227E1BD-CB4D-4AD7-8792-E4526BBC39E8}" srcId="{09DCE3F5-322E-4279-9F15-669277168534}" destId="{77CE9D0C-1362-4885-AECE-68010C11841C}" srcOrd="0" destOrd="0" parTransId="{B26817CD-C892-4BBD-977C-EE171930251F}" sibTransId="{0F101C94-68CB-41B4-8399-FFD00A04D1D9}"/>
    <dgm:cxn modelId="{A8DA0213-7F85-4439-97C2-25234FA91FAF}" type="presOf" srcId="{09DCE3F5-322E-4279-9F15-669277168534}" destId="{3E2415BB-78BE-493D-AC5E-49F3AC62F5EF}" srcOrd="0" destOrd="0" presId="urn:microsoft.com/office/officeart/2005/8/layout/hProcess9"/>
    <dgm:cxn modelId="{C9447D0D-0E53-4F5D-A957-ABD0792FD961}" type="presOf" srcId="{BFFF30A9-0DF3-4683-88A0-6F71ED0F8049}" destId="{7BE2C09B-77B4-4CEB-9C8F-74C2AA2A71DE}" srcOrd="0" destOrd="0" presId="urn:microsoft.com/office/officeart/2005/8/layout/hProcess9"/>
    <dgm:cxn modelId="{9218BD35-23D3-4E6D-8B52-3B2D564B429A}" type="presOf" srcId="{75A2C435-B1FC-4BBA-B0D0-5A5510C1AF28}" destId="{E622D688-5EFF-4F9D-9F3A-16D294BAC2FC}" srcOrd="0" destOrd="0" presId="urn:microsoft.com/office/officeart/2005/8/layout/hProcess9"/>
    <dgm:cxn modelId="{2C0B4F65-0D2E-4377-8DFB-B649D1FAED7B}" type="presOf" srcId="{77CE9D0C-1362-4885-AECE-68010C11841C}" destId="{07B9C4F8-73AB-4F40-8D87-A6B42B2094DF}" srcOrd="0" destOrd="0" presId="urn:microsoft.com/office/officeart/2005/8/layout/hProcess9"/>
    <dgm:cxn modelId="{93F719B5-1253-4C3C-87AE-C5934B54ACD8}" srcId="{09DCE3F5-322E-4279-9F15-669277168534}" destId="{75A2C435-B1FC-4BBA-B0D0-5A5510C1AF28}" srcOrd="1" destOrd="0" parTransId="{526AD806-96DF-495D-80D8-98FFCD594F8E}" sibTransId="{506F4BBB-F68A-41DC-9B1C-87FAC35D8994}"/>
    <dgm:cxn modelId="{39593219-A529-419D-BB3C-CAE55425C8C4}" type="presOf" srcId="{AFE01C3B-FAB3-4F23-A413-22A06C016258}" destId="{2E921B8B-54FA-4BFF-B408-09148ED81012}" srcOrd="0" destOrd="0" presId="urn:microsoft.com/office/officeart/2005/8/layout/hProcess9"/>
    <dgm:cxn modelId="{2449CA8D-DE34-4E56-B21B-FF3DE628E3A2}" srcId="{09DCE3F5-322E-4279-9F15-669277168534}" destId="{343766AB-6B28-44AF-8D88-4855D300E150}" srcOrd="4" destOrd="0" parTransId="{5BAEE0B5-2875-4A83-B6AA-5A80502807CD}" sibTransId="{C6E7607F-9DEC-41CA-A405-17B6F43C51FE}"/>
    <dgm:cxn modelId="{4DA103FD-6D7F-4C03-939C-2BE1DC55F3E6}" type="presParOf" srcId="{3E2415BB-78BE-493D-AC5E-49F3AC62F5EF}" destId="{638E1670-D66D-4188-8BF4-4EFBAB8E837A}" srcOrd="0" destOrd="0" presId="urn:microsoft.com/office/officeart/2005/8/layout/hProcess9"/>
    <dgm:cxn modelId="{4BDB1C06-9C57-478C-A437-A3836771ED9C}" type="presParOf" srcId="{3E2415BB-78BE-493D-AC5E-49F3AC62F5EF}" destId="{99A20CB7-88C8-4253-8584-78D5D91DECD4}" srcOrd="1" destOrd="0" presId="urn:microsoft.com/office/officeart/2005/8/layout/hProcess9"/>
    <dgm:cxn modelId="{0238E963-228C-47EC-B8DD-151B806B5A92}" type="presParOf" srcId="{99A20CB7-88C8-4253-8584-78D5D91DECD4}" destId="{07B9C4F8-73AB-4F40-8D87-A6B42B2094DF}" srcOrd="0" destOrd="0" presId="urn:microsoft.com/office/officeart/2005/8/layout/hProcess9"/>
    <dgm:cxn modelId="{A5395347-8C2A-433A-942C-0D8B9C27CAEE}" type="presParOf" srcId="{99A20CB7-88C8-4253-8584-78D5D91DECD4}" destId="{635F5E5D-C45B-439F-9101-BF03438E8FF7}" srcOrd="1" destOrd="0" presId="urn:microsoft.com/office/officeart/2005/8/layout/hProcess9"/>
    <dgm:cxn modelId="{C36B314E-E621-46FD-95F0-FAE8011346B7}" type="presParOf" srcId="{99A20CB7-88C8-4253-8584-78D5D91DECD4}" destId="{E622D688-5EFF-4F9D-9F3A-16D294BAC2FC}" srcOrd="2" destOrd="0" presId="urn:microsoft.com/office/officeart/2005/8/layout/hProcess9"/>
    <dgm:cxn modelId="{E7FBC6D7-55D4-4A89-B85D-EB6DF175CBE3}" type="presParOf" srcId="{99A20CB7-88C8-4253-8584-78D5D91DECD4}" destId="{DAFBC3EC-F05C-488E-869E-785B603C1EA4}" srcOrd="3" destOrd="0" presId="urn:microsoft.com/office/officeart/2005/8/layout/hProcess9"/>
    <dgm:cxn modelId="{5E82392C-46BA-4699-AA89-898F910CE89C}" type="presParOf" srcId="{99A20CB7-88C8-4253-8584-78D5D91DECD4}" destId="{2E921B8B-54FA-4BFF-B408-09148ED81012}" srcOrd="4" destOrd="0" presId="urn:microsoft.com/office/officeart/2005/8/layout/hProcess9"/>
    <dgm:cxn modelId="{8204DF7C-FE82-4B98-845B-77A0DADC70BC}" type="presParOf" srcId="{99A20CB7-88C8-4253-8584-78D5D91DECD4}" destId="{858ACF97-5498-4360-AE35-B3FCDC4C0A5C}" srcOrd="5" destOrd="0" presId="urn:microsoft.com/office/officeart/2005/8/layout/hProcess9"/>
    <dgm:cxn modelId="{E249DF5A-6121-417D-800D-C981CC2BF047}" type="presParOf" srcId="{99A20CB7-88C8-4253-8584-78D5D91DECD4}" destId="{7BE2C09B-77B4-4CEB-9C8F-74C2AA2A71DE}" srcOrd="6" destOrd="0" presId="urn:microsoft.com/office/officeart/2005/8/layout/hProcess9"/>
    <dgm:cxn modelId="{EE90EAFF-0D8D-4658-904D-E8225BF7031D}" type="presParOf" srcId="{99A20CB7-88C8-4253-8584-78D5D91DECD4}" destId="{0D63CCF9-A10C-4D13-98CE-11CB392B81BA}" srcOrd="7" destOrd="0" presId="urn:microsoft.com/office/officeart/2005/8/layout/hProcess9"/>
    <dgm:cxn modelId="{811158F7-B01C-4D93-A55E-9A03C8CB0B34}" type="presParOf" srcId="{99A20CB7-88C8-4253-8584-78D5D91DECD4}" destId="{451925E2-D2FA-4057-B830-9CFBC8FE444E}" srcOrd="8" destOrd="0" presId="urn:microsoft.com/office/officeart/2005/8/layout/hProcess9"/>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52A7F5C-E271-4CD5-A307-A25AD5062F9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029579B-4DF3-4D51-AC6E-A40D5F9E06B2}">
      <dgm:prSet phldrT="[Text]" custT="1"/>
      <dgm:spPr>
        <a:solidFill>
          <a:schemeClr val="accent1"/>
        </a:solidFill>
        <a:ln>
          <a:noFill/>
        </a:ln>
      </dgm:spPr>
      <dgm:t>
        <a:bodyPr/>
        <a:lstStyle/>
        <a:p>
          <a:r>
            <a:rPr lang="en-US" sz="1600" dirty="0" smtClean="0"/>
            <a:t>2: View and Edit Extended Absence</a:t>
          </a:r>
          <a:endParaRPr lang="en-US" sz="1600" b="1" dirty="0"/>
        </a:p>
      </dgm:t>
    </dgm:pt>
    <dgm:pt modelId="{C18BA7F4-D73F-4ED5-9EBF-CA537383C772}" type="parTrans" cxnId="{EEB9F3AB-479A-4EF4-AFF8-EA4F56D3B97C}">
      <dgm:prSet/>
      <dgm:spPr/>
      <dgm:t>
        <a:bodyPr/>
        <a:lstStyle/>
        <a:p>
          <a:endParaRPr lang="en-US"/>
        </a:p>
      </dgm:t>
    </dgm:pt>
    <dgm:pt modelId="{E625DB8B-AF70-42CB-9BBB-2C8B7D4E46D5}" type="sibTrans" cxnId="{EEB9F3AB-479A-4EF4-AFF8-EA4F56D3B97C}">
      <dgm:prSet/>
      <dgm:spPr/>
      <dgm:t>
        <a:bodyPr/>
        <a:lstStyle/>
        <a:p>
          <a:endParaRPr lang="en-US"/>
        </a:p>
      </dgm:t>
    </dgm:pt>
    <dgm:pt modelId="{8EC0024E-5CC7-41D1-A88B-4959F216B8F0}">
      <dgm:prSet phldrT="[Text]" custT="1"/>
      <dgm:spPr>
        <a:solidFill>
          <a:schemeClr val="tx2"/>
        </a:solidFill>
        <a:ln>
          <a:noFill/>
        </a:ln>
      </dgm:spPr>
      <dgm:t>
        <a:bodyPr/>
        <a:lstStyle/>
        <a:p>
          <a:r>
            <a:rPr lang="en-US" sz="1600" b="1" dirty="0" smtClean="0"/>
            <a:t>4: </a:t>
          </a:r>
          <a:r>
            <a:rPr lang="en-US" sz="1600" dirty="0" smtClean="0"/>
            <a:t>View EA Transaction History</a:t>
          </a:r>
          <a:endParaRPr lang="en-US" sz="1600" b="1" dirty="0"/>
        </a:p>
      </dgm:t>
    </dgm:pt>
    <dgm:pt modelId="{6B798616-7BCD-4674-A5F7-7425AA78C7AE}" type="parTrans" cxnId="{BC6FC687-F3EC-4474-B739-3B4264C9692A}">
      <dgm:prSet/>
      <dgm:spPr/>
      <dgm:t>
        <a:bodyPr/>
        <a:lstStyle/>
        <a:p>
          <a:endParaRPr lang="en-US"/>
        </a:p>
      </dgm:t>
    </dgm:pt>
    <dgm:pt modelId="{3AC6B2AF-980D-4F3D-A15A-6A6DC6F68CEB}" type="sibTrans" cxnId="{BC6FC687-F3EC-4474-B739-3B4264C9692A}">
      <dgm:prSet/>
      <dgm:spPr/>
      <dgm:t>
        <a:bodyPr/>
        <a:lstStyle/>
        <a:p>
          <a:endParaRPr lang="en-US"/>
        </a:p>
      </dgm:t>
    </dgm:pt>
    <dgm:pt modelId="{2ACA077D-4897-4CF2-A979-16D6C63FEC27}">
      <dgm:prSet phldrT="[Text]" custT="1"/>
      <dgm:spPr>
        <a:solidFill>
          <a:schemeClr val="accent1"/>
        </a:solidFill>
        <a:ln>
          <a:noFill/>
        </a:ln>
      </dgm:spPr>
      <dgm:t>
        <a:bodyPr/>
        <a:lstStyle/>
        <a:p>
          <a:r>
            <a:rPr lang="en-US" sz="1600" b="1" dirty="0" smtClean="0"/>
            <a:t>3: </a:t>
          </a:r>
          <a:r>
            <a:rPr lang="en-US" sz="1600" dirty="0" smtClean="0"/>
            <a:t>View and Edit Extended Absence</a:t>
          </a:r>
          <a:endParaRPr lang="en-US" sz="1600" b="1" dirty="0"/>
        </a:p>
      </dgm:t>
    </dgm:pt>
    <dgm:pt modelId="{21866B20-6045-485E-964E-6E6ABE3A429E}" type="parTrans" cxnId="{E424FF33-7ED8-4DA2-B563-5132A3FCD586}">
      <dgm:prSet/>
      <dgm:spPr/>
      <dgm:t>
        <a:bodyPr/>
        <a:lstStyle/>
        <a:p>
          <a:endParaRPr lang="en-US"/>
        </a:p>
      </dgm:t>
    </dgm:pt>
    <dgm:pt modelId="{6B474AE3-2A17-44F1-8EDD-4C99CC0D019B}" type="sibTrans" cxnId="{E424FF33-7ED8-4DA2-B563-5132A3FCD586}">
      <dgm:prSet/>
      <dgm:spPr/>
      <dgm:t>
        <a:bodyPr/>
        <a:lstStyle/>
        <a:p>
          <a:endParaRPr lang="en-US"/>
        </a:p>
      </dgm:t>
    </dgm:pt>
    <dgm:pt modelId="{6287FBF7-90BA-44CD-A9C2-3BE6956DFE67}">
      <dgm:prSet phldrT="[Text]" custT="1"/>
      <dgm:spPr>
        <a:solidFill>
          <a:schemeClr val="accent1"/>
        </a:solidFill>
        <a:ln>
          <a:noFill/>
        </a:ln>
      </dgm:spPr>
      <dgm:t>
        <a:bodyPr/>
        <a:lstStyle/>
        <a:p>
          <a:pPr algn="ctr"/>
          <a:r>
            <a:rPr lang="en-US" sz="1600" b="1" dirty="0" smtClean="0"/>
            <a:t>1: Request Extended Absence</a:t>
          </a:r>
          <a:endParaRPr lang="en-US" sz="1600" b="1" dirty="0"/>
        </a:p>
      </dgm:t>
    </dgm:pt>
    <dgm:pt modelId="{44E4CCA2-78A7-41C5-8E6B-DC5AF2ED221C}" type="parTrans" cxnId="{94B8FE7A-2C7C-44C0-91B7-A5AD03BFFA83}">
      <dgm:prSet/>
      <dgm:spPr/>
      <dgm:t>
        <a:bodyPr/>
        <a:lstStyle/>
        <a:p>
          <a:endParaRPr lang="en-US"/>
        </a:p>
      </dgm:t>
    </dgm:pt>
    <dgm:pt modelId="{83FD1826-CAA7-4626-A8AA-3BCA9D9B41A3}" type="sibTrans" cxnId="{94B8FE7A-2C7C-44C0-91B7-A5AD03BFFA83}">
      <dgm:prSet/>
      <dgm:spPr/>
      <dgm:t>
        <a:bodyPr/>
        <a:lstStyle/>
        <a:p>
          <a:endParaRPr lang="en-US"/>
        </a:p>
      </dgm:t>
    </dgm:pt>
    <dgm:pt modelId="{9B1D350B-D9F0-491D-80C8-0D9D0B380A93}" type="pres">
      <dgm:prSet presAssocID="{452A7F5C-E271-4CD5-A307-A25AD5062F9A}" presName="Name0" presStyleCnt="0">
        <dgm:presLayoutVars>
          <dgm:chMax val="7"/>
          <dgm:chPref val="7"/>
          <dgm:dir/>
        </dgm:presLayoutVars>
      </dgm:prSet>
      <dgm:spPr/>
      <dgm:t>
        <a:bodyPr/>
        <a:lstStyle/>
        <a:p>
          <a:endParaRPr lang="en-US"/>
        </a:p>
      </dgm:t>
    </dgm:pt>
    <dgm:pt modelId="{5A30AF97-B98C-4514-8031-6C5B8A07CC54}" type="pres">
      <dgm:prSet presAssocID="{452A7F5C-E271-4CD5-A307-A25AD5062F9A}" presName="Name1" presStyleCnt="0"/>
      <dgm:spPr/>
    </dgm:pt>
    <dgm:pt modelId="{956968CB-4B97-4201-A776-39BE00249818}" type="pres">
      <dgm:prSet presAssocID="{452A7F5C-E271-4CD5-A307-A25AD5062F9A}" presName="cycle" presStyleCnt="0"/>
      <dgm:spPr/>
    </dgm:pt>
    <dgm:pt modelId="{F53DF10B-CA95-41F0-AD2B-62E36333E577}" type="pres">
      <dgm:prSet presAssocID="{452A7F5C-E271-4CD5-A307-A25AD5062F9A}" presName="srcNode" presStyleLbl="node1" presStyleIdx="0" presStyleCnt="4"/>
      <dgm:spPr/>
    </dgm:pt>
    <dgm:pt modelId="{50BE7FA7-2200-474A-A99F-3A974246DA53}" type="pres">
      <dgm:prSet presAssocID="{452A7F5C-E271-4CD5-A307-A25AD5062F9A}" presName="conn" presStyleLbl="parChTrans1D2" presStyleIdx="0" presStyleCnt="1"/>
      <dgm:spPr/>
      <dgm:t>
        <a:bodyPr/>
        <a:lstStyle/>
        <a:p>
          <a:endParaRPr lang="en-US"/>
        </a:p>
      </dgm:t>
    </dgm:pt>
    <dgm:pt modelId="{D1B2A6AD-B16D-4C68-8A90-3ABCE7A4A92B}" type="pres">
      <dgm:prSet presAssocID="{452A7F5C-E271-4CD5-A307-A25AD5062F9A}" presName="extraNode" presStyleLbl="node1" presStyleIdx="0" presStyleCnt="4"/>
      <dgm:spPr/>
    </dgm:pt>
    <dgm:pt modelId="{AEE64FBA-0210-4063-B0D3-9E92D9E18A25}" type="pres">
      <dgm:prSet presAssocID="{452A7F5C-E271-4CD5-A307-A25AD5062F9A}" presName="dstNode" presStyleLbl="node1" presStyleIdx="0" presStyleCnt="4"/>
      <dgm:spPr/>
    </dgm:pt>
    <dgm:pt modelId="{C170D9B6-3E35-4191-A462-F5200AD5C3AA}" type="pres">
      <dgm:prSet presAssocID="{6287FBF7-90BA-44CD-A9C2-3BE6956DFE67}" presName="text_1" presStyleLbl="node1" presStyleIdx="0" presStyleCnt="4">
        <dgm:presLayoutVars>
          <dgm:bulletEnabled val="1"/>
        </dgm:presLayoutVars>
      </dgm:prSet>
      <dgm:spPr/>
      <dgm:t>
        <a:bodyPr/>
        <a:lstStyle/>
        <a:p>
          <a:endParaRPr lang="en-US"/>
        </a:p>
      </dgm:t>
    </dgm:pt>
    <dgm:pt modelId="{B48572BE-54BA-4E3E-8794-3449C5102FF4}" type="pres">
      <dgm:prSet presAssocID="{6287FBF7-90BA-44CD-A9C2-3BE6956DFE67}" presName="accent_1" presStyleCnt="0"/>
      <dgm:spPr/>
    </dgm:pt>
    <dgm:pt modelId="{CC02BE62-3B7D-4461-9C39-EC575DDD736B}" type="pres">
      <dgm:prSet presAssocID="{6287FBF7-90BA-44CD-A9C2-3BE6956DFE67}" presName="accentRepeatNode" presStyleLbl="solidFgAcc1" presStyleIdx="0" presStyleCnt="4"/>
      <dgm:spPr>
        <a:ln>
          <a:solidFill>
            <a:schemeClr val="tx2"/>
          </a:solidFill>
        </a:ln>
      </dgm:spPr>
      <dgm:t>
        <a:bodyPr/>
        <a:lstStyle/>
        <a:p>
          <a:endParaRPr lang="en-US"/>
        </a:p>
      </dgm:t>
    </dgm:pt>
    <dgm:pt modelId="{802125E9-B6DA-4C05-A3FC-069C558AFDF8}" type="pres">
      <dgm:prSet presAssocID="{B029579B-4DF3-4D51-AC6E-A40D5F9E06B2}" presName="text_2" presStyleLbl="node1" presStyleIdx="1" presStyleCnt="4">
        <dgm:presLayoutVars>
          <dgm:bulletEnabled val="1"/>
        </dgm:presLayoutVars>
      </dgm:prSet>
      <dgm:spPr/>
      <dgm:t>
        <a:bodyPr/>
        <a:lstStyle/>
        <a:p>
          <a:endParaRPr lang="en-US"/>
        </a:p>
      </dgm:t>
    </dgm:pt>
    <dgm:pt modelId="{550D08F6-C693-4EF4-9922-9378E574CB75}" type="pres">
      <dgm:prSet presAssocID="{B029579B-4DF3-4D51-AC6E-A40D5F9E06B2}" presName="accent_2" presStyleCnt="0"/>
      <dgm:spPr/>
    </dgm:pt>
    <dgm:pt modelId="{B1723BF4-D7DD-4C17-A6F3-37C20564B5D8}" type="pres">
      <dgm:prSet presAssocID="{B029579B-4DF3-4D51-AC6E-A40D5F9E06B2}" presName="accentRepeatNode" presStyleLbl="solidFgAcc1" presStyleIdx="1" presStyleCnt="4"/>
      <dgm:spPr>
        <a:ln>
          <a:solidFill>
            <a:schemeClr val="tx2"/>
          </a:solidFill>
        </a:ln>
      </dgm:spPr>
      <dgm:t>
        <a:bodyPr/>
        <a:lstStyle/>
        <a:p>
          <a:endParaRPr lang="en-US"/>
        </a:p>
      </dgm:t>
    </dgm:pt>
    <dgm:pt modelId="{270DA55A-5C66-4BB8-BAB0-09A8AE30BD14}" type="pres">
      <dgm:prSet presAssocID="{2ACA077D-4897-4CF2-A979-16D6C63FEC27}" presName="text_3" presStyleLbl="node1" presStyleIdx="2" presStyleCnt="4">
        <dgm:presLayoutVars>
          <dgm:bulletEnabled val="1"/>
        </dgm:presLayoutVars>
      </dgm:prSet>
      <dgm:spPr/>
      <dgm:t>
        <a:bodyPr/>
        <a:lstStyle/>
        <a:p>
          <a:endParaRPr lang="en-US"/>
        </a:p>
      </dgm:t>
    </dgm:pt>
    <dgm:pt modelId="{3104622A-3F78-44F2-A4C8-2F1C06EFD839}" type="pres">
      <dgm:prSet presAssocID="{2ACA077D-4897-4CF2-A979-16D6C63FEC27}" presName="accent_3" presStyleCnt="0"/>
      <dgm:spPr/>
    </dgm:pt>
    <dgm:pt modelId="{7E0D7686-BB12-49D9-B576-91588A93951A}" type="pres">
      <dgm:prSet presAssocID="{2ACA077D-4897-4CF2-A979-16D6C63FEC27}" presName="accentRepeatNode" presStyleLbl="solidFgAcc1" presStyleIdx="2" presStyleCnt="4"/>
      <dgm:spPr>
        <a:ln>
          <a:solidFill>
            <a:schemeClr val="tx2"/>
          </a:solidFill>
        </a:ln>
      </dgm:spPr>
      <dgm:t>
        <a:bodyPr/>
        <a:lstStyle/>
        <a:p>
          <a:endParaRPr lang="en-US"/>
        </a:p>
      </dgm:t>
    </dgm:pt>
    <dgm:pt modelId="{282637D3-D088-4537-918B-2D23D194C894}" type="pres">
      <dgm:prSet presAssocID="{8EC0024E-5CC7-41D1-A88B-4959F216B8F0}" presName="text_4" presStyleLbl="node1" presStyleIdx="3" presStyleCnt="4">
        <dgm:presLayoutVars>
          <dgm:bulletEnabled val="1"/>
        </dgm:presLayoutVars>
      </dgm:prSet>
      <dgm:spPr/>
      <dgm:t>
        <a:bodyPr/>
        <a:lstStyle/>
        <a:p>
          <a:endParaRPr lang="en-US"/>
        </a:p>
      </dgm:t>
    </dgm:pt>
    <dgm:pt modelId="{A491BF84-CBFC-4FDD-8F5A-F0033177F897}" type="pres">
      <dgm:prSet presAssocID="{8EC0024E-5CC7-41D1-A88B-4959F216B8F0}" presName="accent_4" presStyleCnt="0"/>
      <dgm:spPr/>
    </dgm:pt>
    <dgm:pt modelId="{DC35731D-E8F8-4C09-996B-6A5AA2A83A47}" type="pres">
      <dgm:prSet presAssocID="{8EC0024E-5CC7-41D1-A88B-4959F216B8F0}" presName="accentRepeatNode" presStyleLbl="solidFgAcc1" presStyleIdx="3" presStyleCnt="4"/>
      <dgm:spPr>
        <a:ln>
          <a:solidFill>
            <a:srgbClr val="FFD200"/>
          </a:solidFill>
        </a:ln>
      </dgm:spPr>
      <dgm:t>
        <a:bodyPr/>
        <a:lstStyle/>
        <a:p>
          <a:endParaRPr lang="en-US"/>
        </a:p>
      </dgm:t>
    </dgm:pt>
  </dgm:ptLst>
  <dgm:cxnLst>
    <dgm:cxn modelId="{E424FF33-7ED8-4DA2-B563-5132A3FCD586}" srcId="{452A7F5C-E271-4CD5-A307-A25AD5062F9A}" destId="{2ACA077D-4897-4CF2-A979-16D6C63FEC27}" srcOrd="2" destOrd="0" parTransId="{21866B20-6045-485E-964E-6E6ABE3A429E}" sibTransId="{6B474AE3-2A17-44F1-8EDD-4C99CC0D019B}"/>
    <dgm:cxn modelId="{BC6FC687-F3EC-4474-B739-3B4264C9692A}" srcId="{452A7F5C-E271-4CD5-A307-A25AD5062F9A}" destId="{8EC0024E-5CC7-41D1-A88B-4959F216B8F0}" srcOrd="3" destOrd="0" parTransId="{6B798616-7BCD-4674-A5F7-7425AA78C7AE}" sibTransId="{3AC6B2AF-980D-4F3D-A15A-6A6DC6F68CEB}"/>
    <dgm:cxn modelId="{73BF0083-7738-4F18-AE84-0AA7A3CF442A}" type="presOf" srcId="{B029579B-4DF3-4D51-AC6E-A40D5F9E06B2}" destId="{802125E9-B6DA-4C05-A3FC-069C558AFDF8}" srcOrd="0" destOrd="0" presId="urn:microsoft.com/office/officeart/2008/layout/VerticalCurvedList"/>
    <dgm:cxn modelId="{94B8FE7A-2C7C-44C0-91B7-A5AD03BFFA83}" srcId="{452A7F5C-E271-4CD5-A307-A25AD5062F9A}" destId="{6287FBF7-90BA-44CD-A9C2-3BE6956DFE67}" srcOrd="0" destOrd="0" parTransId="{44E4CCA2-78A7-41C5-8E6B-DC5AF2ED221C}" sibTransId="{83FD1826-CAA7-4626-A8AA-3BCA9D9B41A3}"/>
    <dgm:cxn modelId="{CE04189E-7BB4-4020-B3ED-4E2C778E02BE}" type="presOf" srcId="{8EC0024E-5CC7-41D1-A88B-4959F216B8F0}" destId="{282637D3-D088-4537-918B-2D23D194C894}" srcOrd="0" destOrd="0" presId="urn:microsoft.com/office/officeart/2008/layout/VerticalCurvedList"/>
    <dgm:cxn modelId="{EEB9F3AB-479A-4EF4-AFF8-EA4F56D3B97C}" srcId="{452A7F5C-E271-4CD5-A307-A25AD5062F9A}" destId="{B029579B-4DF3-4D51-AC6E-A40D5F9E06B2}" srcOrd="1" destOrd="0" parTransId="{C18BA7F4-D73F-4ED5-9EBF-CA537383C772}" sibTransId="{E625DB8B-AF70-42CB-9BBB-2C8B7D4E46D5}"/>
    <dgm:cxn modelId="{259441FA-FC5D-4BC7-9C5E-4695A5333AF9}" type="presOf" srcId="{6287FBF7-90BA-44CD-A9C2-3BE6956DFE67}" destId="{C170D9B6-3E35-4191-A462-F5200AD5C3AA}" srcOrd="0" destOrd="0" presId="urn:microsoft.com/office/officeart/2008/layout/VerticalCurvedList"/>
    <dgm:cxn modelId="{C11B771C-2605-4C93-B8A3-7572152A4931}" type="presOf" srcId="{2ACA077D-4897-4CF2-A979-16D6C63FEC27}" destId="{270DA55A-5C66-4BB8-BAB0-09A8AE30BD14}" srcOrd="0" destOrd="0" presId="urn:microsoft.com/office/officeart/2008/layout/VerticalCurvedList"/>
    <dgm:cxn modelId="{300D5BD0-7E08-43F9-9A5A-CB446552901D}" type="presOf" srcId="{83FD1826-CAA7-4626-A8AA-3BCA9D9B41A3}" destId="{50BE7FA7-2200-474A-A99F-3A974246DA53}" srcOrd="0" destOrd="0" presId="urn:microsoft.com/office/officeart/2008/layout/VerticalCurvedList"/>
    <dgm:cxn modelId="{FC478A1D-0C0F-4B24-B4CC-8EDAC2D02DDA}" type="presOf" srcId="{452A7F5C-E271-4CD5-A307-A25AD5062F9A}" destId="{9B1D350B-D9F0-491D-80C8-0D9D0B380A93}" srcOrd="0" destOrd="0" presId="urn:microsoft.com/office/officeart/2008/layout/VerticalCurvedList"/>
    <dgm:cxn modelId="{5036C5B6-B491-428A-8828-5D0B3581D609}" type="presParOf" srcId="{9B1D350B-D9F0-491D-80C8-0D9D0B380A93}" destId="{5A30AF97-B98C-4514-8031-6C5B8A07CC54}" srcOrd="0" destOrd="0" presId="urn:microsoft.com/office/officeart/2008/layout/VerticalCurvedList"/>
    <dgm:cxn modelId="{B4C78CFE-B493-4F0C-9302-23633B58D8B4}" type="presParOf" srcId="{5A30AF97-B98C-4514-8031-6C5B8A07CC54}" destId="{956968CB-4B97-4201-A776-39BE00249818}" srcOrd="0" destOrd="0" presId="urn:microsoft.com/office/officeart/2008/layout/VerticalCurvedList"/>
    <dgm:cxn modelId="{378204E5-C47D-4B8D-8727-413158F5C3F8}" type="presParOf" srcId="{956968CB-4B97-4201-A776-39BE00249818}" destId="{F53DF10B-CA95-41F0-AD2B-62E36333E577}" srcOrd="0" destOrd="0" presId="urn:microsoft.com/office/officeart/2008/layout/VerticalCurvedList"/>
    <dgm:cxn modelId="{EE08330D-B29A-4A91-86D6-37E109F31ABA}" type="presParOf" srcId="{956968CB-4B97-4201-A776-39BE00249818}" destId="{50BE7FA7-2200-474A-A99F-3A974246DA53}" srcOrd="1" destOrd="0" presId="urn:microsoft.com/office/officeart/2008/layout/VerticalCurvedList"/>
    <dgm:cxn modelId="{EFED643B-4FCF-4182-94DA-A265F6BB2D34}" type="presParOf" srcId="{956968CB-4B97-4201-A776-39BE00249818}" destId="{D1B2A6AD-B16D-4C68-8A90-3ABCE7A4A92B}" srcOrd="2" destOrd="0" presId="urn:microsoft.com/office/officeart/2008/layout/VerticalCurvedList"/>
    <dgm:cxn modelId="{35C6F46E-DCAD-4F8E-BF1C-75DD4B2D2946}" type="presParOf" srcId="{956968CB-4B97-4201-A776-39BE00249818}" destId="{AEE64FBA-0210-4063-B0D3-9E92D9E18A25}" srcOrd="3" destOrd="0" presId="urn:microsoft.com/office/officeart/2008/layout/VerticalCurvedList"/>
    <dgm:cxn modelId="{EEA2FDDC-9B92-463A-9AEC-38D1C78A9D7C}" type="presParOf" srcId="{5A30AF97-B98C-4514-8031-6C5B8A07CC54}" destId="{C170D9B6-3E35-4191-A462-F5200AD5C3AA}" srcOrd="1" destOrd="0" presId="urn:microsoft.com/office/officeart/2008/layout/VerticalCurvedList"/>
    <dgm:cxn modelId="{2EA97372-DF56-40B5-A385-62FC65F5C289}" type="presParOf" srcId="{5A30AF97-B98C-4514-8031-6C5B8A07CC54}" destId="{B48572BE-54BA-4E3E-8794-3449C5102FF4}" srcOrd="2" destOrd="0" presId="urn:microsoft.com/office/officeart/2008/layout/VerticalCurvedList"/>
    <dgm:cxn modelId="{FDA8E1DE-77B8-4471-8BC3-87E2D9E76B19}" type="presParOf" srcId="{B48572BE-54BA-4E3E-8794-3449C5102FF4}" destId="{CC02BE62-3B7D-4461-9C39-EC575DDD736B}" srcOrd="0" destOrd="0" presId="urn:microsoft.com/office/officeart/2008/layout/VerticalCurvedList"/>
    <dgm:cxn modelId="{2912F819-630E-4CAB-94DA-D0FCE6DE47CB}" type="presParOf" srcId="{5A30AF97-B98C-4514-8031-6C5B8A07CC54}" destId="{802125E9-B6DA-4C05-A3FC-069C558AFDF8}" srcOrd="3" destOrd="0" presId="urn:microsoft.com/office/officeart/2008/layout/VerticalCurvedList"/>
    <dgm:cxn modelId="{E697510C-9C11-4F45-904B-10C305B21AB1}" type="presParOf" srcId="{5A30AF97-B98C-4514-8031-6C5B8A07CC54}" destId="{550D08F6-C693-4EF4-9922-9378E574CB75}" srcOrd="4" destOrd="0" presId="urn:microsoft.com/office/officeart/2008/layout/VerticalCurvedList"/>
    <dgm:cxn modelId="{8C2ABB1B-5DFC-4161-A4C8-A0025C2F96E7}" type="presParOf" srcId="{550D08F6-C693-4EF4-9922-9378E574CB75}" destId="{B1723BF4-D7DD-4C17-A6F3-37C20564B5D8}" srcOrd="0" destOrd="0" presId="urn:microsoft.com/office/officeart/2008/layout/VerticalCurvedList"/>
    <dgm:cxn modelId="{E9AEBA22-838F-4834-A8A2-65C88C7B1014}" type="presParOf" srcId="{5A30AF97-B98C-4514-8031-6C5B8A07CC54}" destId="{270DA55A-5C66-4BB8-BAB0-09A8AE30BD14}" srcOrd="5" destOrd="0" presId="urn:microsoft.com/office/officeart/2008/layout/VerticalCurvedList"/>
    <dgm:cxn modelId="{DDA8A53D-D3A2-4E14-AC43-1FAE3EBB06FC}" type="presParOf" srcId="{5A30AF97-B98C-4514-8031-6C5B8A07CC54}" destId="{3104622A-3F78-44F2-A4C8-2F1C06EFD839}" srcOrd="6" destOrd="0" presId="urn:microsoft.com/office/officeart/2008/layout/VerticalCurvedList"/>
    <dgm:cxn modelId="{EB714900-2919-45C7-BA28-911CB3F385AD}" type="presParOf" srcId="{3104622A-3F78-44F2-A4C8-2F1C06EFD839}" destId="{7E0D7686-BB12-49D9-B576-91588A93951A}" srcOrd="0" destOrd="0" presId="urn:microsoft.com/office/officeart/2008/layout/VerticalCurvedList"/>
    <dgm:cxn modelId="{575818D3-0364-4582-B177-BCC6215B6B5D}" type="presParOf" srcId="{5A30AF97-B98C-4514-8031-6C5B8A07CC54}" destId="{282637D3-D088-4537-918B-2D23D194C894}" srcOrd="7" destOrd="0" presId="urn:microsoft.com/office/officeart/2008/layout/VerticalCurvedList"/>
    <dgm:cxn modelId="{042395D4-CB79-41D4-A930-580F8D91F7CF}" type="presParOf" srcId="{5A30AF97-B98C-4514-8031-6C5B8A07CC54}" destId="{A491BF84-CBFC-4FDD-8F5A-F0033177F897}" srcOrd="8" destOrd="0" presId="urn:microsoft.com/office/officeart/2008/layout/VerticalCurvedList"/>
    <dgm:cxn modelId="{43C0E69F-D728-49E3-8A6E-65B929931BDE}" type="presParOf" srcId="{A491BF84-CBFC-4FDD-8F5A-F0033177F897}" destId="{DC35731D-E8F8-4C09-996B-6A5AA2A83A47}"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CE9C7A8-4C55-4854-A3BC-C64D9B0AE1D7}" type="doc">
      <dgm:prSet loTypeId="urn:microsoft.com/office/officeart/2005/8/layout/hProcess6" loCatId="process" qsTypeId="urn:microsoft.com/office/officeart/2005/8/quickstyle/simple1" qsCatId="simple" csTypeId="urn:microsoft.com/office/officeart/2005/8/colors/colorful4" csCatId="colorful" phldr="1"/>
      <dgm:spPr/>
      <dgm:t>
        <a:bodyPr/>
        <a:lstStyle/>
        <a:p>
          <a:endParaRPr lang="en-US"/>
        </a:p>
      </dgm:t>
    </dgm:pt>
    <dgm:pt modelId="{49C0B85C-7A7E-46F6-B17A-CCA6F28A385C}">
      <dgm:prSet phldrT="[Text]" custT="1"/>
      <dgm:spPr/>
      <dgm:t>
        <a:bodyPr/>
        <a:lstStyle/>
        <a:p>
          <a:r>
            <a:rPr lang="en-US" sz="1400" b="1" spc="30" baseline="0" dirty="0" smtClean="0"/>
            <a:t>Submitted Status</a:t>
          </a:r>
          <a:endParaRPr lang="en-US" sz="1500" b="1" spc="30" baseline="0" dirty="0"/>
        </a:p>
      </dgm:t>
    </dgm:pt>
    <dgm:pt modelId="{BBFD8F26-C690-486F-A16B-D0B75C2D6940}" type="parTrans" cxnId="{A708D094-0732-4487-8EC0-23DDAC68BF71}">
      <dgm:prSet/>
      <dgm:spPr/>
      <dgm:t>
        <a:bodyPr/>
        <a:lstStyle/>
        <a:p>
          <a:endParaRPr lang="en-US"/>
        </a:p>
      </dgm:t>
    </dgm:pt>
    <dgm:pt modelId="{50276EB7-7789-48DC-ACE8-3A67FB5FA6C6}" type="sibTrans" cxnId="{A708D094-0732-4487-8EC0-23DDAC68BF71}">
      <dgm:prSet/>
      <dgm:spPr/>
      <dgm:t>
        <a:bodyPr/>
        <a:lstStyle/>
        <a:p>
          <a:endParaRPr lang="en-US"/>
        </a:p>
      </dgm:t>
    </dgm:pt>
    <dgm:pt modelId="{DF90A18D-91E7-4534-ACEF-4F1C616C186D}">
      <dgm:prSet phldrT="[Text]" custT="1"/>
      <dgm:spPr/>
      <dgm:t>
        <a:bodyPr rIns="0"/>
        <a:lstStyle/>
        <a:p>
          <a:pPr algn="l">
            <a:lnSpc>
              <a:spcPct val="100000"/>
            </a:lnSpc>
            <a:spcAft>
              <a:spcPct val="35000"/>
            </a:spcAft>
          </a:pPr>
          <a:endParaRPr lang="en-US" sz="1900" dirty="0"/>
        </a:p>
      </dgm:t>
    </dgm:pt>
    <dgm:pt modelId="{1C6D1048-A601-4BF1-9B41-30B15A085229}" type="parTrans" cxnId="{974420CA-D4FF-4783-870A-D1C3189885D6}">
      <dgm:prSet/>
      <dgm:spPr/>
      <dgm:t>
        <a:bodyPr/>
        <a:lstStyle/>
        <a:p>
          <a:endParaRPr lang="en-US"/>
        </a:p>
      </dgm:t>
    </dgm:pt>
    <dgm:pt modelId="{7E7093CB-8FE7-4F02-9C50-95A17BAF9BA5}" type="sibTrans" cxnId="{974420CA-D4FF-4783-870A-D1C3189885D6}">
      <dgm:prSet/>
      <dgm:spPr/>
      <dgm:t>
        <a:bodyPr/>
        <a:lstStyle/>
        <a:p>
          <a:endParaRPr lang="en-US"/>
        </a:p>
      </dgm:t>
    </dgm:pt>
    <dgm:pt modelId="{F9828AA9-9848-466A-82DC-A060615DC180}">
      <dgm:prSet phldrT="[Text]" custT="1"/>
      <dgm:spPr/>
      <dgm:t>
        <a:bodyPr/>
        <a:lstStyle/>
        <a:p>
          <a:r>
            <a:rPr lang="en-US" sz="1400" b="1" spc="50" baseline="0" dirty="0" smtClean="0"/>
            <a:t>UCI  Approved</a:t>
          </a:r>
          <a:endParaRPr lang="en-US" sz="1400" b="1" spc="50" baseline="0" dirty="0"/>
        </a:p>
      </dgm:t>
    </dgm:pt>
    <dgm:pt modelId="{4728879A-AB59-4003-BCD3-F8D2C4A3FCD3}" type="parTrans" cxnId="{0A852B60-1D8A-4105-B2E4-1EA201D6AC01}">
      <dgm:prSet/>
      <dgm:spPr/>
      <dgm:t>
        <a:bodyPr/>
        <a:lstStyle/>
        <a:p>
          <a:endParaRPr lang="en-US"/>
        </a:p>
      </dgm:t>
    </dgm:pt>
    <dgm:pt modelId="{392552E9-E3D3-4F1A-9917-4F7B6B691963}" type="sibTrans" cxnId="{0A852B60-1D8A-4105-B2E4-1EA201D6AC01}">
      <dgm:prSet/>
      <dgm:spPr/>
      <dgm:t>
        <a:bodyPr/>
        <a:lstStyle/>
        <a:p>
          <a:endParaRPr lang="en-US"/>
        </a:p>
      </dgm:t>
    </dgm:pt>
    <dgm:pt modelId="{FB098CA9-1BB7-4AF3-929C-E6282A0F2F96}">
      <dgm:prSet phldrT="[Text]"/>
      <dgm:spPr>
        <a:solidFill>
          <a:srgbClr val="FFEAD0"/>
        </a:solidFill>
        <a:ln>
          <a:solidFill>
            <a:srgbClr val="E6E6E6"/>
          </a:solidFill>
        </a:ln>
      </dgm:spPr>
      <dgm:t>
        <a:bodyPr lIns="91440" tIns="91440" rIns="0" anchor="t" anchorCtr="0"/>
        <a:lstStyle/>
        <a:p>
          <a:pPr>
            <a:lnSpc>
              <a:spcPct val="100000"/>
            </a:lnSpc>
            <a:spcBef>
              <a:spcPts val="3000"/>
            </a:spcBef>
            <a:spcAft>
              <a:spcPts val="0"/>
            </a:spcAft>
          </a:pPr>
          <a:r>
            <a:rPr lang="en-US" dirty="0" smtClean="0"/>
            <a:t>Cancel   via case -</a:t>
          </a:r>
          <a:endParaRPr lang="en-US" dirty="0"/>
        </a:p>
      </dgm:t>
    </dgm:pt>
    <dgm:pt modelId="{6C0E35F0-57CE-4BC1-9211-7951BEBA3A72}" type="parTrans" cxnId="{5B38CE20-29C7-4C04-93E6-8E3EDBF11F0D}">
      <dgm:prSet/>
      <dgm:spPr/>
      <dgm:t>
        <a:bodyPr/>
        <a:lstStyle/>
        <a:p>
          <a:endParaRPr lang="en-US"/>
        </a:p>
      </dgm:t>
    </dgm:pt>
    <dgm:pt modelId="{5566C0B4-517C-435B-A66E-D7D80E16A69F}" type="sibTrans" cxnId="{5B38CE20-29C7-4C04-93E6-8E3EDBF11F0D}">
      <dgm:prSet/>
      <dgm:spPr/>
      <dgm:t>
        <a:bodyPr/>
        <a:lstStyle/>
        <a:p>
          <a:endParaRPr lang="en-US"/>
        </a:p>
      </dgm:t>
    </dgm:pt>
    <dgm:pt modelId="{44E1ACCD-F7F1-488A-B21B-576686A6A9D2}">
      <dgm:prSet phldrT="[Text]" custT="1"/>
      <dgm:spPr/>
      <dgm:t>
        <a:bodyPr/>
        <a:lstStyle/>
        <a:p>
          <a:r>
            <a:rPr lang="en-US" sz="1500" dirty="0" smtClean="0"/>
            <a:t> </a:t>
          </a:r>
          <a:r>
            <a:rPr lang="en-US" sz="1400" b="1" dirty="0" smtClean="0"/>
            <a:t>UCPath Approved /Entered</a:t>
          </a:r>
          <a:endParaRPr lang="en-US" sz="1400" b="1" dirty="0"/>
        </a:p>
      </dgm:t>
    </dgm:pt>
    <dgm:pt modelId="{541B5235-89C6-46D4-B00D-6CCB14B3C705}" type="parTrans" cxnId="{FFDCF2C0-D569-4D68-B7CA-E8EA6BBB0CE0}">
      <dgm:prSet/>
      <dgm:spPr/>
      <dgm:t>
        <a:bodyPr/>
        <a:lstStyle/>
        <a:p>
          <a:endParaRPr lang="en-US"/>
        </a:p>
      </dgm:t>
    </dgm:pt>
    <dgm:pt modelId="{0C69881D-84A2-48A0-A6F8-E218669326C5}" type="sibTrans" cxnId="{FFDCF2C0-D569-4D68-B7CA-E8EA6BBB0CE0}">
      <dgm:prSet/>
      <dgm:spPr/>
      <dgm:t>
        <a:bodyPr/>
        <a:lstStyle/>
        <a:p>
          <a:endParaRPr lang="en-US"/>
        </a:p>
      </dgm:t>
    </dgm:pt>
    <dgm:pt modelId="{B1323A42-EA3A-4C43-B774-75221F06A0EA}">
      <dgm:prSet phldrT="[Text]"/>
      <dgm:spPr>
        <a:solidFill>
          <a:srgbClr val="FFEAD0">
            <a:alpha val="90000"/>
          </a:srgbClr>
        </a:solidFill>
      </dgm:spPr>
      <dgm:t>
        <a:bodyPr/>
        <a:lstStyle/>
        <a:p>
          <a:r>
            <a:rPr lang="en-US" dirty="0" smtClean="0"/>
            <a:t>Edit</a:t>
          </a:r>
          <a:endParaRPr lang="en-US" dirty="0"/>
        </a:p>
      </dgm:t>
    </dgm:pt>
    <dgm:pt modelId="{75A3ECEA-5D01-4274-B941-EBEE44A465B4}" type="parTrans" cxnId="{3E543811-945F-4194-8B87-389C89E09218}">
      <dgm:prSet/>
      <dgm:spPr/>
      <dgm:t>
        <a:bodyPr/>
        <a:lstStyle/>
        <a:p>
          <a:endParaRPr lang="en-US"/>
        </a:p>
      </dgm:t>
    </dgm:pt>
    <dgm:pt modelId="{9295AAC6-56CD-41F1-ADFA-37E2E1FA7D04}" type="sibTrans" cxnId="{3E543811-945F-4194-8B87-389C89E09218}">
      <dgm:prSet/>
      <dgm:spPr/>
      <dgm:t>
        <a:bodyPr/>
        <a:lstStyle/>
        <a:p>
          <a:endParaRPr lang="en-US"/>
        </a:p>
      </dgm:t>
    </dgm:pt>
    <dgm:pt modelId="{1569DEFE-1655-4977-98F7-9A8BA5323B6E}">
      <dgm:prSet phldrT="[Text]"/>
      <dgm:spPr>
        <a:solidFill>
          <a:srgbClr val="FFEAD0">
            <a:alpha val="90000"/>
          </a:srgbClr>
        </a:solidFill>
      </dgm:spPr>
      <dgm:t>
        <a:bodyPr/>
        <a:lstStyle/>
        <a:p>
          <a:r>
            <a:rPr lang="en-US" dirty="0" smtClean="0"/>
            <a:t>Return</a:t>
          </a:r>
          <a:endParaRPr lang="en-US" dirty="0"/>
        </a:p>
      </dgm:t>
    </dgm:pt>
    <dgm:pt modelId="{E5E51D01-864D-438C-9400-8154E895CC8D}" type="parTrans" cxnId="{5A0B3753-45DE-4022-AFF6-FCA4AAF1609B}">
      <dgm:prSet/>
      <dgm:spPr/>
      <dgm:t>
        <a:bodyPr/>
        <a:lstStyle/>
        <a:p>
          <a:endParaRPr lang="en-US"/>
        </a:p>
      </dgm:t>
    </dgm:pt>
    <dgm:pt modelId="{9514C891-4D5F-44CB-992B-69AA3E8C93BE}" type="sibTrans" cxnId="{5A0B3753-45DE-4022-AFF6-FCA4AAF1609B}">
      <dgm:prSet/>
      <dgm:spPr/>
      <dgm:t>
        <a:bodyPr/>
        <a:lstStyle/>
        <a:p>
          <a:endParaRPr lang="en-US"/>
        </a:p>
      </dgm:t>
    </dgm:pt>
    <dgm:pt modelId="{88BD59B2-12DA-4DF3-8E00-E6B14C9AFDAF}">
      <dgm:prSet phldrT="[Text]"/>
      <dgm:spPr>
        <a:solidFill>
          <a:srgbClr val="FFEAD0">
            <a:alpha val="90000"/>
          </a:srgbClr>
        </a:solidFill>
      </dgm:spPr>
      <dgm:t>
        <a:bodyPr/>
        <a:lstStyle/>
        <a:p>
          <a:r>
            <a:rPr lang="en-US" dirty="0" smtClean="0"/>
            <a:t>Cancel</a:t>
          </a:r>
          <a:endParaRPr lang="en-US" dirty="0"/>
        </a:p>
      </dgm:t>
    </dgm:pt>
    <dgm:pt modelId="{9AE2CBEC-F878-474B-9073-74E171525833}" type="parTrans" cxnId="{789B3F7B-6595-4602-9FF5-86A9922FCEC5}">
      <dgm:prSet/>
      <dgm:spPr/>
      <dgm:t>
        <a:bodyPr/>
        <a:lstStyle/>
        <a:p>
          <a:endParaRPr lang="en-US"/>
        </a:p>
      </dgm:t>
    </dgm:pt>
    <dgm:pt modelId="{04CBDF4B-74B0-4DBC-A3AD-1EC3639661A0}" type="sibTrans" cxnId="{789B3F7B-6595-4602-9FF5-86A9922FCEC5}">
      <dgm:prSet/>
      <dgm:spPr/>
      <dgm:t>
        <a:bodyPr/>
        <a:lstStyle/>
        <a:p>
          <a:endParaRPr lang="en-US"/>
        </a:p>
      </dgm:t>
    </dgm:pt>
    <dgm:pt modelId="{8C3ECFA9-F1F5-44C8-8C53-6A90739E73AE}" type="pres">
      <dgm:prSet presAssocID="{1CE9C7A8-4C55-4854-A3BC-C64D9B0AE1D7}" presName="theList" presStyleCnt="0">
        <dgm:presLayoutVars>
          <dgm:dir/>
          <dgm:animLvl val="lvl"/>
          <dgm:resizeHandles val="exact"/>
        </dgm:presLayoutVars>
      </dgm:prSet>
      <dgm:spPr/>
      <dgm:t>
        <a:bodyPr/>
        <a:lstStyle/>
        <a:p>
          <a:endParaRPr lang="en-US"/>
        </a:p>
      </dgm:t>
    </dgm:pt>
    <dgm:pt modelId="{193CCEB6-702E-4D60-B32B-493B07296AA6}" type="pres">
      <dgm:prSet presAssocID="{49C0B85C-7A7E-46F6-B17A-CCA6F28A385C}" presName="compNode" presStyleCnt="0"/>
      <dgm:spPr/>
    </dgm:pt>
    <dgm:pt modelId="{4E5E5C12-A680-4D1B-9CF3-EEA4D09F6C1F}" type="pres">
      <dgm:prSet presAssocID="{49C0B85C-7A7E-46F6-B17A-CCA6F28A385C}" presName="noGeometry" presStyleCnt="0"/>
      <dgm:spPr/>
    </dgm:pt>
    <dgm:pt modelId="{F816D0E8-EF91-4F02-B238-66084740BD1E}" type="pres">
      <dgm:prSet presAssocID="{49C0B85C-7A7E-46F6-B17A-CCA6F28A385C}" presName="childTextVisible" presStyleLbl="bgAccFollowNode1" presStyleIdx="0" presStyleCnt="3">
        <dgm:presLayoutVars>
          <dgm:bulletEnabled val="1"/>
        </dgm:presLayoutVars>
      </dgm:prSet>
      <dgm:spPr/>
      <dgm:t>
        <a:bodyPr/>
        <a:lstStyle/>
        <a:p>
          <a:endParaRPr lang="en-US"/>
        </a:p>
      </dgm:t>
    </dgm:pt>
    <dgm:pt modelId="{21B3D5EC-B154-4A3E-AC7C-1F48B8E5A550}" type="pres">
      <dgm:prSet presAssocID="{49C0B85C-7A7E-46F6-B17A-CCA6F28A385C}" presName="childTextHidden" presStyleLbl="bgAccFollowNode1" presStyleIdx="0" presStyleCnt="3"/>
      <dgm:spPr/>
      <dgm:t>
        <a:bodyPr/>
        <a:lstStyle/>
        <a:p>
          <a:endParaRPr lang="en-US"/>
        </a:p>
      </dgm:t>
    </dgm:pt>
    <dgm:pt modelId="{9F4BD2CE-2678-4A4C-89C4-18EEF256345F}" type="pres">
      <dgm:prSet presAssocID="{49C0B85C-7A7E-46F6-B17A-CCA6F28A385C}" presName="parentText" presStyleLbl="node1" presStyleIdx="0" presStyleCnt="3">
        <dgm:presLayoutVars>
          <dgm:chMax val="1"/>
          <dgm:bulletEnabled val="1"/>
        </dgm:presLayoutVars>
      </dgm:prSet>
      <dgm:spPr/>
      <dgm:t>
        <a:bodyPr/>
        <a:lstStyle/>
        <a:p>
          <a:endParaRPr lang="en-US"/>
        </a:p>
      </dgm:t>
    </dgm:pt>
    <dgm:pt modelId="{246F41F0-79E9-4F98-A85E-4C9473524117}" type="pres">
      <dgm:prSet presAssocID="{49C0B85C-7A7E-46F6-B17A-CCA6F28A385C}" presName="aSpace" presStyleCnt="0"/>
      <dgm:spPr/>
    </dgm:pt>
    <dgm:pt modelId="{F1E7E6CD-E211-482B-850B-42683005ED95}" type="pres">
      <dgm:prSet presAssocID="{F9828AA9-9848-466A-82DC-A060615DC180}" presName="compNode" presStyleCnt="0"/>
      <dgm:spPr/>
    </dgm:pt>
    <dgm:pt modelId="{F84A6C17-F159-49B8-9C53-4721BDDB602B}" type="pres">
      <dgm:prSet presAssocID="{F9828AA9-9848-466A-82DC-A060615DC180}" presName="noGeometry" presStyleCnt="0"/>
      <dgm:spPr/>
    </dgm:pt>
    <dgm:pt modelId="{DB4D0579-0EB2-4728-85CF-84BFC6F179F3}" type="pres">
      <dgm:prSet presAssocID="{F9828AA9-9848-466A-82DC-A060615DC180}" presName="childTextVisible" presStyleLbl="bgAccFollowNode1" presStyleIdx="1" presStyleCnt="3" custLinFactNeighborY="-1966">
        <dgm:presLayoutVars>
          <dgm:bulletEnabled val="1"/>
        </dgm:presLayoutVars>
      </dgm:prSet>
      <dgm:spPr/>
      <dgm:t>
        <a:bodyPr/>
        <a:lstStyle/>
        <a:p>
          <a:endParaRPr lang="en-US"/>
        </a:p>
      </dgm:t>
    </dgm:pt>
    <dgm:pt modelId="{F5C31052-F3A2-44EB-803D-C7059504D745}" type="pres">
      <dgm:prSet presAssocID="{F9828AA9-9848-466A-82DC-A060615DC180}" presName="childTextHidden" presStyleLbl="bgAccFollowNode1" presStyleIdx="1" presStyleCnt="3"/>
      <dgm:spPr/>
      <dgm:t>
        <a:bodyPr/>
        <a:lstStyle/>
        <a:p>
          <a:endParaRPr lang="en-US"/>
        </a:p>
      </dgm:t>
    </dgm:pt>
    <dgm:pt modelId="{23CCEFC5-EE59-4828-BEB7-8A320B12C20F}" type="pres">
      <dgm:prSet presAssocID="{F9828AA9-9848-466A-82DC-A060615DC180}" presName="parentText" presStyleLbl="node1" presStyleIdx="1" presStyleCnt="3">
        <dgm:presLayoutVars>
          <dgm:chMax val="1"/>
          <dgm:bulletEnabled val="1"/>
        </dgm:presLayoutVars>
      </dgm:prSet>
      <dgm:spPr/>
      <dgm:t>
        <a:bodyPr/>
        <a:lstStyle/>
        <a:p>
          <a:endParaRPr lang="en-US"/>
        </a:p>
      </dgm:t>
    </dgm:pt>
    <dgm:pt modelId="{A11D6425-C744-4525-A366-88BE674D3F78}" type="pres">
      <dgm:prSet presAssocID="{F9828AA9-9848-466A-82DC-A060615DC180}" presName="aSpace" presStyleCnt="0"/>
      <dgm:spPr/>
    </dgm:pt>
    <dgm:pt modelId="{43390A48-1D39-489E-9371-33A4A55A5651}" type="pres">
      <dgm:prSet presAssocID="{44E1ACCD-F7F1-488A-B21B-576686A6A9D2}" presName="compNode" presStyleCnt="0"/>
      <dgm:spPr/>
    </dgm:pt>
    <dgm:pt modelId="{D0CB71E9-4BA8-47DF-8E9D-BAF0D3789046}" type="pres">
      <dgm:prSet presAssocID="{44E1ACCD-F7F1-488A-B21B-576686A6A9D2}" presName="noGeometry" presStyleCnt="0"/>
      <dgm:spPr/>
    </dgm:pt>
    <dgm:pt modelId="{74FBF0B3-5AA1-4208-B053-F25BAA6D3ADE}" type="pres">
      <dgm:prSet presAssocID="{44E1ACCD-F7F1-488A-B21B-576686A6A9D2}" presName="childTextVisible" presStyleLbl="bgAccFollowNode1" presStyleIdx="2" presStyleCnt="3">
        <dgm:presLayoutVars>
          <dgm:bulletEnabled val="1"/>
        </dgm:presLayoutVars>
      </dgm:prSet>
      <dgm:spPr/>
      <dgm:t>
        <a:bodyPr/>
        <a:lstStyle/>
        <a:p>
          <a:endParaRPr lang="en-US"/>
        </a:p>
      </dgm:t>
    </dgm:pt>
    <dgm:pt modelId="{12704923-D619-4F7E-9656-DEFF698619DF}" type="pres">
      <dgm:prSet presAssocID="{44E1ACCD-F7F1-488A-B21B-576686A6A9D2}" presName="childTextHidden" presStyleLbl="bgAccFollowNode1" presStyleIdx="2" presStyleCnt="3"/>
      <dgm:spPr/>
      <dgm:t>
        <a:bodyPr/>
        <a:lstStyle/>
        <a:p>
          <a:endParaRPr lang="en-US"/>
        </a:p>
      </dgm:t>
    </dgm:pt>
    <dgm:pt modelId="{C39AA04F-5DD5-4051-B077-046C1DDEC201}" type="pres">
      <dgm:prSet presAssocID="{44E1ACCD-F7F1-488A-B21B-576686A6A9D2}" presName="parentText" presStyleLbl="node1" presStyleIdx="2" presStyleCnt="3">
        <dgm:presLayoutVars>
          <dgm:chMax val="1"/>
          <dgm:bulletEnabled val="1"/>
        </dgm:presLayoutVars>
      </dgm:prSet>
      <dgm:spPr/>
      <dgm:t>
        <a:bodyPr/>
        <a:lstStyle/>
        <a:p>
          <a:endParaRPr lang="en-US"/>
        </a:p>
      </dgm:t>
    </dgm:pt>
  </dgm:ptLst>
  <dgm:cxnLst>
    <dgm:cxn modelId="{00C8D940-0BD3-49D8-BA2E-B76274F4739A}" type="presOf" srcId="{44E1ACCD-F7F1-488A-B21B-576686A6A9D2}" destId="{C39AA04F-5DD5-4051-B077-046C1DDEC201}" srcOrd="0" destOrd="0" presId="urn:microsoft.com/office/officeart/2005/8/layout/hProcess6"/>
    <dgm:cxn modelId="{789B3F7B-6595-4602-9FF5-86A9922FCEC5}" srcId="{44E1ACCD-F7F1-488A-B21B-576686A6A9D2}" destId="{88BD59B2-12DA-4DF3-8E00-E6B14C9AFDAF}" srcOrd="2" destOrd="0" parTransId="{9AE2CBEC-F878-474B-9073-74E171525833}" sibTransId="{04CBDF4B-74B0-4DBC-A3AD-1EC3639661A0}"/>
    <dgm:cxn modelId="{3E543811-945F-4194-8B87-389C89E09218}" srcId="{44E1ACCD-F7F1-488A-B21B-576686A6A9D2}" destId="{B1323A42-EA3A-4C43-B774-75221F06A0EA}" srcOrd="0" destOrd="0" parTransId="{75A3ECEA-5D01-4274-B941-EBEE44A465B4}" sibTransId="{9295AAC6-56CD-41F1-ADFA-37E2E1FA7D04}"/>
    <dgm:cxn modelId="{E9BAB8A4-2FC8-4D4B-8A84-22D7A62DE936}" type="presOf" srcId="{B1323A42-EA3A-4C43-B774-75221F06A0EA}" destId="{74FBF0B3-5AA1-4208-B053-F25BAA6D3ADE}" srcOrd="0" destOrd="0" presId="urn:microsoft.com/office/officeart/2005/8/layout/hProcess6"/>
    <dgm:cxn modelId="{FFDCF2C0-D569-4D68-B7CA-E8EA6BBB0CE0}" srcId="{1CE9C7A8-4C55-4854-A3BC-C64D9B0AE1D7}" destId="{44E1ACCD-F7F1-488A-B21B-576686A6A9D2}" srcOrd="2" destOrd="0" parTransId="{541B5235-89C6-46D4-B00D-6CCB14B3C705}" sibTransId="{0C69881D-84A2-48A0-A6F8-E218669326C5}"/>
    <dgm:cxn modelId="{003A7538-EBEE-4F63-BAF5-2BEBD26313B4}" type="presOf" srcId="{1CE9C7A8-4C55-4854-A3BC-C64D9B0AE1D7}" destId="{8C3ECFA9-F1F5-44C8-8C53-6A90739E73AE}" srcOrd="0" destOrd="0" presId="urn:microsoft.com/office/officeart/2005/8/layout/hProcess6"/>
    <dgm:cxn modelId="{C1277077-40DF-4A13-BCAB-77C6D8A74288}" type="presOf" srcId="{88BD59B2-12DA-4DF3-8E00-E6B14C9AFDAF}" destId="{12704923-D619-4F7E-9656-DEFF698619DF}" srcOrd="1" destOrd="2" presId="urn:microsoft.com/office/officeart/2005/8/layout/hProcess6"/>
    <dgm:cxn modelId="{CE05F1BF-8389-4866-ADC0-98BFDEDC06F9}" type="presOf" srcId="{B1323A42-EA3A-4C43-B774-75221F06A0EA}" destId="{12704923-D619-4F7E-9656-DEFF698619DF}" srcOrd="1" destOrd="0" presId="urn:microsoft.com/office/officeart/2005/8/layout/hProcess6"/>
    <dgm:cxn modelId="{66CE93DB-E29D-4154-A2CD-A86EE0858DB0}" type="presOf" srcId="{1569DEFE-1655-4977-98F7-9A8BA5323B6E}" destId="{74FBF0B3-5AA1-4208-B053-F25BAA6D3ADE}" srcOrd="0" destOrd="1" presId="urn:microsoft.com/office/officeart/2005/8/layout/hProcess6"/>
    <dgm:cxn modelId="{A708D094-0732-4487-8EC0-23DDAC68BF71}" srcId="{1CE9C7A8-4C55-4854-A3BC-C64D9B0AE1D7}" destId="{49C0B85C-7A7E-46F6-B17A-CCA6F28A385C}" srcOrd="0" destOrd="0" parTransId="{BBFD8F26-C690-486F-A16B-D0B75C2D6940}" sibTransId="{50276EB7-7789-48DC-ACE8-3A67FB5FA6C6}"/>
    <dgm:cxn modelId="{2C34EFA8-EB26-4DDF-B5C1-5F931CB14134}" type="presOf" srcId="{88BD59B2-12DA-4DF3-8E00-E6B14C9AFDAF}" destId="{74FBF0B3-5AA1-4208-B053-F25BAA6D3ADE}" srcOrd="0" destOrd="2" presId="urn:microsoft.com/office/officeart/2005/8/layout/hProcess6"/>
    <dgm:cxn modelId="{5B38CE20-29C7-4C04-93E6-8E3EDBF11F0D}" srcId="{F9828AA9-9848-466A-82DC-A060615DC180}" destId="{FB098CA9-1BB7-4AF3-929C-E6282A0F2F96}" srcOrd="0" destOrd="0" parTransId="{6C0E35F0-57CE-4BC1-9211-7951BEBA3A72}" sibTransId="{5566C0B4-517C-435B-A66E-D7D80E16A69F}"/>
    <dgm:cxn modelId="{974420CA-D4FF-4783-870A-D1C3189885D6}" srcId="{49C0B85C-7A7E-46F6-B17A-CCA6F28A385C}" destId="{DF90A18D-91E7-4534-ACEF-4F1C616C186D}" srcOrd="0" destOrd="0" parTransId="{1C6D1048-A601-4BF1-9B41-30B15A085229}" sibTransId="{7E7093CB-8FE7-4F02-9C50-95A17BAF9BA5}"/>
    <dgm:cxn modelId="{71A4FBAB-1208-43AA-ADC2-CEF1FFB7B992}" type="presOf" srcId="{FB098CA9-1BB7-4AF3-929C-E6282A0F2F96}" destId="{DB4D0579-0EB2-4728-85CF-84BFC6F179F3}" srcOrd="0" destOrd="0" presId="urn:microsoft.com/office/officeart/2005/8/layout/hProcess6"/>
    <dgm:cxn modelId="{5A0B3753-45DE-4022-AFF6-FCA4AAF1609B}" srcId="{44E1ACCD-F7F1-488A-B21B-576686A6A9D2}" destId="{1569DEFE-1655-4977-98F7-9A8BA5323B6E}" srcOrd="1" destOrd="0" parTransId="{E5E51D01-864D-438C-9400-8154E895CC8D}" sibTransId="{9514C891-4D5F-44CB-992B-69AA3E8C93BE}"/>
    <dgm:cxn modelId="{55D0B71B-DD81-4F03-BFA1-9A3102739221}" type="presOf" srcId="{DF90A18D-91E7-4534-ACEF-4F1C616C186D}" destId="{F816D0E8-EF91-4F02-B238-66084740BD1E}" srcOrd="0" destOrd="0" presId="urn:microsoft.com/office/officeart/2005/8/layout/hProcess6"/>
    <dgm:cxn modelId="{F01E74FF-8A19-42EB-BED9-73A2720D4399}" type="presOf" srcId="{FB098CA9-1BB7-4AF3-929C-E6282A0F2F96}" destId="{F5C31052-F3A2-44EB-803D-C7059504D745}" srcOrd="1" destOrd="0" presId="urn:microsoft.com/office/officeart/2005/8/layout/hProcess6"/>
    <dgm:cxn modelId="{8D25724F-1EA0-4F92-ACC0-1F3147122E36}" type="presOf" srcId="{1569DEFE-1655-4977-98F7-9A8BA5323B6E}" destId="{12704923-D619-4F7E-9656-DEFF698619DF}" srcOrd="1" destOrd="1" presId="urn:microsoft.com/office/officeart/2005/8/layout/hProcess6"/>
    <dgm:cxn modelId="{0A852B60-1D8A-4105-B2E4-1EA201D6AC01}" srcId="{1CE9C7A8-4C55-4854-A3BC-C64D9B0AE1D7}" destId="{F9828AA9-9848-466A-82DC-A060615DC180}" srcOrd="1" destOrd="0" parTransId="{4728879A-AB59-4003-BCD3-F8D2C4A3FCD3}" sibTransId="{392552E9-E3D3-4F1A-9917-4F7B6B691963}"/>
    <dgm:cxn modelId="{812ACAE8-0BAA-4CA5-9014-B3FA1441B5D2}" type="presOf" srcId="{DF90A18D-91E7-4534-ACEF-4F1C616C186D}" destId="{21B3D5EC-B154-4A3E-AC7C-1F48B8E5A550}" srcOrd="1" destOrd="0" presId="urn:microsoft.com/office/officeart/2005/8/layout/hProcess6"/>
    <dgm:cxn modelId="{7A44935B-F1E7-4607-93F9-4421F29B22F4}" type="presOf" srcId="{49C0B85C-7A7E-46F6-B17A-CCA6F28A385C}" destId="{9F4BD2CE-2678-4A4C-89C4-18EEF256345F}" srcOrd="0" destOrd="0" presId="urn:microsoft.com/office/officeart/2005/8/layout/hProcess6"/>
    <dgm:cxn modelId="{7C94AD8E-D3A8-435E-A129-02ACFBE7E644}" type="presOf" srcId="{F9828AA9-9848-466A-82DC-A060615DC180}" destId="{23CCEFC5-EE59-4828-BEB7-8A320B12C20F}" srcOrd="0" destOrd="0" presId="urn:microsoft.com/office/officeart/2005/8/layout/hProcess6"/>
    <dgm:cxn modelId="{DC7DC6E4-4523-4291-A03F-7A074D33ABD6}" type="presParOf" srcId="{8C3ECFA9-F1F5-44C8-8C53-6A90739E73AE}" destId="{193CCEB6-702E-4D60-B32B-493B07296AA6}" srcOrd="0" destOrd="0" presId="urn:microsoft.com/office/officeart/2005/8/layout/hProcess6"/>
    <dgm:cxn modelId="{796815DB-2B42-4E81-BC63-9CCA760C442C}" type="presParOf" srcId="{193CCEB6-702E-4D60-B32B-493B07296AA6}" destId="{4E5E5C12-A680-4D1B-9CF3-EEA4D09F6C1F}" srcOrd="0" destOrd="0" presId="urn:microsoft.com/office/officeart/2005/8/layout/hProcess6"/>
    <dgm:cxn modelId="{31F8B420-D922-41D2-80B2-8F1ECEF474AB}" type="presParOf" srcId="{193CCEB6-702E-4D60-B32B-493B07296AA6}" destId="{F816D0E8-EF91-4F02-B238-66084740BD1E}" srcOrd="1" destOrd="0" presId="urn:microsoft.com/office/officeart/2005/8/layout/hProcess6"/>
    <dgm:cxn modelId="{929B8FDC-53C3-4E3B-B1B3-816131AD65B7}" type="presParOf" srcId="{193CCEB6-702E-4D60-B32B-493B07296AA6}" destId="{21B3D5EC-B154-4A3E-AC7C-1F48B8E5A550}" srcOrd="2" destOrd="0" presId="urn:microsoft.com/office/officeart/2005/8/layout/hProcess6"/>
    <dgm:cxn modelId="{BEC483FC-5000-41B1-BC16-4FA907D402D8}" type="presParOf" srcId="{193CCEB6-702E-4D60-B32B-493B07296AA6}" destId="{9F4BD2CE-2678-4A4C-89C4-18EEF256345F}" srcOrd="3" destOrd="0" presId="urn:microsoft.com/office/officeart/2005/8/layout/hProcess6"/>
    <dgm:cxn modelId="{1F4D63C5-8F2B-49ED-9603-9535129B2E77}" type="presParOf" srcId="{8C3ECFA9-F1F5-44C8-8C53-6A90739E73AE}" destId="{246F41F0-79E9-4F98-A85E-4C9473524117}" srcOrd="1" destOrd="0" presId="urn:microsoft.com/office/officeart/2005/8/layout/hProcess6"/>
    <dgm:cxn modelId="{0F8775F0-F5A6-4E9A-A9FF-4100C1E116E4}" type="presParOf" srcId="{8C3ECFA9-F1F5-44C8-8C53-6A90739E73AE}" destId="{F1E7E6CD-E211-482B-850B-42683005ED95}" srcOrd="2" destOrd="0" presId="urn:microsoft.com/office/officeart/2005/8/layout/hProcess6"/>
    <dgm:cxn modelId="{AB72AA28-93DD-4205-AA8B-F5150E31E658}" type="presParOf" srcId="{F1E7E6CD-E211-482B-850B-42683005ED95}" destId="{F84A6C17-F159-49B8-9C53-4721BDDB602B}" srcOrd="0" destOrd="0" presId="urn:microsoft.com/office/officeart/2005/8/layout/hProcess6"/>
    <dgm:cxn modelId="{0F005715-ED29-4EA6-A29F-2AC69733C643}" type="presParOf" srcId="{F1E7E6CD-E211-482B-850B-42683005ED95}" destId="{DB4D0579-0EB2-4728-85CF-84BFC6F179F3}" srcOrd="1" destOrd="0" presId="urn:microsoft.com/office/officeart/2005/8/layout/hProcess6"/>
    <dgm:cxn modelId="{84D0E0B1-7A39-404A-B748-26B959184D92}" type="presParOf" srcId="{F1E7E6CD-E211-482B-850B-42683005ED95}" destId="{F5C31052-F3A2-44EB-803D-C7059504D745}" srcOrd="2" destOrd="0" presId="urn:microsoft.com/office/officeart/2005/8/layout/hProcess6"/>
    <dgm:cxn modelId="{CF6074FE-9569-44F0-A617-A5E8272202C0}" type="presParOf" srcId="{F1E7E6CD-E211-482B-850B-42683005ED95}" destId="{23CCEFC5-EE59-4828-BEB7-8A320B12C20F}" srcOrd="3" destOrd="0" presId="urn:microsoft.com/office/officeart/2005/8/layout/hProcess6"/>
    <dgm:cxn modelId="{D00F5E01-231B-4E4D-889B-C03A074A7FF5}" type="presParOf" srcId="{8C3ECFA9-F1F5-44C8-8C53-6A90739E73AE}" destId="{A11D6425-C744-4525-A366-88BE674D3F78}" srcOrd="3" destOrd="0" presId="urn:microsoft.com/office/officeart/2005/8/layout/hProcess6"/>
    <dgm:cxn modelId="{A9CF85B7-E0CC-4F49-944A-2E6C41FBE5EF}" type="presParOf" srcId="{8C3ECFA9-F1F5-44C8-8C53-6A90739E73AE}" destId="{43390A48-1D39-489E-9371-33A4A55A5651}" srcOrd="4" destOrd="0" presId="urn:microsoft.com/office/officeart/2005/8/layout/hProcess6"/>
    <dgm:cxn modelId="{F9EC9BEA-78C3-42F1-A108-3D77BAE40632}" type="presParOf" srcId="{43390A48-1D39-489E-9371-33A4A55A5651}" destId="{D0CB71E9-4BA8-47DF-8E9D-BAF0D3789046}" srcOrd="0" destOrd="0" presId="urn:microsoft.com/office/officeart/2005/8/layout/hProcess6"/>
    <dgm:cxn modelId="{25E48E85-8209-4751-8F97-39CD52908214}" type="presParOf" srcId="{43390A48-1D39-489E-9371-33A4A55A5651}" destId="{74FBF0B3-5AA1-4208-B053-F25BAA6D3ADE}" srcOrd="1" destOrd="0" presId="urn:microsoft.com/office/officeart/2005/8/layout/hProcess6"/>
    <dgm:cxn modelId="{57FE5852-71BB-4088-AC53-E5D1C0269EDD}" type="presParOf" srcId="{43390A48-1D39-489E-9371-33A4A55A5651}" destId="{12704923-D619-4F7E-9656-DEFF698619DF}" srcOrd="2" destOrd="0" presId="urn:microsoft.com/office/officeart/2005/8/layout/hProcess6"/>
    <dgm:cxn modelId="{B106ABCF-D1C9-400F-AC62-9F9A78CA3F2E}" type="presParOf" srcId="{43390A48-1D39-489E-9371-33A4A55A5651}" destId="{C39AA04F-5DD5-4051-B077-046C1DDEC201}" srcOrd="3" destOrd="0" presId="urn:microsoft.com/office/officeart/2005/8/layout/hProcess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E7FA7-2200-474A-A99F-3A974246DA53}">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E2854F-B583-49DF-9080-F695508E16EF}">
      <dsp:nvSpPr>
        <dsp:cNvPr id="0" name=""/>
        <dsp:cNvSpPr/>
      </dsp:nvSpPr>
      <dsp:spPr>
        <a:xfrm>
          <a:off x="460128" y="312440"/>
          <a:ext cx="6336479" cy="625205"/>
        </a:xfrm>
        <a:prstGeom prst="rect">
          <a:avLst/>
        </a:prstGeom>
        <a:solidFill>
          <a:srgbClr val="1D57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73660" rIns="73660" bIns="73660" numCol="1" spcCol="1270" anchor="ctr" anchorCtr="0">
          <a:noAutofit/>
        </a:bodyPr>
        <a:lstStyle/>
        <a:p>
          <a:pPr lvl="0" algn="l" defTabSz="1289050">
            <a:lnSpc>
              <a:spcPct val="90000"/>
            </a:lnSpc>
            <a:spcBef>
              <a:spcPct val="0"/>
            </a:spcBef>
            <a:spcAft>
              <a:spcPct val="35000"/>
            </a:spcAft>
          </a:pPr>
          <a:r>
            <a:rPr lang="en-US" sz="2900" kern="1200" dirty="0"/>
            <a:t>1: Request </a:t>
          </a:r>
          <a:r>
            <a:rPr lang="en-US" sz="2900" kern="1200" dirty="0" smtClean="0"/>
            <a:t>Extended Absence</a:t>
          </a:r>
          <a:endParaRPr lang="en-US" sz="2900" kern="1200" dirty="0"/>
        </a:p>
      </dsp:txBody>
      <dsp:txXfrm>
        <a:off x="460128" y="312440"/>
        <a:ext cx="6336479" cy="625205"/>
      </dsp:txXfrm>
    </dsp:sp>
    <dsp:sp modelId="{471854D1-846C-4B50-8281-77CAD1429FF9}">
      <dsp:nvSpPr>
        <dsp:cNvPr id="0" name=""/>
        <dsp:cNvSpPr/>
      </dsp:nvSpPr>
      <dsp:spPr>
        <a:xfrm>
          <a:off x="69375" y="234289"/>
          <a:ext cx="781507" cy="781507"/>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0503F1-F8DF-4311-A028-91AB6F39A540}">
      <dsp:nvSpPr>
        <dsp:cNvPr id="0" name=""/>
        <dsp:cNvSpPr/>
      </dsp:nvSpPr>
      <dsp:spPr>
        <a:xfrm>
          <a:off x="873750" y="1281409"/>
          <a:ext cx="5978035" cy="625205"/>
        </a:xfrm>
        <a:prstGeom prst="rect">
          <a:avLst/>
        </a:prstGeom>
        <a:solidFill>
          <a:srgbClr val="1D57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73660" rIns="73660" bIns="73660" numCol="1" spcCol="1270" anchor="ctr" anchorCtr="0">
          <a:noAutofit/>
        </a:bodyPr>
        <a:lstStyle/>
        <a:p>
          <a:pPr lvl="0" algn="l" defTabSz="1289050">
            <a:lnSpc>
              <a:spcPct val="90000"/>
            </a:lnSpc>
            <a:spcBef>
              <a:spcPct val="0"/>
            </a:spcBef>
            <a:spcAft>
              <a:spcPct val="35000"/>
            </a:spcAft>
          </a:pPr>
          <a:r>
            <a:rPr lang="en-US" sz="2900" kern="1200" dirty="0"/>
            <a:t>2: View and Edit </a:t>
          </a:r>
          <a:r>
            <a:rPr lang="en-US" sz="2900" kern="1200" dirty="0" smtClean="0"/>
            <a:t>Extended Absence</a:t>
          </a:r>
          <a:endParaRPr lang="en-US" sz="2900" kern="1200" dirty="0"/>
        </a:p>
      </dsp:txBody>
      <dsp:txXfrm>
        <a:off x="873750" y="1281409"/>
        <a:ext cx="5978035" cy="625205"/>
      </dsp:txXfrm>
    </dsp:sp>
    <dsp:sp modelId="{CC02BE62-3B7D-4461-9C39-EC575DDD736B}">
      <dsp:nvSpPr>
        <dsp:cNvPr id="0" name=""/>
        <dsp:cNvSpPr/>
      </dsp:nvSpPr>
      <dsp:spPr>
        <a:xfrm>
          <a:off x="427819" y="1172260"/>
          <a:ext cx="781507" cy="781507"/>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5D5DAB-9059-423B-AA7C-3ADE579ACB93}">
      <dsp:nvSpPr>
        <dsp:cNvPr id="0" name=""/>
        <dsp:cNvSpPr/>
      </dsp:nvSpPr>
      <dsp:spPr>
        <a:xfrm>
          <a:off x="818573" y="2188382"/>
          <a:ext cx="5978035" cy="625205"/>
        </a:xfrm>
        <a:prstGeom prst="rect">
          <a:avLst/>
        </a:prstGeom>
        <a:solidFill>
          <a:srgbClr val="1D57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73660" rIns="73660" bIns="73660" numCol="1" spcCol="1270" anchor="ctr" anchorCtr="0">
          <a:noAutofit/>
        </a:bodyPr>
        <a:lstStyle/>
        <a:p>
          <a:pPr lvl="0" algn="l" defTabSz="1289050">
            <a:lnSpc>
              <a:spcPct val="90000"/>
            </a:lnSpc>
            <a:spcBef>
              <a:spcPct val="0"/>
            </a:spcBef>
            <a:spcAft>
              <a:spcPct val="35000"/>
            </a:spcAft>
          </a:pPr>
          <a:r>
            <a:rPr lang="en-US" sz="2900" kern="1200" dirty="0" smtClean="0"/>
            <a:t>3: </a:t>
          </a:r>
          <a:r>
            <a:rPr lang="en-US" sz="2900" kern="1200" dirty="0"/>
            <a:t>Return from </a:t>
          </a:r>
          <a:r>
            <a:rPr lang="en-US" sz="2900" kern="1200" dirty="0" smtClean="0"/>
            <a:t>Extended Absence</a:t>
          </a:r>
          <a:endParaRPr lang="en-US" sz="2900" kern="1200" dirty="0"/>
        </a:p>
      </dsp:txBody>
      <dsp:txXfrm>
        <a:off x="818573" y="2188382"/>
        <a:ext cx="5978035" cy="625205"/>
      </dsp:txXfrm>
    </dsp:sp>
    <dsp:sp modelId="{B1723BF4-D7DD-4C17-A6F3-37C20564B5D8}">
      <dsp:nvSpPr>
        <dsp:cNvPr id="0" name=""/>
        <dsp:cNvSpPr/>
      </dsp:nvSpPr>
      <dsp:spPr>
        <a:xfrm>
          <a:off x="427819" y="2110232"/>
          <a:ext cx="781507" cy="781507"/>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9563C0-D947-432C-A07A-11BF48A07445}">
      <dsp:nvSpPr>
        <dsp:cNvPr id="0" name=""/>
        <dsp:cNvSpPr/>
      </dsp:nvSpPr>
      <dsp:spPr>
        <a:xfrm>
          <a:off x="460128" y="3126353"/>
          <a:ext cx="6336479" cy="625205"/>
        </a:xfrm>
        <a:prstGeom prst="rect">
          <a:avLst/>
        </a:prstGeom>
        <a:solidFill>
          <a:srgbClr val="1D57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73660" rIns="73660" bIns="73660" numCol="1" spcCol="1270" anchor="ctr" anchorCtr="0">
          <a:noAutofit/>
        </a:bodyPr>
        <a:lstStyle/>
        <a:p>
          <a:pPr lvl="0" algn="l" defTabSz="1289050">
            <a:lnSpc>
              <a:spcPct val="90000"/>
            </a:lnSpc>
            <a:spcBef>
              <a:spcPct val="0"/>
            </a:spcBef>
            <a:spcAft>
              <a:spcPct val="35000"/>
            </a:spcAft>
          </a:pPr>
          <a:r>
            <a:rPr lang="en-US" sz="2900" kern="1200" dirty="0" smtClean="0"/>
            <a:t>4. View EA Transaction History</a:t>
          </a:r>
          <a:endParaRPr lang="en-US" sz="2900" kern="1200" dirty="0"/>
        </a:p>
      </dsp:txBody>
      <dsp:txXfrm>
        <a:off x="460128" y="3126353"/>
        <a:ext cx="6336479" cy="625205"/>
      </dsp:txXfrm>
    </dsp:sp>
    <dsp:sp modelId="{9A3759E7-F1B1-4B75-90D9-418A50A392C6}">
      <dsp:nvSpPr>
        <dsp:cNvPr id="0" name=""/>
        <dsp:cNvSpPr/>
      </dsp:nvSpPr>
      <dsp:spPr>
        <a:xfrm>
          <a:off x="69375" y="3048203"/>
          <a:ext cx="781507" cy="781507"/>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E1670-D66D-4188-8BF4-4EFBAB8E837A}">
      <dsp:nvSpPr>
        <dsp:cNvPr id="0" name=""/>
        <dsp:cNvSpPr/>
      </dsp:nvSpPr>
      <dsp:spPr>
        <a:xfrm>
          <a:off x="604361" y="0"/>
          <a:ext cx="6849428" cy="48006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2E0B7A-24E5-497C-BB6C-792701B43CD3}">
      <dsp:nvSpPr>
        <dsp:cNvPr id="0" name=""/>
        <dsp:cNvSpPr/>
      </dsp:nvSpPr>
      <dsp:spPr>
        <a:xfrm>
          <a:off x="2360" y="1651809"/>
          <a:ext cx="1421193" cy="1645914"/>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82296" rIns="64770" bIns="64770" numCol="1" spcCol="1270" anchor="ctr" anchorCtr="0">
          <a:noAutofit/>
        </a:bodyPr>
        <a:lstStyle/>
        <a:p>
          <a:pPr lvl="0" algn="ctr" defTabSz="755650">
            <a:lnSpc>
              <a:spcPct val="90000"/>
            </a:lnSpc>
            <a:spcBef>
              <a:spcPct val="0"/>
            </a:spcBef>
            <a:spcAft>
              <a:spcPct val="35000"/>
            </a:spcAft>
          </a:pPr>
          <a:r>
            <a:rPr lang="en-US" sz="1700" b="1" kern="1200" dirty="0" smtClean="0"/>
            <a:t>Preliminary Actions</a:t>
          </a:r>
          <a:endParaRPr lang="en-US" sz="1700" b="1" kern="1200" dirty="0"/>
        </a:p>
      </dsp:txBody>
      <dsp:txXfrm>
        <a:off x="71737" y="1721186"/>
        <a:ext cx="1282439" cy="1507160"/>
      </dsp:txXfrm>
    </dsp:sp>
    <dsp:sp modelId="{E622D688-5EFF-4F9D-9F3A-16D294BAC2FC}">
      <dsp:nvSpPr>
        <dsp:cNvPr id="0" name=""/>
        <dsp:cNvSpPr/>
      </dsp:nvSpPr>
      <dsp:spPr>
        <a:xfrm>
          <a:off x="1660419" y="1634489"/>
          <a:ext cx="1421193" cy="1645914"/>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82296" rIns="64770" bIns="64770" numCol="1" spcCol="1270" anchor="ctr" anchorCtr="0">
          <a:noAutofit/>
        </a:bodyPr>
        <a:lstStyle/>
        <a:p>
          <a:pPr lvl="0" algn="ctr" defTabSz="755650">
            <a:lnSpc>
              <a:spcPct val="90000"/>
            </a:lnSpc>
            <a:spcBef>
              <a:spcPct val="0"/>
            </a:spcBef>
            <a:spcAft>
              <a:spcPct val="35000"/>
            </a:spcAft>
          </a:pPr>
          <a:r>
            <a:rPr lang="en-US" sz="1700" b="1" kern="1200" smtClean="0">
              <a:ln/>
            </a:rPr>
            <a:t>Enter leave of absence request</a:t>
          </a:r>
          <a:endParaRPr lang="en-US" sz="1700" b="1" kern="1200" dirty="0">
            <a:ln/>
          </a:endParaRPr>
        </a:p>
      </dsp:txBody>
      <dsp:txXfrm>
        <a:off x="1729796" y="1703866"/>
        <a:ext cx="1282439" cy="1507160"/>
      </dsp:txXfrm>
    </dsp:sp>
    <dsp:sp modelId="{015AF5E9-B5F4-42CC-B639-92F1382A66FE}">
      <dsp:nvSpPr>
        <dsp:cNvPr id="0" name=""/>
        <dsp:cNvSpPr/>
      </dsp:nvSpPr>
      <dsp:spPr>
        <a:xfrm>
          <a:off x="3318478" y="1624542"/>
          <a:ext cx="1421193" cy="1645914"/>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82296" rIns="64770" bIns="64770" numCol="1" spcCol="1270" anchor="ctr" anchorCtr="0">
          <a:noAutofit/>
        </a:bodyPr>
        <a:lstStyle/>
        <a:p>
          <a:pPr lvl="0" algn="ctr" defTabSz="755650">
            <a:lnSpc>
              <a:spcPct val="90000"/>
            </a:lnSpc>
            <a:spcBef>
              <a:spcPct val="0"/>
            </a:spcBef>
            <a:spcAft>
              <a:spcPct val="35000"/>
            </a:spcAft>
          </a:pPr>
          <a:r>
            <a:rPr lang="en-US" sz="1700" b="1" kern="1200" dirty="0"/>
            <a:t>Approve or deny </a:t>
          </a:r>
          <a:r>
            <a:rPr lang="en-US" sz="1700" b="1" kern="1200" dirty="0" smtClean="0"/>
            <a:t>request</a:t>
          </a:r>
          <a:endParaRPr lang="en-US" sz="1700" b="1" kern="1200" dirty="0"/>
        </a:p>
      </dsp:txBody>
      <dsp:txXfrm>
        <a:off x="3387855" y="1693919"/>
        <a:ext cx="1282439" cy="1507160"/>
      </dsp:txXfrm>
    </dsp:sp>
    <dsp:sp modelId="{7BE2C09B-77B4-4CEB-9C8F-74C2AA2A71DE}">
      <dsp:nvSpPr>
        <dsp:cNvPr id="0" name=""/>
        <dsp:cNvSpPr/>
      </dsp:nvSpPr>
      <dsp:spPr>
        <a:xfrm>
          <a:off x="4976537" y="1634489"/>
          <a:ext cx="1421193" cy="1645914"/>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82296" rIns="64770" bIns="64770" numCol="1" spcCol="1270" anchor="ctr" anchorCtr="0">
          <a:noAutofit/>
        </a:bodyPr>
        <a:lstStyle/>
        <a:p>
          <a:pPr marL="182880" lvl="0" algn="l" defTabSz="755650">
            <a:lnSpc>
              <a:spcPct val="90000"/>
            </a:lnSpc>
            <a:spcBef>
              <a:spcPct val="0"/>
            </a:spcBef>
            <a:spcAft>
              <a:spcPct val="35000"/>
            </a:spcAft>
          </a:pPr>
          <a:r>
            <a:rPr lang="en-US" sz="1700" b="1" kern="1200" dirty="0" smtClean="0"/>
            <a:t>Approve, Push back, Deny, request</a:t>
          </a:r>
          <a:endParaRPr lang="en-US" sz="1700" b="1" kern="1200" dirty="0"/>
        </a:p>
      </dsp:txBody>
      <dsp:txXfrm>
        <a:off x="5045914" y="1703866"/>
        <a:ext cx="1282439" cy="1507160"/>
      </dsp:txXfrm>
    </dsp:sp>
    <dsp:sp modelId="{6D095F03-C6F8-45C5-BB48-87A3256A895E}">
      <dsp:nvSpPr>
        <dsp:cNvPr id="0" name=""/>
        <dsp:cNvSpPr/>
      </dsp:nvSpPr>
      <dsp:spPr>
        <a:xfrm>
          <a:off x="6634596" y="1634489"/>
          <a:ext cx="1421193" cy="1645914"/>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82296" rIns="64770" bIns="64770" numCol="1" spcCol="1270" anchor="ctr" anchorCtr="0">
          <a:noAutofit/>
        </a:bodyPr>
        <a:lstStyle/>
        <a:p>
          <a:pPr lvl="0" algn="ctr" defTabSz="755650">
            <a:lnSpc>
              <a:spcPct val="90000"/>
            </a:lnSpc>
            <a:spcBef>
              <a:spcPct val="0"/>
            </a:spcBef>
            <a:spcAft>
              <a:spcPct val="35000"/>
            </a:spcAft>
          </a:pPr>
          <a:r>
            <a:rPr lang="en-US" sz="1700" b="1" kern="1200" dirty="0" smtClean="0"/>
            <a:t>Update </a:t>
          </a:r>
          <a:r>
            <a:rPr lang="en-US" sz="1700" b="1" kern="1200" dirty="0"/>
            <a:t>employee’s Job Data</a:t>
          </a:r>
        </a:p>
      </dsp:txBody>
      <dsp:txXfrm>
        <a:off x="6703973" y="1703866"/>
        <a:ext cx="1282439" cy="1507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E7FA7-2200-474A-A99F-3A974246DA53}">
      <dsp:nvSpPr>
        <dsp:cNvPr id="0" name=""/>
        <dsp:cNvSpPr/>
      </dsp:nvSpPr>
      <dsp:spPr>
        <a:xfrm>
          <a:off x="-4961680" y="-760254"/>
          <a:ext cx="5909195" cy="5909195"/>
        </a:xfrm>
        <a:prstGeom prst="blockArc">
          <a:avLst>
            <a:gd name="adj1" fmla="val 18900000"/>
            <a:gd name="adj2" fmla="val 2700000"/>
            <a:gd name="adj3" fmla="val 36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70D9B6-3E35-4191-A462-F5200AD5C3AA}">
      <dsp:nvSpPr>
        <dsp:cNvPr id="0" name=""/>
        <dsp:cNvSpPr/>
      </dsp:nvSpPr>
      <dsp:spPr>
        <a:xfrm>
          <a:off x="496170" y="337402"/>
          <a:ext cx="3592930" cy="675155"/>
        </a:xfrm>
        <a:prstGeom prst="rect">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5905" tIns="40640" rIns="40640" bIns="40640" numCol="1" spcCol="1270" anchor="ctr" anchorCtr="0">
          <a:noAutofit/>
        </a:bodyPr>
        <a:lstStyle/>
        <a:p>
          <a:pPr lvl="0" algn="l" defTabSz="711200">
            <a:lnSpc>
              <a:spcPct val="90000"/>
            </a:lnSpc>
            <a:spcBef>
              <a:spcPct val="0"/>
            </a:spcBef>
            <a:spcAft>
              <a:spcPct val="35000"/>
            </a:spcAft>
          </a:pPr>
          <a:r>
            <a:rPr lang="en-US" sz="1600" b="1" kern="1200" dirty="0" smtClean="0"/>
            <a:t>1: Request Extended Absence</a:t>
          </a:r>
          <a:endParaRPr lang="en-US" sz="1600" b="1" kern="1200" dirty="0"/>
        </a:p>
      </dsp:txBody>
      <dsp:txXfrm>
        <a:off x="496170" y="337402"/>
        <a:ext cx="3592930" cy="675155"/>
      </dsp:txXfrm>
    </dsp:sp>
    <dsp:sp modelId="{CC02BE62-3B7D-4461-9C39-EC575DDD736B}">
      <dsp:nvSpPr>
        <dsp:cNvPr id="0" name=""/>
        <dsp:cNvSpPr/>
      </dsp:nvSpPr>
      <dsp:spPr>
        <a:xfrm>
          <a:off x="74198" y="253007"/>
          <a:ext cx="843944" cy="843944"/>
        </a:xfrm>
        <a:prstGeom prst="ellipse">
          <a:avLst/>
        </a:prstGeom>
        <a:solidFill>
          <a:schemeClr val="lt1">
            <a:hueOff val="0"/>
            <a:satOff val="0"/>
            <a:lumOff val="0"/>
            <a:alphaOff val="0"/>
          </a:schemeClr>
        </a:solidFill>
        <a:ln w="25400" cap="flat" cmpd="sng" algn="ctr">
          <a:solidFill>
            <a:srgbClr val="FFD200"/>
          </a:solidFill>
          <a:prstDash val="solid"/>
        </a:ln>
        <a:effectLst/>
      </dsp:spPr>
      <dsp:style>
        <a:lnRef idx="2">
          <a:scrgbClr r="0" g="0" b="0"/>
        </a:lnRef>
        <a:fillRef idx="1">
          <a:scrgbClr r="0" g="0" b="0"/>
        </a:fillRef>
        <a:effectRef idx="0">
          <a:scrgbClr r="0" g="0" b="0"/>
        </a:effectRef>
        <a:fontRef idx="minor"/>
      </dsp:style>
    </dsp:sp>
    <dsp:sp modelId="{802125E9-B6DA-4C05-A3FC-069C558AFDF8}">
      <dsp:nvSpPr>
        <dsp:cNvPr id="0" name=""/>
        <dsp:cNvSpPr/>
      </dsp:nvSpPr>
      <dsp:spPr>
        <a:xfrm>
          <a:off x="883253" y="1350311"/>
          <a:ext cx="3205848" cy="675155"/>
        </a:xfrm>
        <a:prstGeom prst="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5905" tIns="40640" rIns="40640" bIns="40640" numCol="1" spcCol="1270" anchor="ctr" anchorCtr="0">
          <a:noAutofit/>
        </a:bodyPr>
        <a:lstStyle/>
        <a:p>
          <a:pPr lvl="0" algn="l" defTabSz="711200">
            <a:lnSpc>
              <a:spcPct val="90000"/>
            </a:lnSpc>
            <a:spcBef>
              <a:spcPct val="0"/>
            </a:spcBef>
            <a:spcAft>
              <a:spcPct val="35000"/>
            </a:spcAft>
          </a:pPr>
          <a:r>
            <a:rPr lang="en-US" sz="1600" kern="1200" dirty="0" smtClean="0"/>
            <a:t>2: View and Edit Extended Absence</a:t>
          </a:r>
          <a:endParaRPr lang="en-US" sz="1600" b="1" kern="1200" dirty="0"/>
        </a:p>
      </dsp:txBody>
      <dsp:txXfrm>
        <a:off x="883253" y="1350311"/>
        <a:ext cx="3205848" cy="675155"/>
      </dsp:txXfrm>
    </dsp:sp>
    <dsp:sp modelId="{B1723BF4-D7DD-4C17-A6F3-37C20564B5D8}">
      <dsp:nvSpPr>
        <dsp:cNvPr id="0" name=""/>
        <dsp:cNvSpPr/>
      </dsp:nvSpPr>
      <dsp:spPr>
        <a:xfrm>
          <a:off x="461280" y="1265916"/>
          <a:ext cx="843944" cy="843944"/>
        </a:xfrm>
        <a:prstGeom prst="ellipse">
          <a:avLst/>
        </a:prstGeom>
        <a:solidFill>
          <a:schemeClr val="lt1">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sp>
    <dsp:sp modelId="{270DA55A-5C66-4BB8-BAB0-09A8AE30BD14}">
      <dsp:nvSpPr>
        <dsp:cNvPr id="0" name=""/>
        <dsp:cNvSpPr/>
      </dsp:nvSpPr>
      <dsp:spPr>
        <a:xfrm>
          <a:off x="883253" y="2363220"/>
          <a:ext cx="3205848" cy="675155"/>
        </a:xfrm>
        <a:prstGeom prst="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5905" tIns="40640" rIns="40640" bIns="40640" numCol="1" spcCol="1270" anchor="ctr" anchorCtr="0">
          <a:noAutofit/>
        </a:bodyPr>
        <a:lstStyle/>
        <a:p>
          <a:pPr lvl="0" algn="l" defTabSz="711200">
            <a:lnSpc>
              <a:spcPct val="90000"/>
            </a:lnSpc>
            <a:spcBef>
              <a:spcPct val="0"/>
            </a:spcBef>
            <a:spcAft>
              <a:spcPct val="35000"/>
            </a:spcAft>
          </a:pPr>
          <a:r>
            <a:rPr lang="en-US" sz="1600" b="0" kern="1200" dirty="0" smtClean="0"/>
            <a:t>3: Return from Extended Absence</a:t>
          </a:r>
          <a:endParaRPr lang="en-US" sz="1600" b="0" kern="1200" dirty="0"/>
        </a:p>
      </dsp:txBody>
      <dsp:txXfrm>
        <a:off x="883253" y="2363220"/>
        <a:ext cx="3205848" cy="675155"/>
      </dsp:txXfrm>
    </dsp:sp>
    <dsp:sp modelId="{7E0D7686-BB12-49D9-B576-91588A93951A}">
      <dsp:nvSpPr>
        <dsp:cNvPr id="0" name=""/>
        <dsp:cNvSpPr/>
      </dsp:nvSpPr>
      <dsp:spPr>
        <a:xfrm>
          <a:off x="461280" y="2278825"/>
          <a:ext cx="843944" cy="843944"/>
        </a:xfrm>
        <a:prstGeom prst="ellipse">
          <a:avLst/>
        </a:prstGeom>
        <a:solidFill>
          <a:schemeClr val="lt1">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sp>
    <dsp:sp modelId="{282637D3-D088-4537-918B-2D23D194C894}">
      <dsp:nvSpPr>
        <dsp:cNvPr id="0" name=""/>
        <dsp:cNvSpPr/>
      </dsp:nvSpPr>
      <dsp:spPr>
        <a:xfrm>
          <a:off x="496170" y="3376129"/>
          <a:ext cx="3592930" cy="675155"/>
        </a:xfrm>
        <a:prstGeom prst="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5905" tIns="40640" rIns="40640" bIns="40640" numCol="1" spcCol="1270" anchor="ctr" anchorCtr="0">
          <a:noAutofit/>
        </a:bodyPr>
        <a:lstStyle/>
        <a:p>
          <a:pPr lvl="0" algn="l" defTabSz="711200">
            <a:lnSpc>
              <a:spcPct val="90000"/>
            </a:lnSpc>
            <a:spcBef>
              <a:spcPct val="0"/>
            </a:spcBef>
            <a:spcAft>
              <a:spcPct val="35000"/>
            </a:spcAft>
          </a:pPr>
          <a:r>
            <a:rPr lang="en-US" sz="1600" b="1" kern="1200" dirty="0" smtClean="0"/>
            <a:t>4: </a:t>
          </a:r>
          <a:r>
            <a:rPr lang="en-US" sz="1600" kern="1200" dirty="0" smtClean="0"/>
            <a:t>View EA Transaction History</a:t>
          </a:r>
          <a:endParaRPr lang="en-US" sz="1600" b="1" kern="1200" dirty="0"/>
        </a:p>
      </dsp:txBody>
      <dsp:txXfrm>
        <a:off x="496170" y="3376129"/>
        <a:ext cx="3592930" cy="675155"/>
      </dsp:txXfrm>
    </dsp:sp>
    <dsp:sp modelId="{DC35731D-E8F8-4C09-996B-6A5AA2A83A47}">
      <dsp:nvSpPr>
        <dsp:cNvPr id="0" name=""/>
        <dsp:cNvSpPr/>
      </dsp:nvSpPr>
      <dsp:spPr>
        <a:xfrm>
          <a:off x="74198" y="3291734"/>
          <a:ext cx="843944" cy="843944"/>
        </a:xfrm>
        <a:prstGeom prst="ellipse">
          <a:avLst/>
        </a:prstGeom>
        <a:solidFill>
          <a:schemeClr val="lt1">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E7FA7-2200-474A-A99F-3A974246DA53}">
      <dsp:nvSpPr>
        <dsp:cNvPr id="0" name=""/>
        <dsp:cNvSpPr/>
      </dsp:nvSpPr>
      <dsp:spPr>
        <a:xfrm>
          <a:off x="-4961680" y="-760254"/>
          <a:ext cx="5909195" cy="5909195"/>
        </a:xfrm>
        <a:prstGeom prst="blockArc">
          <a:avLst>
            <a:gd name="adj1" fmla="val 18900000"/>
            <a:gd name="adj2" fmla="val 2700000"/>
            <a:gd name="adj3" fmla="val 36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70D9B6-3E35-4191-A462-F5200AD5C3AA}">
      <dsp:nvSpPr>
        <dsp:cNvPr id="0" name=""/>
        <dsp:cNvSpPr/>
      </dsp:nvSpPr>
      <dsp:spPr>
        <a:xfrm>
          <a:off x="496170" y="337402"/>
          <a:ext cx="3592930" cy="675155"/>
        </a:xfrm>
        <a:prstGeom prst="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5905" tIns="40640" rIns="40640" bIns="40640" numCol="1" spcCol="1270" anchor="ctr" anchorCtr="0">
          <a:noAutofit/>
        </a:bodyPr>
        <a:lstStyle/>
        <a:p>
          <a:pPr lvl="0" algn="l" defTabSz="711200">
            <a:lnSpc>
              <a:spcPct val="90000"/>
            </a:lnSpc>
            <a:spcBef>
              <a:spcPct val="0"/>
            </a:spcBef>
            <a:spcAft>
              <a:spcPct val="35000"/>
            </a:spcAft>
          </a:pPr>
          <a:r>
            <a:rPr lang="en-US" sz="1600" b="1" kern="1200" dirty="0" smtClean="0"/>
            <a:t>1: Request Extended Absence</a:t>
          </a:r>
          <a:endParaRPr lang="en-US" sz="1600" b="1" kern="1200" dirty="0"/>
        </a:p>
      </dsp:txBody>
      <dsp:txXfrm>
        <a:off x="496170" y="337402"/>
        <a:ext cx="3592930" cy="675155"/>
      </dsp:txXfrm>
    </dsp:sp>
    <dsp:sp modelId="{CC02BE62-3B7D-4461-9C39-EC575DDD736B}">
      <dsp:nvSpPr>
        <dsp:cNvPr id="0" name=""/>
        <dsp:cNvSpPr/>
      </dsp:nvSpPr>
      <dsp:spPr>
        <a:xfrm>
          <a:off x="74198" y="253007"/>
          <a:ext cx="843944" cy="843944"/>
        </a:xfrm>
        <a:prstGeom prst="ellipse">
          <a:avLst/>
        </a:prstGeom>
        <a:solidFill>
          <a:schemeClr val="lt1">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sp>
    <dsp:sp modelId="{802125E9-B6DA-4C05-A3FC-069C558AFDF8}">
      <dsp:nvSpPr>
        <dsp:cNvPr id="0" name=""/>
        <dsp:cNvSpPr/>
      </dsp:nvSpPr>
      <dsp:spPr>
        <a:xfrm>
          <a:off x="883253" y="1350311"/>
          <a:ext cx="3205848" cy="675155"/>
        </a:xfrm>
        <a:prstGeom prst="rect">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5905" tIns="40640" rIns="40640" bIns="40640" numCol="1" spcCol="1270" anchor="ctr" anchorCtr="0">
          <a:noAutofit/>
        </a:bodyPr>
        <a:lstStyle/>
        <a:p>
          <a:pPr lvl="0" algn="l" defTabSz="711200">
            <a:lnSpc>
              <a:spcPct val="90000"/>
            </a:lnSpc>
            <a:spcBef>
              <a:spcPct val="0"/>
            </a:spcBef>
            <a:spcAft>
              <a:spcPct val="35000"/>
            </a:spcAft>
          </a:pPr>
          <a:r>
            <a:rPr lang="en-US" sz="1600" kern="1200" dirty="0" smtClean="0"/>
            <a:t>2: View and Edit Extended Absence</a:t>
          </a:r>
          <a:endParaRPr lang="en-US" sz="1600" b="1" kern="1200" dirty="0"/>
        </a:p>
      </dsp:txBody>
      <dsp:txXfrm>
        <a:off x="883253" y="1350311"/>
        <a:ext cx="3205848" cy="675155"/>
      </dsp:txXfrm>
    </dsp:sp>
    <dsp:sp modelId="{B1723BF4-D7DD-4C17-A6F3-37C20564B5D8}">
      <dsp:nvSpPr>
        <dsp:cNvPr id="0" name=""/>
        <dsp:cNvSpPr/>
      </dsp:nvSpPr>
      <dsp:spPr>
        <a:xfrm>
          <a:off x="461280" y="1265916"/>
          <a:ext cx="843944" cy="843944"/>
        </a:xfrm>
        <a:prstGeom prst="ellipse">
          <a:avLst/>
        </a:prstGeom>
        <a:solidFill>
          <a:schemeClr val="lt1">
            <a:hueOff val="0"/>
            <a:satOff val="0"/>
            <a:lumOff val="0"/>
            <a:alphaOff val="0"/>
          </a:schemeClr>
        </a:solidFill>
        <a:ln w="25400" cap="flat" cmpd="sng" algn="ctr">
          <a:solidFill>
            <a:srgbClr val="FFD200"/>
          </a:solidFill>
          <a:prstDash val="solid"/>
        </a:ln>
        <a:effectLst/>
      </dsp:spPr>
      <dsp:style>
        <a:lnRef idx="2">
          <a:scrgbClr r="0" g="0" b="0"/>
        </a:lnRef>
        <a:fillRef idx="1">
          <a:scrgbClr r="0" g="0" b="0"/>
        </a:fillRef>
        <a:effectRef idx="0">
          <a:scrgbClr r="0" g="0" b="0"/>
        </a:effectRef>
        <a:fontRef idx="minor"/>
      </dsp:style>
    </dsp:sp>
    <dsp:sp modelId="{270DA55A-5C66-4BB8-BAB0-09A8AE30BD14}">
      <dsp:nvSpPr>
        <dsp:cNvPr id="0" name=""/>
        <dsp:cNvSpPr/>
      </dsp:nvSpPr>
      <dsp:spPr>
        <a:xfrm>
          <a:off x="883253" y="2363220"/>
          <a:ext cx="3205848" cy="675155"/>
        </a:xfrm>
        <a:prstGeom prst="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5905" tIns="40640" rIns="40640" bIns="40640" numCol="1" spcCol="1270" anchor="ctr" anchorCtr="0">
          <a:noAutofit/>
        </a:bodyPr>
        <a:lstStyle/>
        <a:p>
          <a:pPr lvl="0" algn="l" defTabSz="711200">
            <a:lnSpc>
              <a:spcPct val="90000"/>
            </a:lnSpc>
            <a:spcBef>
              <a:spcPct val="0"/>
            </a:spcBef>
            <a:spcAft>
              <a:spcPct val="35000"/>
            </a:spcAft>
          </a:pPr>
          <a:r>
            <a:rPr lang="en-US" sz="1600" b="1" kern="1200" dirty="0" smtClean="0"/>
            <a:t>3: </a:t>
          </a:r>
          <a:r>
            <a:rPr lang="en-US" sz="1600" kern="1200" dirty="0" smtClean="0"/>
            <a:t>Return from Extended Absence</a:t>
          </a:r>
          <a:endParaRPr lang="en-US" sz="1600" b="1" kern="1200" dirty="0"/>
        </a:p>
      </dsp:txBody>
      <dsp:txXfrm>
        <a:off x="883253" y="2363220"/>
        <a:ext cx="3205848" cy="675155"/>
      </dsp:txXfrm>
    </dsp:sp>
    <dsp:sp modelId="{7E0D7686-BB12-49D9-B576-91588A93951A}">
      <dsp:nvSpPr>
        <dsp:cNvPr id="0" name=""/>
        <dsp:cNvSpPr/>
      </dsp:nvSpPr>
      <dsp:spPr>
        <a:xfrm>
          <a:off x="461280" y="2278825"/>
          <a:ext cx="843944" cy="843944"/>
        </a:xfrm>
        <a:prstGeom prst="ellipse">
          <a:avLst/>
        </a:prstGeom>
        <a:solidFill>
          <a:schemeClr val="lt1">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sp>
    <dsp:sp modelId="{282637D3-D088-4537-918B-2D23D194C894}">
      <dsp:nvSpPr>
        <dsp:cNvPr id="0" name=""/>
        <dsp:cNvSpPr/>
      </dsp:nvSpPr>
      <dsp:spPr>
        <a:xfrm>
          <a:off x="496170" y="3376129"/>
          <a:ext cx="3592930" cy="675155"/>
        </a:xfrm>
        <a:prstGeom prst="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5905" tIns="40640" rIns="40640" bIns="40640" numCol="1" spcCol="1270" anchor="ctr" anchorCtr="0">
          <a:noAutofit/>
        </a:bodyPr>
        <a:lstStyle/>
        <a:p>
          <a:pPr lvl="0" algn="l" defTabSz="711200">
            <a:lnSpc>
              <a:spcPct val="90000"/>
            </a:lnSpc>
            <a:spcBef>
              <a:spcPct val="0"/>
            </a:spcBef>
            <a:spcAft>
              <a:spcPct val="35000"/>
            </a:spcAft>
          </a:pPr>
          <a:r>
            <a:rPr lang="en-US" sz="1600" b="1" kern="1200" dirty="0" smtClean="0"/>
            <a:t>4: </a:t>
          </a:r>
          <a:r>
            <a:rPr lang="en-US" sz="1600" kern="1200" dirty="0" smtClean="0"/>
            <a:t>View EA Transaction History</a:t>
          </a:r>
          <a:endParaRPr lang="en-US" sz="1600" b="1" kern="1200" dirty="0"/>
        </a:p>
      </dsp:txBody>
      <dsp:txXfrm>
        <a:off x="496170" y="3376129"/>
        <a:ext cx="3592930" cy="675155"/>
      </dsp:txXfrm>
    </dsp:sp>
    <dsp:sp modelId="{DC35731D-E8F8-4C09-996B-6A5AA2A83A47}">
      <dsp:nvSpPr>
        <dsp:cNvPr id="0" name=""/>
        <dsp:cNvSpPr/>
      </dsp:nvSpPr>
      <dsp:spPr>
        <a:xfrm>
          <a:off x="74198" y="3291734"/>
          <a:ext cx="843944" cy="843944"/>
        </a:xfrm>
        <a:prstGeom prst="ellipse">
          <a:avLst/>
        </a:prstGeom>
        <a:solidFill>
          <a:schemeClr val="lt1">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E1670-D66D-4188-8BF4-4EFBAB8E837A}">
      <dsp:nvSpPr>
        <dsp:cNvPr id="0" name=""/>
        <dsp:cNvSpPr/>
      </dsp:nvSpPr>
      <dsp:spPr>
        <a:xfrm>
          <a:off x="604361" y="0"/>
          <a:ext cx="6849428" cy="48006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B9C4F8-73AB-4F40-8D87-A6B42B2094DF}">
      <dsp:nvSpPr>
        <dsp:cNvPr id="0" name=""/>
        <dsp:cNvSpPr/>
      </dsp:nvSpPr>
      <dsp:spPr>
        <a:xfrm>
          <a:off x="1573" y="1492842"/>
          <a:ext cx="1416471" cy="18149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Display existing absence request</a:t>
          </a:r>
        </a:p>
      </dsp:txBody>
      <dsp:txXfrm>
        <a:off x="70719" y="1561988"/>
        <a:ext cx="1278179" cy="1676622"/>
      </dsp:txXfrm>
    </dsp:sp>
    <dsp:sp modelId="{E622D688-5EFF-4F9D-9F3A-16D294BAC2FC}">
      <dsp:nvSpPr>
        <dsp:cNvPr id="0" name=""/>
        <dsp:cNvSpPr/>
      </dsp:nvSpPr>
      <dsp:spPr>
        <a:xfrm>
          <a:off x="1654124" y="1502338"/>
          <a:ext cx="1416471" cy="17959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Click </a:t>
          </a:r>
          <a:r>
            <a:rPr lang="en-US" sz="1800" b="1" kern="1200" dirty="0"/>
            <a:t>Edit</a:t>
          </a:r>
          <a:endParaRPr lang="en-US" sz="1800" kern="1200" dirty="0"/>
        </a:p>
      </dsp:txBody>
      <dsp:txXfrm>
        <a:off x="1723270" y="1571484"/>
        <a:ext cx="1278179" cy="1657631"/>
      </dsp:txXfrm>
    </dsp:sp>
    <dsp:sp modelId="{2E921B8B-54FA-4BFF-B408-09148ED81012}">
      <dsp:nvSpPr>
        <dsp:cNvPr id="0" name=""/>
        <dsp:cNvSpPr/>
      </dsp:nvSpPr>
      <dsp:spPr>
        <a:xfrm>
          <a:off x="3306674" y="1492842"/>
          <a:ext cx="1416471" cy="18149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kern="1200" dirty="0" smtClean="0"/>
            <a:t>Make </a:t>
          </a:r>
          <a:r>
            <a:rPr lang="en-US" sz="1800" kern="1200" dirty="0"/>
            <a:t>absence </a:t>
          </a:r>
          <a:r>
            <a:rPr lang="en-US" sz="1800" kern="1200" dirty="0" smtClean="0"/>
            <a:t>request</a:t>
          </a:r>
        </a:p>
        <a:p>
          <a:pPr marL="0" marR="0" lvl="0" indent="0" algn="ctr" defTabSz="914400" eaLnBrk="1" fontAlgn="auto" latinLnBrk="0" hangingPunct="1">
            <a:lnSpc>
              <a:spcPct val="100000"/>
            </a:lnSpc>
            <a:spcBef>
              <a:spcPct val="0"/>
            </a:spcBef>
            <a:spcAft>
              <a:spcPts val="0"/>
            </a:spcAft>
            <a:buClrTx/>
            <a:buSzTx/>
            <a:buFontTx/>
            <a:buNone/>
            <a:tabLst/>
            <a:defRPr/>
          </a:pPr>
          <a:r>
            <a:rPr lang="en-US" sz="1800" kern="1200" dirty="0" smtClean="0"/>
            <a:t>Edit(s)</a:t>
          </a:r>
          <a:endParaRPr lang="en-US" sz="1800" kern="1200" dirty="0"/>
        </a:p>
      </dsp:txBody>
      <dsp:txXfrm>
        <a:off x="3375820" y="1561988"/>
        <a:ext cx="1278179" cy="1676622"/>
      </dsp:txXfrm>
    </dsp:sp>
    <dsp:sp modelId="{7BE2C09B-77B4-4CEB-9C8F-74C2AA2A71DE}">
      <dsp:nvSpPr>
        <dsp:cNvPr id="0" name=""/>
        <dsp:cNvSpPr/>
      </dsp:nvSpPr>
      <dsp:spPr>
        <a:xfrm>
          <a:off x="4959225" y="1502338"/>
          <a:ext cx="1430636" cy="17959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t>Enter a </a:t>
          </a:r>
          <a:r>
            <a:rPr lang="en-US" sz="1800" b="1" kern="1200" dirty="0"/>
            <a:t>Note</a:t>
          </a:r>
          <a:r>
            <a:rPr lang="en-US" sz="1800" b="0" kern="1200" dirty="0"/>
            <a:t> about the edit</a:t>
          </a:r>
        </a:p>
      </dsp:txBody>
      <dsp:txXfrm>
        <a:off x="5029063" y="1572176"/>
        <a:ext cx="1290960" cy="1656247"/>
      </dsp:txXfrm>
    </dsp:sp>
    <dsp:sp modelId="{451925E2-D2FA-4057-B830-9CFBC8FE444E}">
      <dsp:nvSpPr>
        <dsp:cNvPr id="0" name=""/>
        <dsp:cNvSpPr/>
      </dsp:nvSpPr>
      <dsp:spPr>
        <a:xfrm>
          <a:off x="6625940" y="1502338"/>
          <a:ext cx="1430636" cy="17959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Click </a:t>
          </a:r>
          <a:r>
            <a:rPr lang="en-US" sz="1800" b="1" kern="1200" dirty="0"/>
            <a:t>Submit</a:t>
          </a:r>
        </a:p>
      </dsp:txBody>
      <dsp:txXfrm>
        <a:off x="6695778" y="1572176"/>
        <a:ext cx="1290960" cy="16562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E7FA7-2200-474A-A99F-3A974246DA53}">
      <dsp:nvSpPr>
        <dsp:cNvPr id="0" name=""/>
        <dsp:cNvSpPr/>
      </dsp:nvSpPr>
      <dsp:spPr>
        <a:xfrm>
          <a:off x="-4961680" y="-760254"/>
          <a:ext cx="5909195" cy="5909195"/>
        </a:xfrm>
        <a:prstGeom prst="blockArc">
          <a:avLst>
            <a:gd name="adj1" fmla="val 18900000"/>
            <a:gd name="adj2" fmla="val 2700000"/>
            <a:gd name="adj3" fmla="val 36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70D9B6-3E35-4191-A462-F5200AD5C3AA}">
      <dsp:nvSpPr>
        <dsp:cNvPr id="0" name=""/>
        <dsp:cNvSpPr/>
      </dsp:nvSpPr>
      <dsp:spPr>
        <a:xfrm>
          <a:off x="496170" y="337402"/>
          <a:ext cx="3592930" cy="675155"/>
        </a:xfrm>
        <a:prstGeom prst="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5905" tIns="40640" rIns="40640" bIns="40640" numCol="1" spcCol="1270" anchor="ctr" anchorCtr="0">
          <a:noAutofit/>
        </a:bodyPr>
        <a:lstStyle/>
        <a:p>
          <a:pPr lvl="0" algn="l" defTabSz="711200">
            <a:lnSpc>
              <a:spcPct val="90000"/>
            </a:lnSpc>
            <a:spcBef>
              <a:spcPct val="0"/>
            </a:spcBef>
            <a:spcAft>
              <a:spcPct val="35000"/>
            </a:spcAft>
          </a:pPr>
          <a:r>
            <a:rPr lang="en-US" sz="1600" b="1" kern="1200" dirty="0" smtClean="0"/>
            <a:t>1: Request Extended Absence</a:t>
          </a:r>
          <a:endParaRPr lang="en-US" sz="1600" b="1" kern="1200" dirty="0"/>
        </a:p>
      </dsp:txBody>
      <dsp:txXfrm>
        <a:off x="496170" y="337402"/>
        <a:ext cx="3592930" cy="675155"/>
      </dsp:txXfrm>
    </dsp:sp>
    <dsp:sp modelId="{CC02BE62-3B7D-4461-9C39-EC575DDD736B}">
      <dsp:nvSpPr>
        <dsp:cNvPr id="0" name=""/>
        <dsp:cNvSpPr/>
      </dsp:nvSpPr>
      <dsp:spPr>
        <a:xfrm>
          <a:off x="74198" y="253007"/>
          <a:ext cx="843944" cy="843944"/>
        </a:xfrm>
        <a:prstGeom prst="ellipse">
          <a:avLst/>
        </a:prstGeom>
        <a:solidFill>
          <a:schemeClr val="lt1">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sp>
    <dsp:sp modelId="{802125E9-B6DA-4C05-A3FC-069C558AFDF8}">
      <dsp:nvSpPr>
        <dsp:cNvPr id="0" name=""/>
        <dsp:cNvSpPr/>
      </dsp:nvSpPr>
      <dsp:spPr>
        <a:xfrm>
          <a:off x="883253" y="1350311"/>
          <a:ext cx="3205848" cy="675155"/>
        </a:xfrm>
        <a:prstGeom prst="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5905" tIns="40640" rIns="40640" bIns="40640" numCol="1" spcCol="1270" anchor="ctr" anchorCtr="0">
          <a:noAutofit/>
        </a:bodyPr>
        <a:lstStyle/>
        <a:p>
          <a:pPr lvl="0" algn="l" defTabSz="711200">
            <a:lnSpc>
              <a:spcPct val="90000"/>
            </a:lnSpc>
            <a:spcBef>
              <a:spcPct val="0"/>
            </a:spcBef>
            <a:spcAft>
              <a:spcPct val="35000"/>
            </a:spcAft>
          </a:pPr>
          <a:r>
            <a:rPr lang="en-US" sz="1600" kern="1200" dirty="0" smtClean="0"/>
            <a:t>2: View and Edit Extended Absence</a:t>
          </a:r>
          <a:endParaRPr lang="en-US" sz="1600" b="1" kern="1200" dirty="0"/>
        </a:p>
      </dsp:txBody>
      <dsp:txXfrm>
        <a:off x="883253" y="1350311"/>
        <a:ext cx="3205848" cy="675155"/>
      </dsp:txXfrm>
    </dsp:sp>
    <dsp:sp modelId="{B1723BF4-D7DD-4C17-A6F3-37C20564B5D8}">
      <dsp:nvSpPr>
        <dsp:cNvPr id="0" name=""/>
        <dsp:cNvSpPr/>
      </dsp:nvSpPr>
      <dsp:spPr>
        <a:xfrm>
          <a:off x="461280" y="1265916"/>
          <a:ext cx="843944" cy="843944"/>
        </a:xfrm>
        <a:prstGeom prst="ellipse">
          <a:avLst/>
        </a:prstGeom>
        <a:solidFill>
          <a:schemeClr val="lt1">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sp>
    <dsp:sp modelId="{270DA55A-5C66-4BB8-BAB0-09A8AE30BD14}">
      <dsp:nvSpPr>
        <dsp:cNvPr id="0" name=""/>
        <dsp:cNvSpPr/>
      </dsp:nvSpPr>
      <dsp:spPr>
        <a:xfrm>
          <a:off x="883253" y="2363220"/>
          <a:ext cx="3205848" cy="675155"/>
        </a:xfrm>
        <a:prstGeom prst="rect">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5905" tIns="40640" rIns="40640" bIns="40640" numCol="1" spcCol="1270" anchor="ctr" anchorCtr="0">
          <a:noAutofit/>
        </a:bodyPr>
        <a:lstStyle/>
        <a:p>
          <a:pPr lvl="0" algn="l" defTabSz="711200">
            <a:lnSpc>
              <a:spcPct val="90000"/>
            </a:lnSpc>
            <a:spcBef>
              <a:spcPct val="0"/>
            </a:spcBef>
            <a:spcAft>
              <a:spcPct val="35000"/>
            </a:spcAft>
          </a:pPr>
          <a:r>
            <a:rPr lang="en-US" sz="1600" b="1" kern="1200" dirty="0" smtClean="0"/>
            <a:t>3: </a:t>
          </a:r>
          <a:r>
            <a:rPr lang="en-US" sz="1600" kern="1200" dirty="0" smtClean="0"/>
            <a:t>Return from Extended Absence</a:t>
          </a:r>
          <a:endParaRPr lang="en-US" sz="1600" b="1" kern="1200" dirty="0"/>
        </a:p>
      </dsp:txBody>
      <dsp:txXfrm>
        <a:off x="883253" y="2363220"/>
        <a:ext cx="3205848" cy="675155"/>
      </dsp:txXfrm>
    </dsp:sp>
    <dsp:sp modelId="{7E0D7686-BB12-49D9-B576-91588A93951A}">
      <dsp:nvSpPr>
        <dsp:cNvPr id="0" name=""/>
        <dsp:cNvSpPr/>
      </dsp:nvSpPr>
      <dsp:spPr>
        <a:xfrm>
          <a:off x="461280" y="2278825"/>
          <a:ext cx="843944" cy="843944"/>
        </a:xfrm>
        <a:prstGeom prst="ellipse">
          <a:avLst/>
        </a:prstGeom>
        <a:solidFill>
          <a:schemeClr val="lt1">
            <a:hueOff val="0"/>
            <a:satOff val="0"/>
            <a:lumOff val="0"/>
            <a:alphaOff val="0"/>
          </a:schemeClr>
        </a:solidFill>
        <a:ln w="25400" cap="flat" cmpd="sng" algn="ctr">
          <a:solidFill>
            <a:srgbClr val="FFD200"/>
          </a:solidFill>
          <a:prstDash val="solid"/>
        </a:ln>
        <a:effectLst/>
      </dsp:spPr>
      <dsp:style>
        <a:lnRef idx="2">
          <a:scrgbClr r="0" g="0" b="0"/>
        </a:lnRef>
        <a:fillRef idx="1">
          <a:scrgbClr r="0" g="0" b="0"/>
        </a:fillRef>
        <a:effectRef idx="0">
          <a:scrgbClr r="0" g="0" b="0"/>
        </a:effectRef>
        <a:fontRef idx="minor"/>
      </dsp:style>
    </dsp:sp>
    <dsp:sp modelId="{282637D3-D088-4537-918B-2D23D194C894}">
      <dsp:nvSpPr>
        <dsp:cNvPr id="0" name=""/>
        <dsp:cNvSpPr/>
      </dsp:nvSpPr>
      <dsp:spPr>
        <a:xfrm>
          <a:off x="496170" y="3376129"/>
          <a:ext cx="3592930" cy="675155"/>
        </a:xfrm>
        <a:prstGeom prst="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5905" tIns="40640" rIns="40640" bIns="40640" numCol="1" spcCol="1270" anchor="ctr" anchorCtr="0">
          <a:noAutofit/>
        </a:bodyPr>
        <a:lstStyle/>
        <a:p>
          <a:pPr lvl="0" algn="l" defTabSz="711200">
            <a:lnSpc>
              <a:spcPct val="90000"/>
            </a:lnSpc>
            <a:spcBef>
              <a:spcPct val="0"/>
            </a:spcBef>
            <a:spcAft>
              <a:spcPct val="35000"/>
            </a:spcAft>
          </a:pPr>
          <a:r>
            <a:rPr lang="en-US" sz="1600" b="1" kern="1200" dirty="0" smtClean="0"/>
            <a:t>4: </a:t>
          </a:r>
          <a:r>
            <a:rPr lang="en-US" sz="1600" kern="1200" dirty="0" smtClean="0"/>
            <a:t>View EA Transaction History</a:t>
          </a:r>
          <a:endParaRPr lang="en-US" sz="1600" b="1" kern="1200" dirty="0"/>
        </a:p>
      </dsp:txBody>
      <dsp:txXfrm>
        <a:off x="496170" y="3376129"/>
        <a:ext cx="3592930" cy="675155"/>
      </dsp:txXfrm>
    </dsp:sp>
    <dsp:sp modelId="{DC35731D-E8F8-4C09-996B-6A5AA2A83A47}">
      <dsp:nvSpPr>
        <dsp:cNvPr id="0" name=""/>
        <dsp:cNvSpPr/>
      </dsp:nvSpPr>
      <dsp:spPr>
        <a:xfrm>
          <a:off x="74198" y="3291734"/>
          <a:ext cx="843944" cy="843944"/>
        </a:xfrm>
        <a:prstGeom prst="ellipse">
          <a:avLst/>
        </a:prstGeom>
        <a:solidFill>
          <a:schemeClr val="lt1">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E1670-D66D-4188-8BF4-4EFBAB8E837A}">
      <dsp:nvSpPr>
        <dsp:cNvPr id="0" name=""/>
        <dsp:cNvSpPr/>
      </dsp:nvSpPr>
      <dsp:spPr>
        <a:xfrm>
          <a:off x="604361" y="0"/>
          <a:ext cx="6849428" cy="48006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B9C4F8-73AB-4F40-8D87-A6B42B2094DF}">
      <dsp:nvSpPr>
        <dsp:cNvPr id="0" name=""/>
        <dsp:cNvSpPr/>
      </dsp:nvSpPr>
      <dsp:spPr>
        <a:xfrm>
          <a:off x="1573" y="1492842"/>
          <a:ext cx="1416471" cy="18149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Display </a:t>
          </a:r>
          <a:r>
            <a:rPr lang="en-US" sz="1800" kern="1200" dirty="0" smtClean="0"/>
            <a:t>initial/exist-</a:t>
          </a:r>
          <a:r>
            <a:rPr lang="en-US" sz="1800" kern="1200" dirty="0" err="1" smtClean="0"/>
            <a:t>ing</a:t>
          </a:r>
          <a:r>
            <a:rPr lang="en-US" sz="1800" kern="1200" dirty="0" smtClean="0"/>
            <a:t> </a:t>
          </a:r>
          <a:r>
            <a:rPr lang="en-US" sz="1800" kern="1200" dirty="0"/>
            <a:t>absence request</a:t>
          </a:r>
        </a:p>
      </dsp:txBody>
      <dsp:txXfrm>
        <a:off x="70719" y="1561988"/>
        <a:ext cx="1278179" cy="1676622"/>
      </dsp:txXfrm>
    </dsp:sp>
    <dsp:sp modelId="{E622D688-5EFF-4F9D-9F3A-16D294BAC2FC}">
      <dsp:nvSpPr>
        <dsp:cNvPr id="0" name=""/>
        <dsp:cNvSpPr/>
      </dsp:nvSpPr>
      <dsp:spPr>
        <a:xfrm>
          <a:off x="1654124" y="1502338"/>
          <a:ext cx="1416471" cy="17959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Click </a:t>
          </a:r>
          <a:r>
            <a:rPr lang="en-US" sz="1800" b="1" kern="1200" dirty="0"/>
            <a:t>Edit</a:t>
          </a:r>
          <a:endParaRPr lang="en-US" sz="1800" kern="1200" dirty="0"/>
        </a:p>
      </dsp:txBody>
      <dsp:txXfrm>
        <a:off x="1723270" y="1571484"/>
        <a:ext cx="1278179" cy="1657631"/>
      </dsp:txXfrm>
    </dsp:sp>
    <dsp:sp modelId="{2E921B8B-54FA-4BFF-B408-09148ED81012}">
      <dsp:nvSpPr>
        <dsp:cNvPr id="0" name=""/>
        <dsp:cNvSpPr/>
      </dsp:nvSpPr>
      <dsp:spPr>
        <a:xfrm>
          <a:off x="3306674" y="1492842"/>
          <a:ext cx="1416471" cy="18149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kern="1200" dirty="0"/>
            <a:t>Enter </a:t>
          </a:r>
          <a:r>
            <a:rPr lang="en-US" sz="1800" b="1" kern="1200" dirty="0"/>
            <a:t>Actual Return Date</a:t>
          </a:r>
        </a:p>
      </dsp:txBody>
      <dsp:txXfrm>
        <a:off x="3375820" y="1561988"/>
        <a:ext cx="1278179" cy="1676622"/>
      </dsp:txXfrm>
    </dsp:sp>
    <dsp:sp modelId="{7BE2C09B-77B4-4CEB-9C8F-74C2AA2A71DE}">
      <dsp:nvSpPr>
        <dsp:cNvPr id="0" name=""/>
        <dsp:cNvSpPr/>
      </dsp:nvSpPr>
      <dsp:spPr>
        <a:xfrm>
          <a:off x="4959225" y="1502338"/>
          <a:ext cx="1430636" cy="17959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t>Enter a </a:t>
          </a:r>
          <a:r>
            <a:rPr lang="en-US" sz="1800" b="1" kern="1200" dirty="0"/>
            <a:t>Note</a:t>
          </a:r>
          <a:r>
            <a:rPr lang="en-US" sz="1800" b="0" kern="1200" dirty="0"/>
            <a:t> about the edit</a:t>
          </a:r>
        </a:p>
      </dsp:txBody>
      <dsp:txXfrm>
        <a:off x="5029063" y="1572176"/>
        <a:ext cx="1290960" cy="1656247"/>
      </dsp:txXfrm>
    </dsp:sp>
    <dsp:sp modelId="{451925E2-D2FA-4057-B830-9CFBC8FE444E}">
      <dsp:nvSpPr>
        <dsp:cNvPr id="0" name=""/>
        <dsp:cNvSpPr/>
      </dsp:nvSpPr>
      <dsp:spPr>
        <a:xfrm>
          <a:off x="6625940" y="1502338"/>
          <a:ext cx="1430636" cy="17959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t>Click</a:t>
          </a:r>
          <a:r>
            <a:rPr lang="en-US" sz="1800" b="1" kern="1200" dirty="0"/>
            <a:t> Submit</a:t>
          </a:r>
          <a:endParaRPr lang="en-US" sz="1800" b="0" kern="1200" dirty="0"/>
        </a:p>
      </dsp:txBody>
      <dsp:txXfrm>
        <a:off x="6695778" y="1572176"/>
        <a:ext cx="1290960" cy="16562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E7FA7-2200-474A-A99F-3A974246DA53}">
      <dsp:nvSpPr>
        <dsp:cNvPr id="0" name=""/>
        <dsp:cNvSpPr/>
      </dsp:nvSpPr>
      <dsp:spPr>
        <a:xfrm>
          <a:off x="-4961680" y="-760254"/>
          <a:ext cx="5909195" cy="5909195"/>
        </a:xfrm>
        <a:prstGeom prst="blockArc">
          <a:avLst>
            <a:gd name="adj1" fmla="val 18900000"/>
            <a:gd name="adj2" fmla="val 2700000"/>
            <a:gd name="adj3" fmla="val 36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70D9B6-3E35-4191-A462-F5200AD5C3AA}">
      <dsp:nvSpPr>
        <dsp:cNvPr id="0" name=""/>
        <dsp:cNvSpPr/>
      </dsp:nvSpPr>
      <dsp:spPr>
        <a:xfrm>
          <a:off x="496170" y="337402"/>
          <a:ext cx="3592930" cy="675155"/>
        </a:xfrm>
        <a:prstGeom prst="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5905" tIns="40640" rIns="40640" bIns="40640" numCol="1" spcCol="1270" anchor="ctr" anchorCtr="0">
          <a:noAutofit/>
        </a:bodyPr>
        <a:lstStyle/>
        <a:p>
          <a:pPr lvl="0" algn="ctr" defTabSz="711200">
            <a:lnSpc>
              <a:spcPct val="90000"/>
            </a:lnSpc>
            <a:spcBef>
              <a:spcPct val="0"/>
            </a:spcBef>
            <a:spcAft>
              <a:spcPct val="35000"/>
            </a:spcAft>
          </a:pPr>
          <a:r>
            <a:rPr lang="en-US" sz="1600" b="1" kern="1200" dirty="0" smtClean="0"/>
            <a:t>1: Request Extended Absence</a:t>
          </a:r>
          <a:endParaRPr lang="en-US" sz="1600" b="1" kern="1200" dirty="0"/>
        </a:p>
      </dsp:txBody>
      <dsp:txXfrm>
        <a:off x="496170" y="337402"/>
        <a:ext cx="3592930" cy="675155"/>
      </dsp:txXfrm>
    </dsp:sp>
    <dsp:sp modelId="{CC02BE62-3B7D-4461-9C39-EC575DDD736B}">
      <dsp:nvSpPr>
        <dsp:cNvPr id="0" name=""/>
        <dsp:cNvSpPr/>
      </dsp:nvSpPr>
      <dsp:spPr>
        <a:xfrm>
          <a:off x="74198" y="253007"/>
          <a:ext cx="843944" cy="843944"/>
        </a:xfrm>
        <a:prstGeom prst="ellipse">
          <a:avLst/>
        </a:prstGeom>
        <a:solidFill>
          <a:schemeClr val="lt1">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sp>
    <dsp:sp modelId="{802125E9-B6DA-4C05-A3FC-069C558AFDF8}">
      <dsp:nvSpPr>
        <dsp:cNvPr id="0" name=""/>
        <dsp:cNvSpPr/>
      </dsp:nvSpPr>
      <dsp:spPr>
        <a:xfrm>
          <a:off x="883253" y="1350311"/>
          <a:ext cx="3205848" cy="675155"/>
        </a:xfrm>
        <a:prstGeom prst="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5905" tIns="40640" rIns="40640" bIns="40640" numCol="1" spcCol="1270" anchor="ctr" anchorCtr="0">
          <a:noAutofit/>
        </a:bodyPr>
        <a:lstStyle/>
        <a:p>
          <a:pPr lvl="0" algn="l" defTabSz="711200">
            <a:lnSpc>
              <a:spcPct val="90000"/>
            </a:lnSpc>
            <a:spcBef>
              <a:spcPct val="0"/>
            </a:spcBef>
            <a:spcAft>
              <a:spcPct val="35000"/>
            </a:spcAft>
          </a:pPr>
          <a:r>
            <a:rPr lang="en-US" sz="1600" kern="1200" dirty="0" smtClean="0"/>
            <a:t>2: View and Edit Extended Absence</a:t>
          </a:r>
          <a:endParaRPr lang="en-US" sz="1600" b="1" kern="1200" dirty="0"/>
        </a:p>
      </dsp:txBody>
      <dsp:txXfrm>
        <a:off x="883253" y="1350311"/>
        <a:ext cx="3205848" cy="675155"/>
      </dsp:txXfrm>
    </dsp:sp>
    <dsp:sp modelId="{B1723BF4-D7DD-4C17-A6F3-37C20564B5D8}">
      <dsp:nvSpPr>
        <dsp:cNvPr id="0" name=""/>
        <dsp:cNvSpPr/>
      </dsp:nvSpPr>
      <dsp:spPr>
        <a:xfrm>
          <a:off x="461280" y="1265916"/>
          <a:ext cx="843944" cy="843944"/>
        </a:xfrm>
        <a:prstGeom prst="ellipse">
          <a:avLst/>
        </a:prstGeom>
        <a:solidFill>
          <a:schemeClr val="lt1">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sp>
    <dsp:sp modelId="{270DA55A-5C66-4BB8-BAB0-09A8AE30BD14}">
      <dsp:nvSpPr>
        <dsp:cNvPr id="0" name=""/>
        <dsp:cNvSpPr/>
      </dsp:nvSpPr>
      <dsp:spPr>
        <a:xfrm>
          <a:off x="883253" y="2363220"/>
          <a:ext cx="3205848" cy="675155"/>
        </a:xfrm>
        <a:prstGeom prst="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5905" tIns="40640" rIns="40640" bIns="40640" numCol="1" spcCol="1270" anchor="ctr" anchorCtr="0">
          <a:noAutofit/>
        </a:bodyPr>
        <a:lstStyle/>
        <a:p>
          <a:pPr lvl="0" algn="l" defTabSz="711200">
            <a:lnSpc>
              <a:spcPct val="90000"/>
            </a:lnSpc>
            <a:spcBef>
              <a:spcPct val="0"/>
            </a:spcBef>
            <a:spcAft>
              <a:spcPct val="35000"/>
            </a:spcAft>
          </a:pPr>
          <a:r>
            <a:rPr lang="en-US" sz="1600" b="1" kern="1200" dirty="0" smtClean="0"/>
            <a:t>3: </a:t>
          </a:r>
          <a:r>
            <a:rPr lang="en-US" sz="1600" kern="1200" dirty="0" smtClean="0"/>
            <a:t>View and Edit Extended Absence</a:t>
          </a:r>
          <a:endParaRPr lang="en-US" sz="1600" b="1" kern="1200" dirty="0"/>
        </a:p>
      </dsp:txBody>
      <dsp:txXfrm>
        <a:off x="883253" y="2363220"/>
        <a:ext cx="3205848" cy="675155"/>
      </dsp:txXfrm>
    </dsp:sp>
    <dsp:sp modelId="{7E0D7686-BB12-49D9-B576-91588A93951A}">
      <dsp:nvSpPr>
        <dsp:cNvPr id="0" name=""/>
        <dsp:cNvSpPr/>
      </dsp:nvSpPr>
      <dsp:spPr>
        <a:xfrm>
          <a:off x="461280" y="2278825"/>
          <a:ext cx="843944" cy="843944"/>
        </a:xfrm>
        <a:prstGeom prst="ellipse">
          <a:avLst/>
        </a:prstGeom>
        <a:solidFill>
          <a:schemeClr val="lt1">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sp>
    <dsp:sp modelId="{282637D3-D088-4537-918B-2D23D194C894}">
      <dsp:nvSpPr>
        <dsp:cNvPr id="0" name=""/>
        <dsp:cNvSpPr/>
      </dsp:nvSpPr>
      <dsp:spPr>
        <a:xfrm>
          <a:off x="496170" y="3376129"/>
          <a:ext cx="3592930" cy="675155"/>
        </a:xfrm>
        <a:prstGeom prst="rect">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5905" tIns="40640" rIns="40640" bIns="40640" numCol="1" spcCol="1270" anchor="ctr" anchorCtr="0">
          <a:noAutofit/>
        </a:bodyPr>
        <a:lstStyle/>
        <a:p>
          <a:pPr lvl="0" algn="l" defTabSz="711200">
            <a:lnSpc>
              <a:spcPct val="90000"/>
            </a:lnSpc>
            <a:spcBef>
              <a:spcPct val="0"/>
            </a:spcBef>
            <a:spcAft>
              <a:spcPct val="35000"/>
            </a:spcAft>
          </a:pPr>
          <a:r>
            <a:rPr lang="en-US" sz="1600" b="1" kern="1200" dirty="0" smtClean="0"/>
            <a:t>4: </a:t>
          </a:r>
          <a:r>
            <a:rPr lang="en-US" sz="1600" kern="1200" dirty="0" smtClean="0"/>
            <a:t>View EA Transaction History</a:t>
          </a:r>
          <a:endParaRPr lang="en-US" sz="1600" b="1" kern="1200" dirty="0"/>
        </a:p>
      </dsp:txBody>
      <dsp:txXfrm>
        <a:off x="496170" y="3376129"/>
        <a:ext cx="3592930" cy="675155"/>
      </dsp:txXfrm>
    </dsp:sp>
    <dsp:sp modelId="{DC35731D-E8F8-4C09-996B-6A5AA2A83A47}">
      <dsp:nvSpPr>
        <dsp:cNvPr id="0" name=""/>
        <dsp:cNvSpPr/>
      </dsp:nvSpPr>
      <dsp:spPr>
        <a:xfrm>
          <a:off x="74198" y="3291734"/>
          <a:ext cx="843944" cy="843944"/>
        </a:xfrm>
        <a:prstGeom prst="ellipse">
          <a:avLst/>
        </a:prstGeom>
        <a:solidFill>
          <a:schemeClr val="lt1">
            <a:hueOff val="0"/>
            <a:satOff val="0"/>
            <a:lumOff val="0"/>
            <a:alphaOff val="0"/>
          </a:schemeClr>
        </a:solidFill>
        <a:ln w="25400" cap="flat" cmpd="sng" algn="ctr">
          <a:solidFill>
            <a:srgbClr val="FFD200"/>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16D0E8-EF91-4F02-B238-66084740BD1E}">
      <dsp:nvSpPr>
        <dsp:cNvPr id="0" name=""/>
        <dsp:cNvSpPr/>
      </dsp:nvSpPr>
      <dsp:spPr>
        <a:xfrm>
          <a:off x="585689" y="405713"/>
          <a:ext cx="2325143" cy="2032468"/>
        </a:xfrm>
        <a:prstGeom prst="rightArrow">
          <a:avLst>
            <a:gd name="adj1" fmla="val 70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260" tIns="12065" rIns="0" bIns="12065" numCol="1" spcCol="1270" anchor="ctr" anchorCtr="0">
          <a:noAutofit/>
        </a:bodyPr>
        <a:lstStyle/>
        <a:p>
          <a:pPr lvl="0" algn="l" defTabSz="844550">
            <a:lnSpc>
              <a:spcPct val="100000"/>
            </a:lnSpc>
            <a:spcBef>
              <a:spcPct val="0"/>
            </a:spcBef>
            <a:spcAft>
              <a:spcPct val="35000"/>
            </a:spcAft>
          </a:pPr>
          <a:endParaRPr lang="en-US" sz="1900" kern="1200" dirty="0"/>
        </a:p>
      </dsp:txBody>
      <dsp:txXfrm>
        <a:off x="1166975" y="710583"/>
        <a:ext cx="1133507" cy="1422728"/>
      </dsp:txXfrm>
    </dsp:sp>
    <dsp:sp modelId="{9F4BD2CE-2678-4A4C-89C4-18EEF256345F}">
      <dsp:nvSpPr>
        <dsp:cNvPr id="0" name=""/>
        <dsp:cNvSpPr/>
      </dsp:nvSpPr>
      <dsp:spPr>
        <a:xfrm>
          <a:off x="4403" y="840661"/>
          <a:ext cx="1162571" cy="116257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spc="30" baseline="0" dirty="0" smtClean="0"/>
            <a:t>Submitted Status</a:t>
          </a:r>
          <a:endParaRPr lang="en-US" sz="1500" b="1" kern="1200" spc="30" baseline="0" dirty="0"/>
        </a:p>
      </dsp:txBody>
      <dsp:txXfrm>
        <a:off x="174658" y="1010916"/>
        <a:ext cx="822061" cy="822061"/>
      </dsp:txXfrm>
    </dsp:sp>
    <dsp:sp modelId="{DB4D0579-0EB2-4728-85CF-84BFC6F179F3}">
      <dsp:nvSpPr>
        <dsp:cNvPr id="0" name=""/>
        <dsp:cNvSpPr/>
      </dsp:nvSpPr>
      <dsp:spPr>
        <a:xfrm>
          <a:off x="3637441" y="365754"/>
          <a:ext cx="2325143" cy="2032468"/>
        </a:xfrm>
        <a:prstGeom prst="rightArrow">
          <a:avLst>
            <a:gd name="adj1" fmla="val 70000"/>
            <a:gd name="adj2" fmla="val 50000"/>
          </a:avLst>
        </a:prstGeom>
        <a:solidFill>
          <a:srgbClr val="FFEAD0"/>
        </a:solidFill>
        <a:ln w="25400" cap="flat" cmpd="sng" algn="ctr">
          <a:solidFill>
            <a:srgbClr val="E6E6E6"/>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0" bIns="14605" numCol="1" spcCol="1270" anchor="t" anchorCtr="0">
          <a:noAutofit/>
        </a:bodyPr>
        <a:lstStyle/>
        <a:p>
          <a:pPr lvl="0" algn="ctr" defTabSz="1022350">
            <a:lnSpc>
              <a:spcPct val="100000"/>
            </a:lnSpc>
            <a:spcBef>
              <a:spcPct val="0"/>
            </a:spcBef>
            <a:spcAft>
              <a:spcPts val="0"/>
            </a:spcAft>
          </a:pPr>
          <a:r>
            <a:rPr lang="en-US" sz="2300" kern="1200" dirty="0" smtClean="0"/>
            <a:t>Cancel   via case -</a:t>
          </a:r>
          <a:endParaRPr lang="en-US" sz="2300" kern="1200" dirty="0"/>
        </a:p>
      </dsp:txBody>
      <dsp:txXfrm>
        <a:off x="4218727" y="670624"/>
        <a:ext cx="1133507" cy="1422728"/>
      </dsp:txXfrm>
    </dsp:sp>
    <dsp:sp modelId="{23CCEFC5-EE59-4828-BEB7-8A320B12C20F}">
      <dsp:nvSpPr>
        <dsp:cNvPr id="0" name=""/>
        <dsp:cNvSpPr/>
      </dsp:nvSpPr>
      <dsp:spPr>
        <a:xfrm>
          <a:off x="3056155" y="840661"/>
          <a:ext cx="1162571" cy="1162571"/>
        </a:xfrm>
        <a:prstGeom prst="ellipse">
          <a:avLst/>
        </a:prstGeom>
        <a:solidFill>
          <a:schemeClr val="accent4">
            <a:hueOff val="5197846"/>
            <a:satOff val="-23984"/>
            <a:lumOff val="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spc="50" baseline="0" dirty="0" smtClean="0"/>
            <a:t>UCI  Approved</a:t>
          </a:r>
          <a:endParaRPr lang="en-US" sz="1400" b="1" kern="1200" spc="50" baseline="0" dirty="0"/>
        </a:p>
      </dsp:txBody>
      <dsp:txXfrm>
        <a:off x="3226410" y="1010916"/>
        <a:ext cx="822061" cy="822061"/>
      </dsp:txXfrm>
    </dsp:sp>
    <dsp:sp modelId="{74FBF0B3-5AA1-4208-B053-F25BAA6D3ADE}">
      <dsp:nvSpPr>
        <dsp:cNvPr id="0" name=""/>
        <dsp:cNvSpPr/>
      </dsp:nvSpPr>
      <dsp:spPr>
        <a:xfrm>
          <a:off x="6689192" y="405713"/>
          <a:ext cx="2325143" cy="2032468"/>
        </a:xfrm>
        <a:prstGeom prst="rightArrow">
          <a:avLst>
            <a:gd name="adj1" fmla="val 70000"/>
            <a:gd name="adj2" fmla="val 50000"/>
          </a:avLst>
        </a:prstGeom>
        <a:solidFill>
          <a:srgbClr val="FFEAD0">
            <a:alpha val="90000"/>
          </a:srgbClr>
        </a:solidFill>
        <a:ln w="25400" cap="flat" cmpd="sng" algn="ctr">
          <a:solidFill>
            <a:schemeClr val="accent4">
              <a:tint val="40000"/>
              <a:alpha val="90000"/>
              <a:hueOff val="11513918"/>
              <a:satOff val="-61261"/>
              <a:lumOff val="-34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420" tIns="14605" rIns="29210"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Edit</a:t>
          </a:r>
          <a:endParaRPr lang="en-US" sz="2300" kern="1200" dirty="0"/>
        </a:p>
        <a:p>
          <a:pPr marL="228600" lvl="1" indent="-228600" algn="l" defTabSz="1022350">
            <a:lnSpc>
              <a:spcPct val="90000"/>
            </a:lnSpc>
            <a:spcBef>
              <a:spcPct val="0"/>
            </a:spcBef>
            <a:spcAft>
              <a:spcPct val="15000"/>
            </a:spcAft>
            <a:buChar char="••"/>
          </a:pPr>
          <a:r>
            <a:rPr lang="en-US" sz="2300" kern="1200" dirty="0" smtClean="0"/>
            <a:t>Return</a:t>
          </a:r>
          <a:endParaRPr lang="en-US" sz="2300" kern="1200" dirty="0"/>
        </a:p>
        <a:p>
          <a:pPr marL="228600" lvl="1" indent="-228600" algn="l" defTabSz="1022350">
            <a:lnSpc>
              <a:spcPct val="90000"/>
            </a:lnSpc>
            <a:spcBef>
              <a:spcPct val="0"/>
            </a:spcBef>
            <a:spcAft>
              <a:spcPct val="15000"/>
            </a:spcAft>
            <a:buChar char="••"/>
          </a:pPr>
          <a:r>
            <a:rPr lang="en-US" sz="2300" kern="1200" dirty="0" smtClean="0"/>
            <a:t>Cancel</a:t>
          </a:r>
          <a:endParaRPr lang="en-US" sz="2300" kern="1200" dirty="0"/>
        </a:p>
      </dsp:txBody>
      <dsp:txXfrm>
        <a:off x="7270478" y="710583"/>
        <a:ext cx="1133507" cy="1422728"/>
      </dsp:txXfrm>
    </dsp:sp>
    <dsp:sp modelId="{C39AA04F-5DD5-4051-B077-046C1DDEC201}">
      <dsp:nvSpPr>
        <dsp:cNvPr id="0" name=""/>
        <dsp:cNvSpPr/>
      </dsp:nvSpPr>
      <dsp:spPr>
        <a:xfrm>
          <a:off x="6107906" y="840661"/>
          <a:ext cx="1162571" cy="1162571"/>
        </a:xfrm>
        <a:prstGeom prst="ellipse">
          <a:avLst/>
        </a:prstGeom>
        <a:solidFill>
          <a:schemeClr val="accent4">
            <a:hueOff val="10395692"/>
            <a:satOff val="-47968"/>
            <a:lumOff val="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 </a:t>
          </a:r>
          <a:r>
            <a:rPr lang="en-US" sz="1400" b="1" kern="1200" dirty="0" smtClean="0"/>
            <a:t>UCPath Approved /Entered</a:t>
          </a:r>
          <a:endParaRPr lang="en-US" sz="1400" b="1" kern="1200" dirty="0"/>
        </a:p>
      </dsp:txBody>
      <dsp:txXfrm>
        <a:off x="6278161" y="1010916"/>
        <a:ext cx="822061" cy="82206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6833" cy="463550"/>
          </a:xfrm>
          <a:prstGeom prst="rect">
            <a:avLst/>
          </a:prstGeom>
        </p:spPr>
        <p:txBody>
          <a:bodyPr vert="horz" lIns="92775" tIns="46388" rIns="92775" bIns="46388" rtlCol="0"/>
          <a:lstStyle>
            <a:lvl1pPr algn="l">
              <a:defRPr sz="1200"/>
            </a:lvl1pPr>
          </a:lstStyle>
          <a:p>
            <a:endParaRPr lang="en-US" dirty="0"/>
          </a:p>
        </p:txBody>
      </p:sp>
      <p:sp>
        <p:nvSpPr>
          <p:cNvPr id="3" name="Date Placeholder 2"/>
          <p:cNvSpPr>
            <a:spLocks noGrp="1"/>
          </p:cNvSpPr>
          <p:nvPr>
            <p:ph type="dt" sz="quarter" idx="1"/>
          </p:nvPr>
        </p:nvSpPr>
        <p:spPr>
          <a:xfrm>
            <a:off x="3956559" y="0"/>
            <a:ext cx="3026833" cy="463550"/>
          </a:xfrm>
          <a:prstGeom prst="rect">
            <a:avLst/>
          </a:prstGeom>
        </p:spPr>
        <p:txBody>
          <a:bodyPr vert="horz" lIns="92775" tIns="46388" rIns="92775" bIns="46388" rtlCol="0"/>
          <a:lstStyle>
            <a:lvl1pPr algn="r">
              <a:defRPr sz="1200"/>
            </a:lvl1pPr>
          </a:lstStyle>
          <a:p>
            <a:fld id="{B53556E5-6382-4B10-BC31-561DC31E4FF6}" type="datetimeFigureOut">
              <a:rPr lang="en-US" smtClean="0"/>
              <a:t>9/25/2020</a:t>
            </a:fld>
            <a:endParaRPr lang="en-US" dirty="0"/>
          </a:p>
        </p:txBody>
      </p:sp>
      <p:sp>
        <p:nvSpPr>
          <p:cNvPr id="4" name="Footer Placeholder 3"/>
          <p:cNvSpPr>
            <a:spLocks noGrp="1"/>
          </p:cNvSpPr>
          <p:nvPr>
            <p:ph type="ftr" sz="quarter" idx="2"/>
          </p:nvPr>
        </p:nvSpPr>
        <p:spPr>
          <a:xfrm>
            <a:off x="1" y="8805840"/>
            <a:ext cx="3026833" cy="463550"/>
          </a:xfrm>
          <a:prstGeom prst="rect">
            <a:avLst/>
          </a:prstGeom>
        </p:spPr>
        <p:txBody>
          <a:bodyPr vert="horz" lIns="92775" tIns="46388" rIns="92775" bIns="4638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6559" y="8805840"/>
            <a:ext cx="3026833" cy="463550"/>
          </a:xfrm>
          <a:prstGeom prst="rect">
            <a:avLst/>
          </a:prstGeom>
        </p:spPr>
        <p:txBody>
          <a:bodyPr vert="horz" lIns="92775" tIns="46388" rIns="92775" bIns="46388" rtlCol="0" anchor="b"/>
          <a:lstStyle>
            <a:lvl1pPr algn="r">
              <a:defRPr sz="1200"/>
            </a:lvl1pPr>
          </a:lstStyle>
          <a:p>
            <a:fld id="{478A05DF-8DB9-4927-B5C8-126B58A89DEA}" type="slidenum">
              <a:rPr lang="en-US" smtClean="0"/>
              <a:t>‹#›</a:t>
            </a:fld>
            <a:endParaRPr lang="en-US" dirty="0"/>
          </a:p>
        </p:txBody>
      </p:sp>
    </p:spTree>
    <p:extLst>
      <p:ext uri="{BB962C8B-B14F-4D97-AF65-F5344CB8AC3E}">
        <p14:creationId xmlns:p14="http://schemas.microsoft.com/office/powerpoint/2010/main" val="262020515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0"/>
            <a:ext cx="3026833" cy="465161"/>
          </a:xfrm>
          <a:prstGeom prst="rect">
            <a:avLst/>
          </a:prstGeom>
        </p:spPr>
        <p:txBody>
          <a:bodyPr vert="horz" lIns="92775" tIns="46388" rIns="92775" bIns="46388" rtlCol="0"/>
          <a:lstStyle>
            <a:lvl1pPr algn="l">
              <a:defRPr sz="1200"/>
            </a:lvl1pPr>
          </a:lstStyle>
          <a:p>
            <a:endParaRPr lang="en-US" dirty="0"/>
          </a:p>
        </p:txBody>
      </p:sp>
      <p:sp>
        <p:nvSpPr>
          <p:cNvPr id="3" name="Date Placeholder 2"/>
          <p:cNvSpPr>
            <a:spLocks noGrp="1"/>
          </p:cNvSpPr>
          <p:nvPr>
            <p:ph type="dt" idx="1"/>
          </p:nvPr>
        </p:nvSpPr>
        <p:spPr>
          <a:xfrm>
            <a:off x="3956559" y="10"/>
            <a:ext cx="3026833" cy="465161"/>
          </a:xfrm>
          <a:prstGeom prst="rect">
            <a:avLst/>
          </a:prstGeom>
        </p:spPr>
        <p:txBody>
          <a:bodyPr vert="horz" lIns="92775" tIns="46388" rIns="92775" bIns="46388" rtlCol="0"/>
          <a:lstStyle>
            <a:lvl1pPr algn="r">
              <a:defRPr sz="1200"/>
            </a:lvl1pPr>
          </a:lstStyle>
          <a:p>
            <a:fld id="{70987BF5-9131-4179-8757-0343718F8419}" type="datetimeFigureOut">
              <a:rPr lang="en-US" smtClean="0"/>
              <a:t>9/25/2020</a:t>
            </a:fld>
            <a:endParaRPr lang="en-US" dirty="0"/>
          </a:p>
        </p:txBody>
      </p:sp>
      <p:sp>
        <p:nvSpPr>
          <p:cNvPr id="4" name="Slide Image Placeholder 3"/>
          <p:cNvSpPr>
            <a:spLocks noGrp="1" noRot="1" noChangeAspect="1"/>
          </p:cNvSpPr>
          <p:nvPr>
            <p:ph type="sldImg" idx="2"/>
          </p:nvPr>
        </p:nvSpPr>
        <p:spPr>
          <a:xfrm>
            <a:off x="1406525" y="1158875"/>
            <a:ext cx="4171950" cy="3130550"/>
          </a:xfrm>
          <a:prstGeom prst="rect">
            <a:avLst/>
          </a:prstGeom>
          <a:noFill/>
          <a:ln w="12700">
            <a:solidFill>
              <a:prstClr val="black"/>
            </a:solidFill>
          </a:ln>
        </p:spPr>
        <p:txBody>
          <a:bodyPr vert="horz" lIns="92775" tIns="46388" rIns="92775" bIns="46388" rtlCol="0" anchor="ctr"/>
          <a:lstStyle/>
          <a:p>
            <a:endParaRPr lang="en-US" dirty="0"/>
          </a:p>
        </p:txBody>
      </p:sp>
      <p:sp>
        <p:nvSpPr>
          <p:cNvPr id="5" name="Notes Placeholder 4"/>
          <p:cNvSpPr>
            <a:spLocks noGrp="1"/>
          </p:cNvSpPr>
          <p:nvPr>
            <p:ph type="body" sz="quarter" idx="3"/>
          </p:nvPr>
        </p:nvSpPr>
        <p:spPr>
          <a:xfrm>
            <a:off x="698500" y="4461679"/>
            <a:ext cx="5588000" cy="3650456"/>
          </a:xfrm>
          <a:prstGeom prst="rect">
            <a:avLst/>
          </a:prstGeom>
        </p:spPr>
        <p:txBody>
          <a:bodyPr vert="horz" lIns="92775" tIns="46388" rIns="92775" bIns="4638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05844"/>
            <a:ext cx="3026833" cy="465160"/>
          </a:xfrm>
          <a:prstGeom prst="rect">
            <a:avLst/>
          </a:prstGeom>
        </p:spPr>
        <p:txBody>
          <a:bodyPr vert="horz" lIns="92775" tIns="46388" rIns="92775" bIns="463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9" y="8805844"/>
            <a:ext cx="3026833" cy="465160"/>
          </a:xfrm>
          <a:prstGeom prst="rect">
            <a:avLst/>
          </a:prstGeom>
        </p:spPr>
        <p:txBody>
          <a:bodyPr vert="horz" lIns="92775" tIns="46388" rIns="92775" bIns="46388" rtlCol="0" anchor="b"/>
          <a:lstStyle>
            <a:lvl1pPr algn="r">
              <a:defRPr sz="1200"/>
            </a:lvl1pPr>
          </a:lstStyle>
          <a:p>
            <a:fld id="{1B27D043-2BC0-4472-BF08-3701F4109607}" type="slidenum">
              <a:rPr lang="en-US" smtClean="0"/>
              <a:t>‹#›</a:t>
            </a:fld>
            <a:endParaRPr lang="en-US" dirty="0"/>
          </a:p>
        </p:txBody>
      </p:sp>
    </p:spTree>
    <p:extLst>
      <p:ext uri="{BB962C8B-B14F-4D97-AF65-F5344CB8AC3E}">
        <p14:creationId xmlns:p14="http://schemas.microsoft.com/office/powerpoint/2010/main" val="69451674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100" dirty="0" smtClean="0">
                <a:latin typeface="Arial"/>
                <a:ea typeface="Arial"/>
                <a:cs typeface="Arial"/>
                <a:sym typeface="Arial"/>
              </a:rPr>
              <a:t>Welcome to the Workforce Administration course:</a:t>
            </a:r>
            <a:endParaRPr lang="en-US" sz="1100" i="1" dirty="0" smtClean="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100" i="0" dirty="0" smtClean="0">
                <a:solidFill>
                  <a:schemeClr val="dk1"/>
                </a:solidFill>
                <a:latin typeface="Arial"/>
                <a:ea typeface="Arial"/>
                <a:cs typeface="Arial"/>
                <a:sym typeface="Arial"/>
              </a:rPr>
              <a:t>This UCPath training course is designed to teach you how to interact with the UCPath system. It will focus on the concepts, terminology, and processes directly related to the system. Your UC Location may also provide additional resources to help you understand relevant business process or policy information specific to your location or role.</a:t>
            </a:r>
            <a:endParaRPr lang="en-US" dirty="0" smtClean="0"/>
          </a:p>
          <a:p>
            <a:pPr marL="0" lvl="0" indent="0" algn="l" rtl="0">
              <a:spcBef>
                <a:spcPts val="0"/>
              </a:spcBef>
              <a:spcAft>
                <a:spcPts val="0"/>
              </a:spcAft>
              <a:buNone/>
            </a:pPr>
            <a:endParaRPr lang="en-US" sz="1100" dirty="0" smtClean="0">
              <a:latin typeface="Arial"/>
              <a:ea typeface="Arial"/>
              <a:cs typeface="Arial"/>
              <a:sym typeface="Arial"/>
            </a:endParaRPr>
          </a:p>
          <a:p>
            <a:pPr marL="0" lvl="0" indent="0" algn="l" rtl="0">
              <a:spcBef>
                <a:spcPts val="0"/>
              </a:spcBef>
              <a:spcAft>
                <a:spcPts val="0"/>
              </a:spcAft>
              <a:buNone/>
            </a:pPr>
            <a:endParaRPr lang="en-US" sz="1100" dirty="0" smtClean="0"/>
          </a:p>
          <a:p>
            <a:endParaRPr lang="en-US" dirty="0"/>
          </a:p>
        </p:txBody>
      </p:sp>
    </p:spTree>
    <p:extLst>
      <p:ext uri="{BB962C8B-B14F-4D97-AF65-F5344CB8AC3E}">
        <p14:creationId xmlns:p14="http://schemas.microsoft.com/office/powerpoint/2010/main" val="3764641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r>
              <a:rPr lang="en-US" baseline="0" dirty="0" smtClean="0"/>
              <a:t>High level overview </a:t>
            </a:r>
          </a:p>
          <a:p>
            <a:r>
              <a:rPr lang="en-US" baseline="0" dirty="0" smtClean="0"/>
              <a:t>The location – UCI – uses an initiator and an approver. </a:t>
            </a:r>
          </a:p>
          <a:p>
            <a:r>
              <a:rPr lang="en-US" baseline="0" dirty="0" smtClean="0"/>
              <a:t>UCPC approves and edits Job Data.</a:t>
            </a:r>
            <a:endParaRPr lang="en-US" dirty="0"/>
          </a:p>
        </p:txBody>
      </p:sp>
    </p:spTree>
    <p:extLst>
      <p:ext uri="{BB962C8B-B14F-4D97-AF65-F5344CB8AC3E}">
        <p14:creationId xmlns:p14="http://schemas.microsoft.com/office/powerpoint/2010/main" val="2713332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r>
              <a:rPr lang="en-US" dirty="0" smtClean="0"/>
              <a:t>Absence Takes are in hours.</a:t>
            </a:r>
            <a:endParaRPr lang="en-US" dirty="0"/>
          </a:p>
        </p:txBody>
      </p:sp>
    </p:spTree>
    <p:extLst>
      <p:ext uri="{BB962C8B-B14F-4D97-AF65-F5344CB8AC3E}">
        <p14:creationId xmlns:p14="http://schemas.microsoft.com/office/powerpoint/2010/main" val="1381917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a:xfrm>
            <a:off x="683315" y="4215477"/>
            <a:ext cx="5466522" cy="4103557"/>
          </a:xfrm>
        </p:spPr>
        <p:txBody>
          <a:bodyPr/>
          <a:lstStyle/>
          <a:p>
            <a:pPr defTabSz="911383">
              <a:lnSpc>
                <a:spcPct val="114000"/>
              </a:lnSpc>
              <a:defRPr/>
            </a:pPr>
            <a:r>
              <a:rPr lang="en-US" sz="1000" b="1" dirty="0"/>
              <a:t>Note:</a:t>
            </a:r>
            <a:r>
              <a:rPr lang="en-US" sz="1000" dirty="0"/>
              <a:t> </a:t>
            </a:r>
            <a:r>
              <a:rPr lang="en-US" sz="1000" dirty="0" smtClean="0"/>
              <a:t>UCI has two levels </a:t>
            </a:r>
            <a:r>
              <a:rPr lang="en-US" sz="1000" dirty="0"/>
              <a:t>of AWE approval: </a:t>
            </a:r>
            <a:r>
              <a:rPr lang="en-US" sz="1000" dirty="0" smtClean="0"/>
              <a:t>one Approver </a:t>
            </a:r>
            <a:r>
              <a:rPr lang="en-US" sz="1000" dirty="0"/>
              <a:t>at the Location and one Approver at UCPC WFA Production.</a:t>
            </a:r>
          </a:p>
          <a:p>
            <a:pPr defTabSz="911383">
              <a:lnSpc>
                <a:spcPct val="114000"/>
              </a:lnSpc>
              <a:defRPr/>
            </a:pPr>
            <a:r>
              <a:rPr lang="en-US" sz="1000" b="1" dirty="0"/>
              <a:t>Location Leave Initiator</a:t>
            </a:r>
          </a:p>
          <a:p>
            <a:pPr defTabSz="911383">
              <a:lnSpc>
                <a:spcPct val="114000"/>
              </a:lnSpc>
              <a:defRPr/>
            </a:pPr>
            <a:r>
              <a:rPr lang="en-US" sz="1000" b="1" dirty="0"/>
              <a:t>Caution: </a:t>
            </a:r>
            <a:r>
              <a:rPr lang="en-US" sz="1000" b="0" dirty="0" smtClean="0"/>
              <a:t>gather</a:t>
            </a:r>
            <a:r>
              <a:rPr lang="en-US" sz="1000" b="0" baseline="0" dirty="0" smtClean="0"/>
              <a:t> pre-approval documents</a:t>
            </a:r>
            <a:endParaRPr lang="en-US" sz="1000" dirty="0"/>
          </a:p>
          <a:p>
            <a:pPr marL="166138" indent="-166138" defTabSz="911383">
              <a:lnSpc>
                <a:spcPct val="114000"/>
              </a:lnSpc>
              <a:buFont typeface="Arial" panose="020B0604020202020204" pitchFamily="34" charset="0"/>
              <a:buChar char="•"/>
              <a:defRPr/>
            </a:pPr>
            <a:r>
              <a:rPr lang="en-US" sz="1000" dirty="0"/>
              <a:t>Reviews </a:t>
            </a:r>
            <a:r>
              <a:rPr lang="en-US" sz="1000" b="1" dirty="0"/>
              <a:t>Benefits Summary </a:t>
            </a:r>
            <a:r>
              <a:rPr lang="en-US" sz="1000" dirty="0"/>
              <a:t>information with employee if the employee informs the Location of the </a:t>
            </a:r>
            <a:r>
              <a:rPr lang="en-US" sz="1000" dirty="0" smtClean="0"/>
              <a:t>extended absence </a:t>
            </a:r>
            <a:r>
              <a:rPr lang="en-US" sz="1000" dirty="0"/>
              <a:t>prior to the beginning of the leave. This is especially important for unpaid leaves of absence.</a:t>
            </a:r>
          </a:p>
          <a:p>
            <a:pPr indent="-289554">
              <a:lnSpc>
                <a:spcPct val="114000"/>
              </a:lnSpc>
            </a:pPr>
            <a:r>
              <a:rPr lang="en-US" sz="1000" b="1" dirty="0" smtClean="0"/>
              <a:t>Location </a:t>
            </a:r>
            <a:r>
              <a:rPr lang="en-US" sz="1000" b="1" dirty="0"/>
              <a:t>Leave Approver</a:t>
            </a:r>
          </a:p>
          <a:p>
            <a:pPr marL="181961" lvl="1" indent="-181961">
              <a:lnSpc>
                <a:spcPct val="114000"/>
              </a:lnSpc>
              <a:buFont typeface="Arial" panose="020B0604020202020204" pitchFamily="34" charset="0"/>
              <a:buChar char="•"/>
            </a:pPr>
            <a:r>
              <a:rPr lang="en-US" sz="1000" dirty="0"/>
              <a:t>Reviews the </a:t>
            </a:r>
            <a:r>
              <a:rPr lang="en-US" sz="1000" dirty="0" smtClean="0"/>
              <a:t>EA </a:t>
            </a:r>
            <a:r>
              <a:rPr lang="en-US" sz="1000" dirty="0"/>
              <a:t>information. Approves or denies the request. </a:t>
            </a:r>
            <a:r>
              <a:rPr lang="en-US" b="1" i="1" u="sng" dirty="0">
                <a:solidFill>
                  <a:srgbClr val="FF0000"/>
                </a:solidFill>
              </a:rPr>
              <a:t>Can also make edits as </a:t>
            </a:r>
            <a:r>
              <a:rPr lang="en-US" b="1" i="1" u="sng" dirty="0" smtClean="0">
                <a:solidFill>
                  <a:srgbClr val="FF0000"/>
                </a:solidFill>
              </a:rPr>
              <a:t>needed  </a:t>
            </a:r>
          </a:p>
          <a:p>
            <a:pPr indent="-289554">
              <a:lnSpc>
                <a:spcPct val="114000"/>
              </a:lnSpc>
            </a:pPr>
            <a:r>
              <a:rPr lang="en-US" sz="1000" b="1" dirty="0" smtClean="0"/>
              <a:t>UCPC </a:t>
            </a:r>
            <a:r>
              <a:rPr lang="en-US" sz="1000" b="1" dirty="0"/>
              <a:t>WFA Production Approver</a:t>
            </a:r>
          </a:p>
          <a:p>
            <a:pPr marL="166138" indent="-166138" defTabSz="911383">
              <a:lnSpc>
                <a:spcPct val="114000"/>
              </a:lnSpc>
              <a:buFont typeface="Arial" panose="020B0604020202020204" pitchFamily="34" charset="0"/>
              <a:buChar char="•"/>
              <a:defRPr/>
            </a:pPr>
            <a:r>
              <a:rPr lang="en-US" sz="1000" dirty="0"/>
              <a:t>Reviews the </a:t>
            </a:r>
            <a:r>
              <a:rPr lang="en-US" sz="1000" dirty="0" smtClean="0"/>
              <a:t>EA </a:t>
            </a:r>
            <a:r>
              <a:rPr lang="en-US" sz="1000" dirty="0"/>
              <a:t>information. Can approve, deny or push back.</a:t>
            </a:r>
          </a:p>
          <a:p>
            <a:pPr marL="166138" indent="-166138" defTabSz="911383">
              <a:lnSpc>
                <a:spcPct val="114000"/>
              </a:lnSpc>
              <a:buFont typeface="Arial" panose="020B0604020202020204" pitchFamily="34" charset="0"/>
              <a:buChar char="•"/>
              <a:defRPr/>
            </a:pPr>
            <a:r>
              <a:rPr lang="en-US" sz="1000" dirty="0"/>
              <a:t>If the request is approved, UCPC WFA Production enters the </a:t>
            </a:r>
            <a:r>
              <a:rPr lang="en-US" sz="1000" dirty="0" smtClean="0"/>
              <a:t>EA </a:t>
            </a:r>
            <a:r>
              <a:rPr lang="en-US" sz="1000" dirty="0"/>
              <a:t>information into the employee’s </a:t>
            </a:r>
            <a:r>
              <a:rPr lang="en-US" sz="1000" b="1" dirty="0"/>
              <a:t>Job Data</a:t>
            </a:r>
            <a:r>
              <a:rPr lang="en-US" sz="1000" dirty="0"/>
              <a:t>.</a:t>
            </a:r>
          </a:p>
          <a:p>
            <a:pPr marL="348098" lvl="1" indent="-174049" defTabSz="911383">
              <a:lnSpc>
                <a:spcPct val="114000"/>
              </a:lnSpc>
              <a:buFont typeface="Arial" panose="020B0604020202020204" pitchFamily="34" charset="0"/>
              <a:buChar char="•"/>
              <a:defRPr/>
            </a:pPr>
            <a:r>
              <a:rPr lang="en-US" sz="1000" dirty="0" smtClean="0"/>
              <a:t>If </a:t>
            </a:r>
            <a:r>
              <a:rPr lang="en-US" sz="1000" dirty="0"/>
              <a:t>there are any issues with the request, UCPC WFA Production </a:t>
            </a:r>
            <a:r>
              <a:rPr lang="en-US" sz="1000" b="1" dirty="0"/>
              <a:t>does not </a:t>
            </a:r>
            <a:r>
              <a:rPr lang="en-US" sz="1000" dirty="0"/>
              <a:t>update the employee’s </a:t>
            </a:r>
            <a:r>
              <a:rPr lang="en-US" sz="1000" b="1" dirty="0"/>
              <a:t>Job Data </a:t>
            </a:r>
            <a:r>
              <a:rPr lang="en-US" sz="1000" dirty="0"/>
              <a:t>and has the option to deny the request or push the request back to the previous Approver for edit. </a:t>
            </a:r>
          </a:p>
        </p:txBody>
      </p:sp>
      <p:sp>
        <p:nvSpPr>
          <p:cNvPr id="4" name="Slide Number Placeholder 3"/>
          <p:cNvSpPr>
            <a:spLocks noGrp="1"/>
          </p:cNvSpPr>
          <p:nvPr>
            <p:ph type="sldNum" sz="quarter" idx="10"/>
          </p:nvPr>
        </p:nvSpPr>
        <p:spPr/>
        <p:txBody>
          <a:bodyPr/>
          <a:lstStyle/>
          <a:p>
            <a:fld id="{244E229F-C150-474F-8980-931399A2ED49}" type="slidenum">
              <a:rPr lang="en-US" smtClean="0"/>
              <a:pPr/>
              <a:t>14</a:t>
            </a:fld>
            <a:endParaRPr lang="en-US" dirty="0"/>
          </a:p>
        </p:txBody>
      </p:sp>
    </p:spTree>
    <p:extLst>
      <p:ext uri="{BB962C8B-B14F-4D97-AF65-F5344CB8AC3E}">
        <p14:creationId xmlns:p14="http://schemas.microsoft.com/office/powerpoint/2010/main" val="2602584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r>
              <a:rPr lang="en-US" dirty="0" smtClean="0"/>
              <a:t>Animation</a:t>
            </a:r>
          </a:p>
          <a:p>
            <a:endParaRPr lang="en-US" dirty="0" smtClean="0"/>
          </a:p>
          <a:p>
            <a:r>
              <a:rPr lang="en-US" dirty="0" smtClean="0"/>
              <a:t>To</a:t>
            </a:r>
            <a:r>
              <a:rPr lang="en-US" baseline="0" dirty="0" smtClean="0"/>
              <a:t> trainer: explaining the order will help eliminate confusion of the navigation.</a:t>
            </a:r>
            <a:endParaRPr lang="en-US" dirty="0" smtClean="0"/>
          </a:p>
        </p:txBody>
      </p:sp>
    </p:spTree>
    <p:extLst>
      <p:ext uri="{BB962C8B-B14F-4D97-AF65-F5344CB8AC3E}">
        <p14:creationId xmlns:p14="http://schemas.microsoft.com/office/powerpoint/2010/main" val="401089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16</a:t>
            </a:fld>
            <a:endParaRPr lang="en-US" dirty="0"/>
          </a:p>
        </p:txBody>
      </p:sp>
    </p:spTree>
    <p:extLst>
      <p:ext uri="{BB962C8B-B14F-4D97-AF65-F5344CB8AC3E}">
        <p14:creationId xmlns:p14="http://schemas.microsoft.com/office/powerpoint/2010/main" val="3362133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r>
              <a:rPr lang="en-US" baseline="0" dirty="0" smtClean="0"/>
              <a:t>The Leave of Absence Request submission starts the process.</a:t>
            </a:r>
            <a:endParaRPr lang="en-US" baseline="0"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17</a:t>
            </a:fld>
            <a:endParaRPr lang="en-US" dirty="0"/>
          </a:p>
        </p:txBody>
      </p:sp>
    </p:spTree>
    <p:extLst>
      <p:ext uri="{BB962C8B-B14F-4D97-AF65-F5344CB8AC3E}">
        <p14:creationId xmlns:p14="http://schemas.microsoft.com/office/powerpoint/2010/main" val="2724067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r>
              <a:rPr lang="en-US" dirty="0" smtClean="0"/>
              <a:t>Continuing</a:t>
            </a:r>
            <a:r>
              <a:rPr lang="en-US" baseline="0" dirty="0" smtClean="0"/>
              <a:t> with navigation explanation and components.</a:t>
            </a:r>
            <a:endParaRPr lang="en-US" dirty="0"/>
          </a:p>
        </p:txBody>
      </p:sp>
    </p:spTree>
    <p:extLst>
      <p:ext uri="{BB962C8B-B14F-4D97-AF65-F5344CB8AC3E}">
        <p14:creationId xmlns:p14="http://schemas.microsoft.com/office/powerpoint/2010/main" val="4236831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r>
              <a:rPr lang="en-US" dirty="0" smtClean="0"/>
              <a:t>Animation – 2 clicks</a:t>
            </a:r>
          </a:p>
          <a:p>
            <a:r>
              <a:rPr lang="en-US" dirty="0" smtClean="0"/>
              <a:t>Before entering the EA, there is preliminary work to do.</a:t>
            </a:r>
          </a:p>
          <a:p>
            <a:r>
              <a:rPr lang="en-US" dirty="0" smtClean="0"/>
              <a:t>This is the </a:t>
            </a:r>
            <a:r>
              <a:rPr lang="en-US" baseline="0" dirty="0" smtClean="0"/>
              <a:t>Request </a:t>
            </a:r>
            <a:r>
              <a:rPr lang="en-US" dirty="0" smtClean="0"/>
              <a:t>Extended</a:t>
            </a:r>
            <a:r>
              <a:rPr lang="en-US" baseline="0" dirty="0" smtClean="0"/>
              <a:t> Absence page. </a:t>
            </a:r>
          </a:p>
          <a:p>
            <a:r>
              <a:rPr lang="en-US" baseline="0" dirty="0" smtClean="0"/>
              <a:t>Note there are links to other pages you will use in completing the request.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Employee/ initiator</a:t>
            </a:r>
            <a:r>
              <a:rPr lang="en-US" baseline="0" dirty="0" smtClean="0"/>
              <a:t> </a:t>
            </a:r>
            <a:r>
              <a:rPr lang="en-US" dirty="0" smtClean="0"/>
              <a:t>remain responsible for any leave counseling and pre-approval for extended absence.</a:t>
            </a:r>
          </a:p>
          <a:p>
            <a:endParaRPr lang="en-US" baseline="0" dirty="0" smtClean="0"/>
          </a:p>
        </p:txBody>
      </p:sp>
    </p:spTree>
    <p:extLst>
      <p:ext uri="{BB962C8B-B14F-4D97-AF65-F5344CB8AC3E}">
        <p14:creationId xmlns:p14="http://schemas.microsoft.com/office/powerpoint/2010/main" val="1148150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pPr defTabSz="911383">
              <a:defRPr/>
            </a:pPr>
            <a:r>
              <a:rPr lang="en-US" sz="1100" dirty="0" smtClean="0"/>
              <a:t>Animation – 1 click</a:t>
            </a:r>
            <a:endParaRPr lang="en-US" sz="1100" dirty="0"/>
          </a:p>
          <a:p>
            <a:pPr defTabSz="911383">
              <a:defRPr/>
            </a:pPr>
            <a:endParaRPr lang="en-US" sz="1100" dirty="0"/>
          </a:p>
          <a:p>
            <a:pPr defTabSz="911383">
              <a:defRPr/>
            </a:pPr>
            <a:r>
              <a:rPr lang="en-US" sz="1100" b="1" dirty="0"/>
              <a:t>Initiators </a:t>
            </a:r>
            <a:r>
              <a:rPr lang="en-US" sz="1100" dirty="0" smtClean="0"/>
              <a:t>prints </a:t>
            </a:r>
            <a:r>
              <a:rPr lang="en-US" sz="1100" dirty="0"/>
              <a:t>the forms and </a:t>
            </a:r>
            <a:r>
              <a:rPr lang="en-US" sz="1100" dirty="0" smtClean="0"/>
              <a:t>gives </a:t>
            </a:r>
            <a:r>
              <a:rPr lang="en-US" sz="1100" dirty="0"/>
              <a:t>them to the </a:t>
            </a:r>
            <a:r>
              <a:rPr lang="en-US" sz="1100" dirty="0" smtClean="0"/>
              <a:t>employee. </a:t>
            </a:r>
          </a:p>
          <a:p>
            <a:pPr defTabSz="911383">
              <a:defRPr/>
            </a:pPr>
            <a:endParaRPr lang="en-US" sz="1100" dirty="0"/>
          </a:p>
          <a:p>
            <a:pPr defTabSz="911383">
              <a:defRPr/>
            </a:pPr>
            <a:r>
              <a:rPr lang="en-US" sz="1100" dirty="0"/>
              <a:t>Two ways to access this page: Use the navigation indicated in this slide or use the link provided within the </a:t>
            </a:r>
            <a:r>
              <a:rPr lang="en-US" sz="1100" b="1" dirty="0"/>
              <a:t>Request Extended Absence </a:t>
            </a:r>
            <a:r>
              <a:rPr lang="en-US" sz="1100" dirty="0"/>
              <a:t>page (shown </a:t>
            </a:r>
            <a:r>
              <a:rPr lang="en-US" sz="1100" dirty="0" smtClean="0"/>
              <a:t>above).</a:t>
            </a:r>
            <a:endParaRPr lang="en-US" sz="1100" dirty="0"/>
          </a:p>
          <a:p>
            <a:r>
              <a:rPr lang="en-US" dirty="0"/>
              <a:t/>
            </a:r>
            <a:br>
              <a:rPr lang="en-US" dirty="0"/>
            </a:br>
            <a:r>
              <a:rPr lang="en-US" dirty="0"/>
              <a:t>If employee does not return the </a:t>
            </a:r>
            <a:r>
              <a:rPr lang="en-US" b="1" dirty="0"/>
              <a:t>Election Form</a:t>
            </a:r>
            <a:r>
              <a:rPr lang="en-US" dirty="0"/>
              <a:t>, they continue enrollments in their current elections and will be billed by UCPC for all of the enrollment plans.</a:t>
            </a:r>
            <a:r>
              <a:rPr lang="en-US" baseline="0" dirty="0"/>
              <a:t> </a:t>
            </a:r>
            <a:endParaRPr lang="en-US" baseline="0" dirty="0" smtClean="0"/>
          </a:p>
          <a:p>
            <a:r>
              <a:rPr lang="en-US" baseline="0" dirty="0" smtClean="0"/>
              <a:t>If </a:t>
            </a:r>
            <a:r>
              <a:rPr lang="en-US" baseline="0" dirty="0"/>
              <a:t>the employee returns the </a:t>
            </a:r>
            <a:r>
              <a:rPr lang="en-US" b="1" baseline="0" dirty="0"/>
              <a:t>Election Form</a:t>
            </a:r>
            <a:r>
              <a:rPr lang="en-US" b="0" baseline="0" dirty="0"/>
              <a:t>, </a:t>
            </a:r>
            <a:r>
              <a:rPr lang="en-US" baseline="0" dirty="0"/>
              <a:t>UCPC updates their benefits and bills for elected benefits. </a:t>
            </a:r>
            <a:endParaRPr lang="en-US" baseline="0" dirty="0" smtClean="0"/>
          </a:p>
          <a:p>
            <a:r>
              <a:rPr lang="en-US" baseline="0" dirty="0" smtClean="0"/>
              <a:t>If </a:t>
            </a:r>
            <a:r>
              <a:rPr lang="en-US" baseline="0" dirty="0"/>
              <a:t>all benefits are cancelled, employee does not receive statements.</a:t>
            </a:r>
          </a:p>
          <a:p>
            <a:endParaRPr lang="en-US" baseline="0" dirty="0"/>
          </a:p>
          <a:p>
            <a:pPr defTabSz="911383">
              <a:defRPr/>
            </a:pPr>
            <a:r>
              <a:rPr lang="en-US" baseline="0" dirty="0"/>
              <a:t>Completed forms can be submitted on the UCPath site, via fax or via mail. </a:t>
            </a:r>
          </a:p>
          <a:p>
            <a:pPr defTabSz="911383">
              <a:defRPr/>
            </a:pPr>
            <a:endParaRPr lang="en-US" baseline="0" dirty="0"/>
          </a:p>
          <a:p>
            <a:pPr defTabSz="911383">
              <a:defRPr/>
            </a:pPr>
            <a:r>
              <a:rPr lang="en-US" b="1" baseline="0" dirty="0"/>
              <a:t>Note: </a:t>
            </a:r>
            <a:r>
              <a:rPr lang="en-US" baseline="0" dirty="0"/>
              <a:t>The UC continues to pay the employer portion for Health, Vision and Dental during any FML leave (Paid or Unpaid).</a:t>
            </a:r>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20</a:t>
            </a:fld>
            <a:endParaRPr lang="en-US" dirty="0"/>
          </a:p>
        </p:txBody>
      </p:sp>
    </p:spTree>
    <p:extLst>
      <p:ext uri="{BB962C8B-B14F-4D97-AF65-F5344CB8AC3E}">
        <p14:creationId xmlns:p14="http://schemas.microsoft.com/office/powerpoint/2010/main" val="346378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r>
              <a:rPr lang="en-US" dirty="0" smtClean="0"/>
              <a:t>Animation –</a:t>
            </a:r>
          </a:p>
          <a:p>
            <a:r>
              <a:rPr lang="en-US" dirty="0" smtClean="0"/>
              <a:t>The next link from the Request page..</a:t>
            </a:r>
          </a:p>
          <a:p>
            <a:pPr marL="170884" indent="-170884">
              <a:buFont typeface="Arial" panose="020B0604020202020204" pitchFamily="34" charset="0"/>
              <a:buChar char="•"/>
            </a:pPr>
            <a:r>
              <a:rPr lang="en-US" dirty="0" smtClean="0"/>
              <a:t>You </a:t>
            </a:r>
            <a:r>
              <a:rPr lang="en-US" dirty="0"/>
              <a:t>can review the </a:t>
            </a:r>
            <a:r>
              <a:rPr lang="en-US" baseline="0" dirty="0"/>
              <a:t>employee’s current leave balances on the </a:t>
            </a:r>
            <a:r>
              <a:rPr lang="en-US" b="1" baseline="0" dirty="0"/>
              <a:t>Review Absence Balance </a:t>
            </a:r>
            <a:r>
              <a:rPr lang="en-US" baseline="0" dirty="0"/>
              <a:t>page. </a:t>
            </a:r>
            <a:r>
              <a:rPr lang="en-US" baseline="0" dirty="0" smtClean="0"/>
              <a:t>This includes Sabbatical credits.</a:t>
            </a:r>
            <a:endParaRPr lang="en-US" baseline="0" dirty="0"/>
          </a:p>
          <a:p>
            <a:pPr marL="170884" indent="-170884">
              <a:buFont typeface="Arial" panose="020B0604020202020204" pitchFamily="34" charset="0"/>
              <a:buChar char="•"/>
            </a:pPr>
            <a:r>
              <a:rPr lang="en-US" baseline="0" dirty="0"/>
              <a:t>The </a:t>
            </a:r>
            <a:r>
              <a:rPr lang="en-US" b="1" dirty="0"/>
              <a:t>As of Date</a:t>
            </a:r>
            <a:r>
              <a:rPr lang="en-US" b="0" baseline="0" dirty="0"/>
              <a:t> defaults to the </a:t>
            </a:r>
            <a:r>
              <a:rPr lang="en-US" dirty="0"/>
              <a:t>most recent payroll</a:t>
            </a:r>
            <a:r>
              <a:rPr lang="en-US" baseline="0" dirty="0"/>
              <a:t> end </a:t>
            </a:r>
            <a:r>
              <a:rPr lang="en-US" dirty="0"/>
              <a:t>date.</a:t>
            </a:r>
          </a:p>
          <a:p>
            <a:pPr marL="170884" indent="-170884">
              <a:buFont typeface="Arial" panose="020B0604020202020204" pitchFamily="34" charset="0"/>
              <a:buChar char="•"/>
            </a:pPr>
            <a:r>
              <a:rPr lang="en-US" dirty="0"/>
              <a:t>For monthly employees the takes processed in the current pay cycle are from the previous calendar month and appear for the previous </a:t>
            </a:r>
            <a:r>
              <a:rPr lang="en-US" b="1" dirty="0"/>
              <a:t>As of Date </a:t>
            </a:r>
            <a:r>
              <a:rPr lang="en-US" dirty="0"/>
              <a:t>on this page. </a:t>
            </a:r>
          </a:p>
          <a:p>
            <a:pPr marL="170884" indent="-170884">
              <a:buFont typeface="Arial" panose="020B0604020202020204" pitchFamily="34" charset="0"/>
              <a:buChar char="•"/>
            </a:pPr>
            <a:r>
              <a:rPr lang="en-US" dirty="0"/>
              <a:t>The </a:t>
            </a:r>
            <a:r>
              <a:rPr lang="en-US" b="1" dirty="0"/>
              <a:t>Current</a:t>
            </a:r>
            <a:r>
              <a:rPr lang="en-US" b="1" baseline="0" dirty="0"/>
              <a:t> Balance </a:t>
            </a:r>
            <a:r>
              <a:rPr lang="en-US" baseline="0" dirty="0"/>
              <a:t>section </a:t>
            </a:r>
            <a:r>
              <a:rPr lang="en-US" dirty="0"/>
              <a:t>displays current</a:t>
            </a:r>
            <a:r>
              <a:rPr lang="en-US" baseline="0" dirty="0"/>
              <a:t> balance details for the leave types associated with the employee. </a:t>
            </a:r>
          </a:p>
          <a:p>
            <a:pPr marL="170884" indent="-170884">
              <a:buFont typeface="Arial" panose="020B0604020202020204" pitchFamily="34" charset="0"/>
              <a:buChar char="•"/>
            </a:pPr>
            <a:r>
              <a:rPr lang="en-US" baseline="0" dirty="0"/>
              <a:t>The </a:t>
            </a:r>
            <a:r>
              <a:rPr lang="en-US" b="1" baseline="0" dirty="0"/>
              <a:t>Accrual for Pay Period By Appointment </a:t>
            </a:r>
            <a:r>
              <a:rPr lang="en-US" baseline="0" dirty="0"/>
              <a:t>section displays leave details by job assignment. If the employee has multiple jobs, the page displays multiple rows – one for each job.</a:t>
            </a:r>
          </a:p>
          <a:p>
            <a:endParaRPr lang="en-US" baseline="0" dirty="0"/>
          </a:p>
          <a:p>
            <a:r>
              <a:rPr lang="en-US" b="1" baseline="0" dirty="0"/>
              <a:t>Accruals</a:t>
            </a:r>
          </a:p>
          <a:p>
            <a:r>
              <a:rPr lang="en-US" baseline="0" dirty="0"/>
              <a:t>Bi-weekly accrue on a quadri-weekly basis.</a:t>
            </a:r>
          </a:p>
          <a:p>
            <a:r>
              <a:rPr lang="en-US" baseline="0" dirty="0"/>
              <a:t>Monthly accrue on a monthly basis.</a:t>
            </a:r>
          </a:p>
          <a:p>
            <a:r>
              <a:rPr lang="en-US" baseline="0" dirty="0"/>
              <a:t>Balances are updated every pay period with takes.</a:t>
            </a:r>
          </a:p>
        </p:txBody>
      </p:sp>
      <p:sp>
        <p:nvSpPr>
          <p:cNvPr id="4" name="Slide Number Placeholder 3"/>
          <p:cNvSpPr>
            <a:spLocks noGrp="1"/>
          </p:cNvSpPr>
          <p:nvPr>
            <p:ph type="sldNum" sz="quarter" idx="10"/>
          </p:nvPr>
        </p:nvSpPr>
        <p:spPr/>
        <p:txBody>
          <a:bodyPr/>
          <a:lstStyle/>
          <a:p>
            <a:fld id="{244E229F-C150-474F-8980-931399A2ED49}" type="slidenum">
              <a:rPr lang="en-US" smtClean="0"/>
              <a:pPr/>
              <a:t>21</a:t>
            </a:fld>
            <a:endParaRPr lang="en-US" dirty="0"/>
          </a:p>
        </p:txBody>
      </p:sp>
    </p:spTree>
    <p:extLst>
      <p:ext uri="{BB962C8B-B14F-4D97-AF65-F5344CB8AC3E}">
        <p14:creationId xmlns:p14="http://schemas.microsoft.com/office/powerpoint/2010/main" val="1330018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17093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r>
              <a:rPr lang="en-US" dirty="0" smtClean="0"/>
              <a:t>Animation.</a:t>
            </a:r>
          </a:p>
          <a:p>
            <a:r>
              <a:rPr lang="en-US" baseline="0" dirty="0" smtClean="0"/>
              <a:t>The sections of the page…emphasize that the entry is mostly on the bottom. </a:t>
            </a:r>
          </a:p>
          <a:p>
            <a:pPr defTabSz="901324">
              <a:defRPr/>
            </a:pPr>
            <a:r>
              <a:rPr lang="en-US" baseline="0" dirty="0" smtClean="0"/>
              <a:t>1</a:t>
            </a:r>
            <a:r>
              <a:rPr lang="en-US" baseline="30000" dirty="0" smtClean="0"/>
              <a:t>st</a:t>
            </a:r>
            <a:r>
              <a:rPr lang="en-US" baseline="0" dirty="0" smtClean="0"/>
              <a:t> FMLA – At conversion, FMLA/CFRA balances will be ZER0 for all employees. Employees taking FLMA or CFRA will require an override. More later</a:t>
            </a:r>
          </a:p>
          <a:p>
            <a:pPr defTabSz="901324">
              <a:defRPr/>
            </a:pPr>
            <a:r>
              <a:rPr lang="en-US" baseline="0" dirty="0" smtClean="0"/>
              <a:t>2</a:t>
            </a:r>
            <a:r>
              <a:rPr lang="en-US" baseline="30000" dirty="0" smtClean="0"/>
              <a:t>nd</a:t>
            </a:r>
            <a:r>
              <a:rPr lang="en-US" baseline="0" dirty="0" smtClean="0"/>
              <a:t>  – Summary History –two years</a:t>
            </a:r>
          </a:p>
          <a:p>
            <a:r>
              <a:rPr lang="en-US" baseline="0" dirty="0" smtClean="0"/>
              <a:t>3</a:t>
            </a:r>
            <a:r>
              <a:rPr lang="en-US" baseline="30000" dirty="0" smtClean="0"/>
              <a:t>rd</a:t>
            </a:r>
            <a:r>
              <a:rPr lang="en-US" baseline="0" dirty="0" smtClean="0"/>
              <a:t> – The request portion</a:t>
            </a:r>
          </a:p>
          <a:p>
            <a:r>
              <a:rPr lang="en-US" dirty="0" smtClean="0"/>
              <a:t>The next few slides review the tabs, fields and hyperlinks in more detail</a:t>
            </a:r>
            <a:r>
              <a:rPr lang="en-US" baseline="0" dirty="0" smtClean="0"/>
              <a:t>. </a:t>
            </a:r>
          </a:p>
        </p:txBody>
      </p:sp>
      <p:sp>
        <p:nvSpPr>
          <p:cNvPr id="4" name="Slide Number Placeholder 3"/>
          <p:cNvSpPr>
            <a:spLocks noGrp="1"/>
          </p:cNvSpPr>
          <p:nvPr>
            <p:ph type="sldNum" sz="quarter" idx="10"/>
          </p:nvPr>
        </p:nvSpPr>
        <p:spPr/>
        <p:txBody>
          <a:bodyPr/>
          <a:lstStyle/>
          <a:p>
            <a:fld id="{244E229F-C150-474F-8980-931399A2ED49}" type="slidenum">
              <a:rPr lang="en-US" smtClean="0"/>
              <a:pPr/>
              <a:t>22</a:t>
            </a:fld>
            <a:endParaRPr lang="en-US" dirty="0"/>
          </a:p>
        </p:txBody>
      </p:sp>
    </p:spTree>
    <p:extLst>
      <p:ext uri="{BB962C8B-B14F-4D97-AF65-F5344CB8AC3E}">
        <p14:creationId xmlns:p14="http://schemas.microsoft.com/office/powerpoint/2010/main" val="1764343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pPr defTabSz="911383">
              <a:defRPr/>
            </a:pPr>
            <a:r>
              <a:rPr lang="en-US" sz="1100" dirty="0">
                <a:latin typeface="Arial" panose="020B0604020202020204" pitchFamily="34" charset="0"/>
                <a:cs typeface="Arial" panose="020B0604020202020204" pitchFamily="34" charset="0"/>
              </a:rPr>
              <a:t>The NEW [Current] </a:t>
            </a:r>
            <a:r>
              <a:rPr lang="en-US" sz="1100" dirty="0" smtClean="0">
                <a:latin typeface="Arial" panose="020B0604020202020204" pitchFamily="34" charset="0"/>
                <a:cs typeface="Arial" panose="020B0604020202020204" pitchFamily="34" charset="0"/>
              </a:rPr>
              <a:t>EA </a:t>
            </a:r>
            <a:r>
              <a:rPr lang="en-US" sz="1100" dirty="0">
                <a:latin typeface="Arial" panose="020B0604020202020204" pitchFamily="34" charset="0"/>
                <a:cs typeface="Arial" panose="020B0604020202020204" pitchFamily="34" charset="0"/>
              </a:rPr>
              <a:t>Request…where you enter details.</a:t>
            </a:r>
          </a:p>
          <a:p>
            <a:pPr defTabSz="911383">
              <a:defRPr/>
            </a:pPr>
            <a:endParaRPr lang="en-US" sz="1100" dirty="0">
              <a:latin typeface="Arial" panose="020B0604020202020204" pitchFamily="34" charset="0"/>
              <a:cs typeface="Arial" panose="020B0604020202020204" pitchFamily="34" charset="0"/>
            </a:endParaRPr>
          </a:p>
          <a:p>
            <a:pPr defTabSz="911383">
              <a:defRPr/>
            </a:pPr>
            <a:r>
              <a:rPr lang="en-US" sz="1100" dirty="0">
                <a:latin typeface="Arial" panose="020B0604020202020204" pitchFamily="34" charset="0"/>
                <a:cs typeface="Arial" panose="020B0604020202020204" pitchFamily="34" charset="0"/>
              </a:rPr>
              <a:t>Stress accuracy!</a:t>
            </a:r>
          </a:p>
          <a:p>
            <a:pPr defTabSz="911383">
              <a:defRPr/>
            </a:pP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pPr/>
              <a:t>23</a:t>
            </a:fld>
            <a:endParaRPr lang="en-US" dirty="0"/>
          </a:p>
        </p:txBody>
      </p:sp>
    </p:spTree>
    <p:extLst>
      <p:ext uri="{BB962C8B-B14F-4D97-AF65-F5344CB8AC3E}">
        <p14:creationId xmlns:p14="http://schemas.microsoft.com/office/powerpoint/2010/main" val="17643436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pPr defTabSz="911383">
              <a:defRPr/>
            </a:pPr>
            <a:r>
              <a:rPr lang="en-US" sz="1100" dirty="0">
                <a:latin typeface="Arial" panose="020B0604020202020204" pitchFamily="34" charset="0"/>
                <a:cs typeface="Arial" panose="020B0604020202020204" pitchFamily="34" charset="0"/>
              </a:rPr>
              <a:t>Animation</a:t>
            </a:r>
          </a:p>
          <a:p>
            <a:pPr defTabSz="911383">
              <a:defRPr/>
            </a:pPr>
            <a:endParaRPr lang="en-US" sz="1100" dirty="0">
              <a:latin typeface="Arial" panose="020B0604020202020204" pitchFamily="34" charset="0"/>
              <a:cs typeface="Arial" panose="020B0604020202020204" pitchFamily="34" charset="0"/>
            </a:endParaRPr>
          </a:p>
          <a:p>
            <a:pPr defTabSz="911383">
              <a:defRPr/>
            </a:pPr>
            <a:r>
              <a:rPr lang="en-US" sz="1100" dirty="0">
                <a:latin typeface="Arial" panose="020B0604020202020204" pitchFamily="34" charset="0"/>
                <a:cs typeface="Arial" panose="020B0604020202020204" pitchFamily="34" charset="0"/>
              </a:rPr>
              <a:t>The </a:t>
            </a:r>
            <a:r>
              <a:rPr lang="en-US" sz="1100" b="1" dirty="0">
                <a:latin typeface="Arial" panose="020B0604020202020204" pitchFamily="34" charset="0"/>
                <a:cs typeface="Arial" panose="020B0604020202020204" pitchFamily="34" charset="0"/>
              </a:rPr>
              <a:t>Start Date</a:t>
            </a:r>
            <a:r>
              <a:rPr lang="en-US" sz="1100" dirty="0">
                <a:latin typeface="Arial" panose="020B0604020202020204" pitchFamily="34" charset="0"/>
                <a:cs typeface="Arial" panose="020B0604020202020204" pitchFamily="34" charset="0"/>
              </a:rPr>
              <a:t>, </a:t>
            </a:r>
            <a:r>
              <a:rPr lang="en-US" sz="1100" b="1" dirty="0">
                <a:latin typeface="Arial" panose="020B0604020202020204" pitchFamily="34" charset="0"/>
                <a:cs typeface="Arial" panose="020B0604020202020204" pitchFamily="34" charset="0"/>
              </a:rPr>
              <a:t>Expected Return Date</a:t>
            </a:r>
            <a:r>
              <a:rPr lang="en-US" sz="1100" dirty="0">
                <a:latin typeface="Arial" panose="020B0604020202020204" pitchFamily="34" charset="0"/>
                <a:cs typeface="Arial" panose="020B0604020202020204" pitchFamily="34" charset="0"/>
              </a:rPr>
              <a:t>, and </a:t>
            </a:r>
            <a:r>
              <a:rPr lang="en-US" sz="1100" b="1" dirty="0">
                <a:latin typeface="Arial" panose="020B0604020202020204" pitchFamily="34" charset="0"/>
                <a:cs typeface="Arial" panose="020B0604020202020204" pitchFamily="34" charset="0"/>
              </a:rPr>
              <a:t>Actual Return Dates </a:t>
            </a:r>
            <a:r>
              <a:rPr lang="en-US" sz="1100" dirty="0">
                <a:latin typeface="Arial" panose="020B0604020202020204" pitchFamily="34" charset="0"/>
                <a:cs typeface="Arial" panose="020B0604020202020204" pitchFamily="34" charset="0"/>
              </a:rPr>
              <a:t>are considered service dates and reflect the actual leave dates. </a:t>
            </a:r>
          </a:p>
          <a:p>
            <a:pPr defTabSz="911383">
              <a:defRPr/>
            </a:pPr>
            <a:endParaRPr lang="en-US" sz="1100" dirty="0">
              <a:latin typeface="Arial" panose="020B0604020202020204" pitchFamily="34" charset="0"/>
              <a:cs typeface="Arial" panose="020B0604020202020204" pitchFamily="34" charset="0"/>
            </a:endParaRPr>
          </a:p>
          <a:p>
            <a:pPr defTabSz="911383">
              <a:defRPr/>
            </a:pPr>
            <a:r>
              <a:rPr lang="en-US" sz="1100" dirty="0">
                <a:latin typeface="Arial" panose="020B0604020202020204" pitchFamily="34" charset="0"/>
                <a:cs typeface="Arial" panose="020B0604020202020204" pitchFamily="34" charset="0"/>
              </a:rPr>
              <a:t>If the employee is Academic Year (AY) Academic, then a new tab appears for you to enter the employee’s service dates. This topic is discussed later in this training. </a:t>
            </a:r>
          </a:p>
          <a:p>
            <a:pPr defTabSz="911383">
              <a:defRPr/>
            </a:pPr>
            <a:endParaRPr lang="en-US" sz="1100" dirty="0">
              <a:latin typeface="Arial" panose="020B0604020202020204" pitchFamily="34" charset="0"/>
              <a:cs typeface="Arial" panose="020B0604020202020204" pitchFamily="34" charset="0"/>
            </a:endParaRPr>
          </a:p>
          <a:p>
            <a:pPr defTabSz="911383">
              <a:defRPr/>
            </a:pPr>
            <a:r>
              <a:rPr lang="en-US" sz="1100" dirty="0">
                <a:latin typeface="Arial" panose="020B0604020202020204" pitchFamily="34" charset="0"/>
                <a:cs typeface="Arial" panose="020B0604020202020204" pitchFamily="34" charset="0"/>
              </a:rPr>
              <a:t>UCPath said that this is a common mistake. Don’t add the Actual Return Date on the </a:t>
            </a:r>
            <a:r>
              <a:rPr lang="en-US" sz="1100" dirty="0" smtClean="0">
                <a:latin typeface="Arial" panose="020B0604020202020204" pitchFamily="34" charset="0"/>
                <a:cs typeface="Arial" panose="020B0604020202020204" pitchFamily="34" charset="0"/>
              </a:rPr>
              <a:t>Request until employee returns.</a:t>
            </a: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pPr/>
              <a:t>24</a:t>
            </a:fld>
            <a:endParaRPr lang="en-US" dirty="0"/>
          </a:p>
        </p:txBody>
      </p:sp>
    </p:spTree>
    <p:extLst>
      <p:ext uri="{BB962C8B-B14F-4D97-AF65-F5344CB8AC3E}">
        <p14:creationId xmlns:p14="http://schemas.microsoft.com/office/powerpoint/2010/main" val="1264411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r>
              <a:rPr lang="en-US" dirty="0" smtClean="0"/>
              <a:t>Contact HR as part of the preliminary actions for</a:t>
            </a:r>
            <a:r>
              <a:rPr lang="en-US" baseline="0" dirty="0" smtClean="0"/>
              <a:t> the EA. </a:t>
            </a:r>
          </a:p>
          <a:p>
            <a:r>
              <a:rPr lang="en-US" baseline="0" dirty="0" smtClean="0"/>
              <a:t>Do not select leave types and FMLA data w/o their approval. </a:t>
            </a:r>
            <a:endParaRPr lang="en-US" dirty="0"/>
          </a:p>
        </p:txBody>
      </p:sp>
    </p:spTree>
    <p:extLst>
      <p:ext uri="{BB962C8B-B14F-4D97-AF65-F5344CB8AC3E}">
        <p14:creationId xmlns:p14="http://schemas.microsoft.com/office/powerpoint/2010/main" val="38638810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pPr defTabSz="911383">
              <a:defRPr/>
            </a:pPr>
            <a:r>
              <a:rPr lang="en-US" dirty="0" smtClean="0"/>
              <a:t>Note the leave options.</a:t>
            </a:r>
            <a:r>
              <a:rPr lang="en-US" baseline="0" dirty="0" smtClean="0"/>
              <a:t> The list depends upon the employee’s </a:t>
            </a:r>
            <a:r>
              <a:rPr lang="en-US" b="1" baseline="0" dirty="0" smtClean="0"/>
              <a:t>eligibility group</a:t>
            </a:r>
            <a:r>
              <a:rPr lang="en-US" baseline="0" dirty="0" smtClean="0"/>
              <a:t>.</a:t>
            </a:r>
          </a:p>
          <a:p>
            <a:pPr defTabSz="911383">
              <a:defRPr/>
            </a:pPr>
            <a:endParaRPr lang="en-US" baseline="0" dirty="0" smtClean="0"/>
          </a:p>
          <a:p>
            <a:pPr defTabSz="911383">
              <a:defRPr/>
            </a:pPr>
            <a:r>
              <a:rPr lang="en-US" baseline="0" dirty="0" smtClean="0"/>
              <a:t>(Mention this again.) Contact HR Benefits to select leave type and FMLA. This applies to all initiators. Some selections can have minor differences in the title, but big implications.</a:t>
            </a:r>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26</a:t>
            </a:fld>
            <a:endParaRPr lang="en-US" dirty="0"/>
          </a:p>
        </p:txBody>
      </p:sp>
    </p:spTree>
    <p:extLst>
      <p:ext uri="{BB962C8B-B14F-4D97-AF65-F5344CB8AC3E}">
        <p14:creationId xmlns:p14="http://schemas.microsoft.com/office/powerpoint/2010/main" val="17643436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pPr defTabSz="911383">
              <a:defRPr/>
            </a:pPr>
            <a:r>
              <a:rPr lang="en-US" dirty="0" smtClean="0"/>
              <a:t>Leave values</a:t>
            </a:r>
            <a:r>
              <a:rPr lang="en-US" baseline="0" dirty="0" smtClean="0"/>
              <a:t> with an * may require an </a:t>
            </a:r>
            <a:r>
              <a:rPr lang="en-US" b="1" dirty="0"/>
              <a:t>FMLA/CFRA/PDLL Leave</a:t>
            </a:r>
            <a:r>
              <a:rPr lang="en-US" dirty="0" smtClean="0"/>
              <a:t>. </a:t>
            </a:r>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27</a:t>
            </a:fld>
            <a:endParaRPr lang="en-US" dirty="0"/>
          </a:p>
        </p:txBody>
      </p:sp>
    </p:spTree>
    <p:extLst>
      <p:ext uri="{BB962C8B-B14F-4D97-AF65-F5344CB8AC3E}">
        <p14:creationId xmlns:p14="http://schemas.microsoft.com/office/powerpoint/2010/main" val="3615872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pPr defTabSz="911383">
              <a:defRPr/>
            </a:pPr>
            <a:r>
              <a:rPr lang="en-US" dirty="0" smtClean="0"/>
              <a:t>Animation</a:t>
            </a:r>
          </a:p>
          <a:p>
            <a:pPr defTabSz="911383">
              <a:defRPr/>
            </a:pPr>
            <a:endParaRPr lang="en-US" dirty="0" smtClean="0"/>
          </a:p>
          <a:p>
            <a:pPr defTabSz="911383">
              <a:defRPr/>
            </a:pPr>
            <a:r>
              <a:rPr lang="en-US" dirty="0" smtClean="0"/>
              <a:t>To </a:t>
            </a:r>
            <a:r>
              <a:rPr lang="en-US" dirty="0"/>
              <a:t>meet eligibility the employee must have 12 months of cumulative UC</a:t>
            </a:r>
            <a:r>
              <a:rPr lang="en-US" baseline="0" dirty="0"/>
              <a:t> service </a:t>
            </a:r>
            <a:r>
              <a:rPr lang="en-US" dirty="0"/>
              <a:t>and have worked at least 1250 hours</a:t>
            </a:r>
            <a:r>
              <a:rPr lang="en-US" baseline="0" dirty="0"/>
              <a:t> in the 12 months immediately preceding the leave.</a:t>
            </a:r>
          </a:p>
          <a:p>
            <a:pPr defTabSz="911383">
              <a:defRPr/>
            </a:pPr>
            <a:endParaRPr lang="en-US" baseline="0" dirty="0">
              <a:solidFill>
                <a:srgbClr val="FF0000"/>
              </a:solidFill>
            </a:endParaRPr>
          </a:p>
          <a:p>
            <a:pPr defTabSz="911383">
              <a:defRPr/>
            </a:pPr>
            <a:r>
              <a:rPr lang="en-US" baseline="0" dirty="0" smtClean="0"/>
              <a:t>After implementation, some </a:t>
            </a:r>
            <a:r>
              <a:rPr lang="en-US" baseline="0" dirty="0"/>
              <a:t>examples of when you may need to use the override:</a:t>
            </a:r>
          </a:p>
          <a:p>
            <a:pPr marL="170884" indent="-170884" defTabSz="911383">
              <a:buFont typeface="Arial" panose="020B0604020202020204" pitchFamily="34" charset="0"/>
              <a:buChar char="•"/>
              <a:defRPr/>
            </a:pPr>
            <a:r>
              <a:rPr lang="en-US" baseline="0" dirty="0"/>
              <a:t>Employee met the hours requirement after the </a:t>
            </a:r>
            <a:r>
              <a:rPr lang="en-US" i="0" baseline="0" dirty="0"/>
              <a:t>last system update</a:t>
            </a:r>
            <a:r>
              <a:rPr lang="en-US" i="1" baseline="0" dirty="0"/>
              <a:t>.</a:t>
            </a:r>
            <a:endParaRPr lang="en-US" baseline="0" dirty="0"/>
          </a:p>
          <a:p>
            <a:pPr marL="170884" indent="-170884" defTabSz="911383">
              <a:buFont typeface="Arial" panose="020B0604020202020204" pitchFamily="34" charset="0"/>
              <a:buChar char="•"/>
              <a:defRPr/>
            </a:pPr>
            <a:r>
              <a:rPr lang="en-US" baseline="0" dirty="0"/>
              <a:t>Exempt employees who routinely work hours over their appointment percentage.</a:t>
            </a:r>
          </a:p>
          <a:p>
            <a:pPr marL="170884" indent="-170884" defTabSz="911383">
              <a:buFont typeface="Arial" panose="020B0604020202020204" pitchFamily="34" charset="0"/>
              <a:buChar char="•"/>
              <a:defRPr/>
            </a:pPr>
            <a:r>
              <a:rPr lang="en-US" baseline="0" dirty="0"/>
              <a:t>Employee worked at another UC location and the information has not yet been captured in UCPath.</a:t>
            </a:r>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28</a:t>
            </a:fld>
            <a:endParaRPr lang="en-US" dirty="0"/>
          </a:p>
        </p:txBody>
      </p:sp>
    </p:spTree>
    <p:extLst>
      <p:ext uri="{BB962C8B-B14F-4D97-AF65-F5344CB8AC3E}">
        <p14:creationId xmlns:p14="http://schemas.microsoft.com/office/powerpoint/2010/main" val="17643436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pPr defTabSz="911383">
              <a:defRPr/>
            </a:pPr>
            <a:r>
              <a:rPr lang="en-US" b="0" dirty="0" smtClean="0"/>
              <a:t>Another list of options</a:t>
            </a:r>
            <a:r>
              <a:rPr lang="en-US" b="0" baseline="0" dirty="0" smtClean="0"/>
              <a:t> display. Note that the Leave-type and FMLA selections are on the same line. </a:t>
            </a:r>
            <a:endParaRPr lang="en-US" b="0"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29</a:t>
            </a:fld>
            <a:endParaRPr lang="en-US" dirty="0"/>
          </a:p>
        </p:txBody>
      </p:sp>
    </p:spTree>
    <p:extLst>
      <p:ext uri="{BB962C8B-B14F-4D97-AF65-F5344CB8AC3E}">
        <p14:creationId xmlns:p14="http://schemas.microsoft.com/office/powerpoint/2010/main" val="17643436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pPr defTabSz="911383">
              <a:defRPr/>
            </a:pPr>
            <a:r>
              <a:rPr lang="en-US" dirty="0" smtClean="0"/>
              <a:t>Some employees take EAs</a:t>
            </a:r>
            <a:r>
              <a:rPr lang="en-US" baseline="0" dirty="0" smtClean="0"/>
              <a:t> with part being PAID and part being UNPAID.</a:t>
            </a:r>
          </a:p>
          <a:p>
            <a:pPr defTabSz="911383">
              <a:defRPr/>
            </a:pPr>
            <a:r>
              <a:rPr lang="en-US" dirty="0" smtClean="0"/>
              <a:t>Note: Intermittent/Reduced Schedule</a:t>
            </a:r>
            <a:r>
              <a:rPr lang="en-US" baseline="0" dirty="0" smtClean="0"/>
              <a:t> are not entered into Job Data</a:t>
            </a:r>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30</a:t>
            </a:fld>
            <a:endParaRPr lang="en-US" dirty="0"/>
          </a:p>
        </p:txBody>
      </p:sp>
    </p:spTree>
    <p:extLst>
      <p:ext uri="{BB962C8B-B14F-4D97-AF65-F5344CB8AC3E}">
        <p14:creationId xmlns:p14="http://schemas.microsoft.com/office/powerpoint/2010/main" val="17643436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pPr defTabSz="911383">
              <a:defRPr/>
            </a:pPr>
            <a:r>
              <a:rPr lang="en-US" dirty="0"/>
              <a:t>For example, if</a:t>
            </a:r>
            <a:r>
              <a:rPr lang="en-US" baseline="0" dirty="0"/>
              <a:t> a person is paid hourly and they </a:t>
            </a:r>
            <a:r>
              <a:rPr lang="en-US" baseline="0" dirty="0" smtClean="0"/>
              <a:t>became sick or </a:t>
            </a:r>
            <a:r>
              <a:rPr lang="en-US" baseline="0" dirty="0"/>
              <a:t>injured during their workday, they could have a </a:t>
            </a:r>
            <a:r>
              <a:rPr lang="en-US" b="1" baseline="0" dirty="0"/>
              <a:t>Last Date Worked </a:t>
            </a:r>
            <a:r>
              <a:rPr lang="en-US" baseline="0" dirty="0"/>
              <a:t>the same date as the </a:t>
            </a:r>
            <a:r>
              <a:rPr lang="en-US" b="1" baseline="0" dirty="0"/>
              <a:t>Start </a:t>
            </a:r>
            <a:r>
              <a:rPr lang="en-US" b="1" baseline="0" dirty="0" smtClean="0"/>
              <a:t>Date</a:t>
            </a:r>
            <a:r>
              <a:rPr lang="en-US" baseline="0" dirty="0" smtClean="0"/>
              <a:t>. </a:t>
            </a:r>
          </a:p>
          <a:p>
            <a:pPr defTabSz="911383">
              <a:defRPr/>
            </a:pPr>
            <a:r>
              <a:rPr lang="en-US" baseline="0" dirty="0" smtClean="0"/>
              <a:t>Ignore holidays, which are accounted for in TRS. What was the last day worked?</a:t>
            </a:r>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31</a:t>
            </a:fld>
            <a:endParaRPr lang="en-US" dirty="0"/>
          </a:p>
        </p:txBody>
      </p:sp>
    </p:spTree>
    <p:extLst>
      <p:ext uri="{BB962C8B-B14F-4D97-AF65-F5344CB8AC3E}">
        <p14:creationId xmlns:p14="http://schemas.microsoft.com/office/powerpoint/2010/main" val="1764343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we’re covering</a:t>
            </a:r>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5</a:t>
            </a:fld>
            <a:endParaRPr lang="en-US" dirty="0"/>
          </a:p>
        </p:txBody>
      </p:sp>
    </p:spTree>
    <p:extLst>
      <p:ext uri="{BB962C8B-B14F-4D97-AF65-F5344CB8AC3E}">
        <p14:creationId xmlns:p14="http://schemas.microsoft.com/office/powerpoint/2010/main" val="3289132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pPr lvl="0"/>
            <a:r>
              <a:rPr lang="en-US" sz="1100" dirty="0">
                <a:latin typeface="Arial" panose="020B0604020202020204" pitchFamily="34" charset="0"/>
                <a:cs typeface="Arial" panose="020B0604020202020204" pitchFamily="34" charset="0"/>
              </a:rPr>
              <a:t>Animation - </a:t>
            </a:r>
            <a:r>
              <a:rPr lang="en-US" sz="1100" dirty="0" smtClean="0">
                <a:latin typeface="Arial" panose="020B0604020202020204" pitchFamily="34" charset="0"/>
                <a:cs typeface="Arial" panose="020B0604020202020204" pitchFamily="34" charset="0"/>
              </a:rPr>
              <a:t>Absence </a:t>
            </a:r>
            <a:r>
              <a:rPr lang="en-US" sz="1100" dirty="0">
                <a:latin typeface="Arial" panose="020B0604020202020204" pitchFamily="34" charset="0"/>
                <a:cs typeface="Arial" panose="020B0604020202020204" pitchFamily="34" charset="0"/>
              </a:rPr>
              <a:t>requests are NOT Effective Dated. It’s important to explain any </a:t>
            </a:r>
            <a:r>
              <a:rPr lang="en-US" sz="1100" dirty="0" smtClean="0">
                <a:latin typeface="Arial" panose="020B0604020202020204" pitchFamily="34" charset="0"/>
                <a:cs typeface="Arial" panose="020B0604020202020204" pitchFamily="34" charset="0"/>
              </a:rPr>
              <a:t>details of the </a:t>
            </a:r>
            <a:r>
              <a:rPr lang="en-US" sz="1100" dirty="0">
                <a:latin typeface="Arial" panose="020B0604020202020204" pitchFamily="34" charset="0"/>
                <a:cs typeface="Arial" panose="020B0604020202020204" pitchFamily="34" charset="0"/>
              </a:rPr>
              <a:t>absence request using the </a:t>
            </a:r>
            <a:r>
              <a:rPr lang="en-US" sz="1100" b="1" dirty="0">
                <a:latin typeface="Arial" panose="020B0604020202020204" pitchFamily="34" charset="0"/>
                <a:cs typeface="Arial" panose="020B0604020202020204" pitchFamily="34" charset="0"/>
              </a:rPr>
              <a:t>Notes </a:t>
            </a:r>
            <a:r>
              <a:rPr lang="en-US" sz="1100" dirty="0">
                <a:latin typeface="Arial" panose="020B0604020202020204" pitchFamily="34" charset="0"/>
                <a:cs typeface="Arial" panose="020B0604020202020204" pitchFamily="34" charset="0"/>
              </a:rPr>
              <a:t>field. </a:t>
            </a:r>
          </a:p>
          <a:p>
            <a:pPr lvl="0"/>
            <a:endParaRPr lang="en-US" sz="1100" dirty="0">
              <a:latin typeface="Arial" panose="020B0604020202020204" pitchFamily="34" charset="0"/>
              <a:cs typeface="Arial" panose="020B0604020202020204" pitchFamily="34" charset="0"/>
            </a:endParaRPr>
          </a:p>
          <a:p>
            <a:pPr lvl="0"/>
            <a:r>
              <a:rPr lang="en-US" sz="1100" dirty="0">
                <a:latin typeface="Arial" panose="020B0604020202020204" pitchFamily="34" charset="0"/>
                <a:cs typeface="Arial" panose="020B0604020202020204" pitchFamily="34" charset="0"/>
              </a:rPr>
              <a:t>Notes are saved along with the date of the absence request and the name of the person who entered the notes. Each time an edit is entered and a new note is added, the note is stacked on top of the previous notes.</a:t>
            </a:r>
          </a:p>
          <a:p>
            <a:pPr lvl="0"/>
            <a:endParaRPr lang="en-US" sz="1100" dirty="0">
              <a:latin typeface="Arial" panose="020B0604020202020204" pitchFamily="34" charset="0"/>
              <a:cs typeface="Arial" panose="020B0604020202020204" pitchFamily="34" charset="0"/>
            </a:endParaRPr>
          </a:p>
          <a:p>
            <a:pPr lvl="0"/>
            <a:r>
              <a:rPr lang="en-US" sz="1100" dirty="0">
                <a:latin typeface="Arial" panose="020B0604020202020204" pitchFamily="34" charset="0"/>
                <a:cs typeface="Arial" panose="020B0604020202020204" pitchFamily="34" charset="0"/>
              </a:rPr>
              <a:t>Click for animation; – A bit about notes…Don’t get too personal (HIPAA?) but make it meaningful. It is good to think about this for all notes you enter in UCPath. </a:t>
            </a:r>
          </a:p>
          <a:p>
            <a:pPr lvl="0"/>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pPr/>
              <a:t>32</a:t>
            </a:fld>
            <a:endParaRPr lang="en-US" dirty="0"/>
          </a:p>
        </p:txBody>
      </p:sp>
    </p:spTree>
    <p:extLst>
      <p:ext uri="{BB962C8B-B14F-4D97-AF65-F5344CB8AC3E}">
        <p14:creationId xmlns:p14="http://schemas.microsoft.com/office/powerpoint/2010/main" val="24033025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pPr lvl="0"/>
            <a:r>
              <a:rPr lang="en-US" sz="1100" dirty="0">
                <a:latin typeface="Arial" panose="020B0604020202020204" pitchFamily="34" charset="0"/>
                <a:cs typeface="Arial" panose="020B0604020202020204" pitchFamily="34" charset="0"/>
              </a:rPr>
              <a:t>Animation - </a:t>
            </a:r>
            <a:r>
              <a:rPr lang="en-US" sz="1100" dirty="0" smtClean="0">
                <a:latin typeface="Arial" panose="020B0604020202020204" pitchFamily="34" charset="0"/>
                <a:cs typeface="Arial" panose="020B0604020202020204" pitchFamily="34" charset="0"/>
              </a:rPr>
              <a:t>2 </a:t>
            </a:r>
            <a:r>
              <a:rPr lang="en-US" sz="1100" dirty="0">
                <a:latin typeface="Arial" panose="020B0604020202020204" pitchFamily="34" charset="0"/>
                <a:cs typeface="Arial" panose="020B0604020202020204" pitchFamily="34" charset="0"/>
              </a:rPr>
              <a:t>clicks</a:t>
            </a:r>
          </a:p>
          <a:p>
            <a:pPr lvl="0"/>
            <a:endParaRPr lang="en-US" sz="1100" dirty="0">
              <a:latin typeface="Arial" panose="020B0604020202020204" pitchFamily="34" charset="0"/>
              <a:cs typeface="Arial" panose="020B0604020202020204" pitchFamily="34" charset="0"/>
            </a:endParaRPr>
          </a:p>
          <a:p>
            <a:pPr lvl="0"/>
            <a:r>
              <a:rPr lang="en-US" sz="1100" dirty="0">
                <a:latin typeface="Arial" panose="020B0604020202020204" pitchFamily="34" charset="0"/>
                <a:cs typeface="Arial" panose="020B0604020202020204" pitchFamily="34" charset="0"/>
              </a:rPr>
              <a:t>Not a good note. A better note</a:t>
            </a:r>
            <a:r>
              <a:rPr lang="en-US" sz="1100" dirty="0" smtClean="0">
                <a:latin typeface="Arial" panose="020B0604020202020204" pitchFamily="34" charset="0"/>
                <a:cs typeface="Arial" panose="020B0604020202020204" pitchFamily="34" charset="0"/>
              </a:rPr>
              <a:t>.</a:t>
            </a:r>
          </a:p>
          <a:p>
            <a:pPr lvl="0"/>
            <a:endParaRPr lang="en-US" sz="1100" dirty="0" smtClean="0">
              <a:latin typeface="Arial" panose="020B0604020202020204" pitchFamily="34" charset="0"/>
              <a:cs typeface="Arial" panose="020B0604020202020204" pitchFamily="34" charset="0"/>
            </a:endParaRPr>
          </a:p>
          <a:p>
            <a:pPr lvl="0"/>
            <a:r>
              <a:rPr lang="en-US" sz="1100" dirty="0" smtClean="0">
                <a:latin typeface="Arial" panose="020B0604020202020204" pitchFamily="34" charset="0"/>
                <a:cs typeface="Arial" panose="020B0604020202020204" pitchFamily="34" charset="0"/>
              </a:rPr>
              <a:t>Notes will help UCPC enter the right leave-type in Job Data. </a:t>
            </a:r>
          </a:p>
          <a:p>
            <a:pPr lvl="0"/>
            <a:r>
              <a:rPr lang="en-US" sz="1100" dirty="0" smtClean="0">
                <a:latin typeface="Arial" panose="020B0604020202020204" pitchFamily="34" charset="0"/>
                <a:cs typeface="Arial" panose="020B0604020202020204" pitchFamily="34" charset="0"/>
              </a:rPr>
              <a:t>The leave</a:t>
            </a:r>
            <a:r>
              <a:rPr lang="en-US" sz="1100" baseline="0" dirty="0" smtClean="0">
                <a:latin typeface="Arial" panose="020B0604020202020204" pitchFamily="34" charset="0"/>
                <a:cs typeface="Arial" panose="020B0604020202020204" pitchFamily="34" charset="0"/>
              </a:rPr>
              <a:t> list in EA is not the same as the list available in Job Data</a:t>
            </a: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pPr/>
              <a:t>33</a:t>
            </a:fld>
            <a:endParaRPr lang="en-US" dirty="0"/>
          </a:p>
        </p:txBody>
      </p:sp>
    </p:spTree>
    <p:extLst>
      <p:ext uri="{BB962C8B-B14F-4D97-AF65-F5344CB8AC3E}">
        <p14:creationId xmlns:p14="http://schemas.microsoft.com/office/powerpoint/2010/main" val="38241111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endParaRPr lang="en-US" baseline="0" dirty="0" smtClean="0"/>
          </a:p>
          <a:p>
            <a:r>
              <a:rPr lang="en-US" b="1" dirty="0" smtClean="0"/>
              <a:t>Recommended</a:t>
            </a:r>
            <a:r>
              <a:rPr lang="en-US" b="1" baseline="0" dirty="0" smtClean="0"/>
              <a:t> / required process </a:t>
            </a:r>
            <a:r>
              <a:rPr lang="en-US" dirty="0"/>
              <a:t>for adding </a:t>
            </a:r>
            <a:r>
              <a:rPr lang="en-US" dirty="0" smtClean="0"/>
              <a:t>attachments: </a:t>
            </a:r>
          </a:p>
          <a:p>
            <a:pPr marL="228600" indent="-228600">
              <a:buFont typeface="+mj-lt"/>
              <a:buAutoNum type="arabicPeriod"/>
            </a:pPr>
            <a:r>
              <a:rPr lang="en-US" baseline="0" dirty="0" smtClean="0"/>
              <a:t>Scan documents as you get them.</a:t>
            </a:r>
          </a:p>
          <a:p>
            <a:pPr marL="228600" indent="-228600">
              <a:buFont typeface="+mj-lt"/>
              <a:buAutoNum type="arabicPeriod"/>
            </a:pPr>
            <a:r>
              <a:rPr lang="en-US" baseline="0" dirty="0" smtClean="0"/>
              <a:t>Complete </a:t>
            </a:r>
            <a:r>
              <a:rPr lang="en-US" baseline="0" dirty="0"/>
              <a:t>absence request entry.</a:t>
            </a:r>
          </a:p>
          <a:p>
            <a:pPr marL="228600" indent="-228600">
              <a:buFont typeface="+mj-lt"/>
              <a:buAutoNum type="arabicPeriod"/>
            </a:pPr>
            <a:r>
              <a:rPr lang="en-US" dirty="0"/>
              <a:t>Click </a:t>
            </a:r>
            <a:r>
              <a:rPr lang="en-US" b="1" dirty="0"/>
              <a:t>Save</a:t>
            </a:r>
            <a:r>
              <a:rPr lang="en-US" dirty="0"/>
              <a:t>.</a:t>
            </a:r>
          </a:p>
          <a:p>
            <a:pPr marL="228600" indent="-228600">
              <a:buFont typeface="+mj-lt"/>
              <a:buAutoNum type="arabicPeriod"/>
            </a:pPr>
            <a:r>
              <a:rPr lang="en-US" dirty="0"/>
              <a:t>Add attachments.</a:t>
            </a:r>
          </a:p>
          <a:p>
            <a:pPr marL="228600" indent="-228600">
              <a:buFont typeface="+mj-lt"/>
              <a:buAutoNum type="arabicPeriod"/>
            </a:pPr>
            <a:r>
              <a:rPr lang="en-US" dirty="0"/>
              <a:t>Click</a:t>
            </a:r>
            <a:r>
              <a:rPr lang="en-US" baseline="0" dirty="0"/>
              <a:t> </a:t>
            </a:r>
            <a:r>
              <a:rPr lang="en-US" b="1" baseline="0" dirty="0"/>
              <a:t>S</a:t>
            </a:r>
            <a:r>
              <a:rPr lang="en-US" b="1" dirty="0"/>
              <a:t>ubmit</a:t>
            </a:r>
            <a:r>
              <a:rPr lang="en-US" dirty="0"/>
              <a:t>.</a:t>
            </a:r>
          </a:p>
        </p:txBody>
      </p:sp>
      <p:sp>
        <p:nvSpPr>
          <p:cNvPr id="4" name="Slide Number Placeholder 3"/>
          <p:cNvSpPr>
            <a:spLocks noGrp="1"/>
          </p:cNvSpPr>
          <p:nvPr>
            <p:ph type="sldNum" sz="quarter" idx="10"/>
          </p:nvPr>
        </p:nvSpPr>
        <p:spPr/>
        <p:txBody>
          <a:bodyPr/>
          <a:lstStyle/>
          <a:p>
            <a:fld id="{244E229F-C150-474F-8980-931399A2ED49}" type="slidenum">
              <a:rPr lang="en-US" smtClean="0"/>
              <a:pPr/>
              <a:t>34</a:t>
            </a:fld>
            <a:endParaRPr lang="en-US" dirty="0"/>
          </a:p>
        </p:txBody>
      </p:sp>
    </p:spTree>
    <p:extLst>
      <p:ext uri="{BB962C8B-B14F-4D97-AF65-F5344CB8AC3E}">
        <p14:creationId xmlns:p14="http://schemas.microsoft.com/office/powerpoint/2010/main" val="20866343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pPr defTabSz="911383">
              <a:defRPr/>
            </a:pPr>
            <a:r>
              <a:rPr lang="en-US" dirty="0" smtClean="0"/>
              <a:t>Job Data is an</a:t>
            </a:r>
            <a:r>
              <a:rPr lang="en-US" baseline="0" dirty="0" smtClean="0"/>
              <a:t> important part of the EA process, completed by UCPC.</a:t>
            </a:r>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35</a:t>
            </a:fld>
            <a:endParaRPr lang="en-US" dirty="0"/>
          </a:p>
        </p:txBody>
      </p:sp>
    </p:spTree>
    <p:extLst>
      <p:ext uri="{BB962C8B-B14F-4D97-AF65-F5344CB8AC3E}">
        <p14:creationId xmlns:p14="http://schemas.microsoft.com/office/powerpoint/2010/main" val="17643436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r>
              <a:rPr lang="en-US" dirty="0" smtClean="0"/>
              <a:t>Animation- 3 clicks</a:t>
            </a:r>
          </a:p>
          <a:p>
            <a:endParaRPr lang="en-US" dirty="0" smtClean="0"/>
          </a:p>
          <a:p>
            <a:r>
              <a:rPr lang="en-US" dirty="0" smtClean="0"/>
              <a:t>What they look like in Job Data.</a:t>
            </a:r>
          </a:p>
          <a:p>
            <a:endParaRPr lang="en-US" dirty="0" smtClean="0"/>
          </a:p>
          <a:p>
            <a:r>
              <a:rPr lang="en-US" dirty="0" smtClean="0"/>
              <a:t>Initially the information on Job Data is created by UCPath Center using HR Template. </a:t>
            </a:r>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36</a:t>
            </a:fld>
            <a:endParaRPr lang="en-US" dirty="0"/>
          </a:p>
        </p:txBody>
      </p:sp>
    </p:spTree>
    <p:extLst>
      <p:ext uri="{BB962C8B-B14F-4D97-AF65-F5344CB8AC3E}">
        <p14:creationId xmlns:p14="http://schemas.microsoft.com/office/powerpoint/2010/main" val="16882740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pPr defTabSz="911383">
              <a:defRPr/>
            </a:pPr>
            <a:endParaRPr lang="en-US" baseline="0" dirty="0"/>
          </a:p>
        </p:txBody>
      </p:sp>
      <p:sp>
        <p:nvSpPr>
          <p:cNvPr id="4" name="Slide Number Placeholder 3"/>
          <p:cNvSpPr>
            <a:spLocks noGrp="1"/>
          </p:cNvSpPr>
          <p:nvPr>
            <p:ph type="sldNum" sz="quarter" idx="10"/>
          </p:nvPr>
        </p:nvSpPr>
        <p:spPr/>
        <p:txBody>
          <a:bodyPr/>
          <a:lstStyle/>
          <a:p>
            <a:pPr defTabSz="450662">
              <a:defRPr/>
            </a:pPr>
            <a:fld id="{244E229F-C150-474F-8980-931399A2ED49}" type="slidenum">
              <a:rPr lang="en-US">
                <a:solidFill>
                  <a:prstClr val="black"/>
                </a:solidFill>
                <a:latin typeface="Calibri"/>
              </a:rPr>
              <a:pPr defTabSz="450662">
                <a:defRPr/>
              </a:pPr>
              <a:t>37</a:t>
            </a:fld>
            <a:endParaRPr lang="en-US" dirty="0">
              <a:solidFill>
                <a:prstClr val="black"/>
              </a:solidFill>
              <a:latin typeface="Calibri"/>
            </a:endParaRPr>
          </a:p>
        </p:txBody>
      </p:sp>
    </p:spTree>
    <p:extLst>
      <p:ext uri="{BB962C8B-B14F-4D97-AF65-F5344CB8AC3E}">
        <p14:creationId xmlns:p14="http://schemas.microsoft.com/office/powerpoint/2010/main" val="31141067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r>
              <a:rPr lang="en-US" b="0" dirty="0" smtClean="0"/>
              <a:t>When the </a:t>
            </a:r>
            <a:r>
              <a:rPr lang="en-US" b="0" baseline="0" dirty="0" smtClean="0"/>
              <a:t>EA request is submitted it is viewed in the EA Summary section. This section is view only.</a:t>
            </a:r>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38</a:t>
            </a:fld>
            <a:endParaRPr lang="en-US" dirty="0"/>
          </a:p>
        </p:txBody>
      </p:sp>
    </p:spTree>
    <p:extLst>
      <p:ext uri="{BB962C8B-B14F-4D97-AF65-F5344CB8AC3E}">
        <p14:creationId xmlns:p14="http://schemas.microsoft.com/office/powerpoint/2010/main" val="10492405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r>
              <a:rPr lang="en-US" dirty="0" smtClean="0"/>
              <a:t>There</a:t>
            </a:r>
            <a:r>
              <a:rPr lang="en-US" baseline="0" dirty="0" smtClean="0"/>
              <a:t> is other information required on the EA request, depending upon…</a:t>
            </a:r>
          </a:p>
          <a:p>
            <a:pPr marL="228600" indent="-228600">
              <a:buFont typeface="+mj-lt"/>
              <a:buAutoNum type="arabicPeriod"/>
            </a:pPr>
            <a:r>
              <a:rPr lang="en-US" baseline="0" dirty="0" smtClean="0"/>
              <a:t>leave-type</a:t>
            </a:r>
          </a:p>
          <a:p>
            <a:pPr marL="228600" indent="-228600">
              <a:buFont typeface="+mj-lt"/>
              <a:buAutoNum type="arabicPeriod"/>
            </a:pPr>
            <a:r>
              <a:rPr lang="en-US" baseline="0" dirty="0" smtClean="0"/>
              <a:t>type of employee</a:t>
            </a:r>
            <a:endParaRPr lang="en-US" dirty="0"/>
          </a:p>
        </p:txBody>
      </p:sp>
    </p:spTree>
    <p:extLst>
      <p:ext uri="{BB962C8B-B14F-4D97-AF65-F5344CB8AC3E}">
        <p14:creationId xmlns:p14="http://schemas.microsoft.com/office/powerpoint/2010/main" val="29371561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pPr defTabSz="911383">
              <a:defRPr/>
            </a:pPr>
            <a:r>
              <a:rPr lang="en-US" sz="1100" dirty="0" smtClean="0">
                <a:latin typeface="Arial" panose="020B0604020202020204" pitchFamily="34" charset="0"/>
                <a:cs typeface="Arial" panose="020B0604020202020204" pitchFamily="34" charset="0"/>
              </a:rPr>
              <a:t>The </a:t>
            </a:r>
            <a:r>
              <a:rPr lang="en-US" sz="1100" b="1" dirty="0">
                <a:latin typeface="Arial" panose="020B0604020202020204" pitchFamily="34" charset="0"/>
                <a:cs typeface="Arial" panose="020B0604020202020204" pitchFamily="34" charset="0"/>
              </a:rPr>
              <a:t>FMLA/CFRA/PDLL Adjustment Hours </a:t>
            </a:r>
            <a:r>
              <a:rPr lang="en-US" sz="1100" dirty="0">
                <a:latin typeface="Arial" panose="020B0604020202020204" pitchFamily="34" charset="0"/>
                <a:cs typeface="Arial" panose="020B0604020202020204" pitchFamily="34" charset="0"/>
              </a:rPr>
              <a:t>field becomes available for the </a:t>
            </a:r>
            <a:r>
              <a:rPr lang="en-US" sz="1100" b="1" dirty="0">
                <a:latin typeface="Arial" panose="020B0604020202020204" pitchFamily="34" charset="0"/>
                <a:cs typeface="Arial" panose="020B0604020202020204" pitchFamily="34" charset="0"/>
              </a:rPr>
              <a:t>Unpaid-Block</a:t>
            </a:r>
            <a:r>
              <a:rPr lang="en-US" sz="1100" dirty="0">
                <a:latin typeface="Arial" panose="020B0604020202020204" pitchFamily="34" charset="0"/>
                <a:cs typeface="Arial" panose="020B0604020202020204" pitchFamily="34" charset="0"/>
              </a:rPr>
              <a:t> option. Entries in this field override whatever is submitted for the auto-calc value for unpaid</a:t>
            </a:r>
            <a:r>
              <a:rPr lang="en-US" sz="1100" dirty="0" smtClean="0">
                <a:latin typeface="Arial" panose="020B0604020202020204" pitchFamily="34" charset="0"/>
                <a:cs typeface="Arial" panose="020B0604020202020204" pitchFamily="34" charset="0"/>
              </a:rPr>
              <a:t>.</a:t>
            </a:r>
          </a:p>
          <a:p>
            <a:pPr defTabSz="911383">
              <a:defRPr/>
            </a:pP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pPr/>
              <a:t>40</a:t>
            </a:fld>
            <a:endParaRPr lang="en-US" dirty="0"/>
          </a:p>
        </p:txBody>
      </p:sp>
    </p:spTree>
    <p:extLst>
      <p:ext uri="{BB962C8B-B14F-4D97-AF65-F5344CB8AC3E}">
        <p14:creationId xmlns:p14="http://schemas.microsoft.com/office/powerpoint/2010/main" val="17643436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r>
              <a:rPr lang="en-US" dirty="0" smtClean="0"/>
              <a:t>Click and complete the Job Override tab only when a</a:t>
            </a:r>
            <a:r>
              <a:rPr lang="en-US" baseline="0" dirty="0" smtClean="0"/>
              <a:t> job is being excluded from the leave.</a:t>
            </a:r>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41</a:t>
            </a:fld>
            <a:endParaRPr lang="en-US" dirty="0"/>
          </a:p>
        </p:txBody>
      </p:sp>
    </p:spTree>
    <p:extLst>
      <p:ext uri="{BB962C8B-B14F-4D97-AF65-F5344CB8AC3E}">
        <p14:creationId xmlns:p14="http://schemas.microsoft.com/office/powerpoint/2010/main" val="1186993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r>
              <a:rPr lang="en-US" dirty="0" smtClean="0"/>
              <a:t>Basically, what you will need for Extended Leaves of Absence.</a:t>
            </a:r>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6</a:t>
            </a:fld>
            <a:endParaRPr lang="en-US" dirty="0"/>
          </a:p>
        </p:txBody>
      </p:sp>
    </p:spTree>
    <p:extLst>
      <p:ext uri="{BB962C8B-B14F-4D97-AF65-F5344CB8AC3E}">
        <p14:creationId xmlns:p14="http://schemas.microsoft.com/office/powerpoint/2010/main" val="2122131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42</a:t>
            </a:fld>
            <a:endParaRPr lang="en-US" dirty="0"/>
          </a:p>
        </p:txBody>
      </p:sp>
    </p:spTree>
    <p:extLst>
      <p:ext uri="{BB962C8B-B14F-4D97-AF65-F5344CB8AC3E}">
        <p14:creationId xmlns:p14="http://schemas.microsoft.com/office/powerpoint/2010/main" val="6438044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45</a:t>
            </a:fld>
            <a:endParaRPr lang="en-US" dirty="0"/>
          </a:p>
        </p:txBody>
      </p:sp>
    </p:spTree>
    <p:extLst>
      <p:ext uri="{BB962C8B-B14F-4D97-AF65-F5344CB8AC3E}">
        <p14:creationId xmlns:p14="http://schemas.microsoft.com/office/powerpoint/2010/main" val="4628878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r>
              <a:rPr lang="en-US" dirty="0" smtClean="0"/>
              <a:t>Important</a:t>
            </a:r>
            <a:r>
              <a:rPr lang="en-US" baseline="0" dirty="0" smtClean="0"/>
              <a:t>  - The last bullet under Pay Periods is a change 9.2020. Do Not enter Pay Period Return Date unless the leave is a Sabbatical. </a:t>
            </a:r>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46</a:t>
            </a:fld>
            <a:endParaRPr lang="en-US" dirty="0"/>
          </a:p>
        </p:txBody>
      </p:sp>
    </p:spTree>
    <p:extLst>
      <p:ext uri="{BB962C8B-B14F-4D97-AF65-F5344CB8AC3E}">
        <p14:creationId xmlns:p14="http://schemas.microsoft.com/office/powerpoint/2010/main" val="7201516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Animation</a:t>
            </a:r>
          </a:p>
          <a:p>
            <a:r>
              <a:rPr lang="en-US" sz="1100" dirty="0">
                <a:latin typeface="Arial" panose="020B0604020202020204" pitchFamily="34" charset="0"/>
                <a:cs typeface="Arial" panose="020B0604020202020204" pitchFamily="34" charset="0"/>
              </a:rPr>
              <a:t>There are no intermittent or unpaid sabbaticals!</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For sabbatical adjustments, a row is inserted in the </a:t>
            </a:r>
            <a:r>
              <a:rPr lang="en-US" sz="1100" b="1" dirty="0">
                <a:latin typeface="Arial" panose="020B0604020202020204" pitchFamily="34" charset="0"/>
                <a:cs typeface="Arial" panose="020B0604020202020204" pitchFamily="34" charset="0"/>
              </a:rPr>
              <a:t>Manage Accruals </a:t>
            </a:r>
            <a:r>
              <a:rPr lang="en-US" sz="1100" dirty="0">
                <a:latin typeface="Arial" panose="020B0604020202020204" pitchFamily="34" charset="0"/>
                <a:cs typeface="Arial" panose="020B0604020202020204" pitchFamily="34" charset="0"/>
              </a:rPr>
              <a:t>page</a:t>
            </a:r>
            <a:r>
              <a:rPr lang="en-US" sz="1100" b="1"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upon approval of the transaction </a:t>
            </a:r>
          </a:p>
          <a:p>
            <a:r>
              <a:rPr lang="en-US" sz="1100" dirty="0">
                <a:latin typeface="Arial" panose="020B0604020202020204" pitchFamily="34" charset="0"/>
                <a:cs typeface="Arial" panose="020B0604020202020204" pitchFamily="34" charset="0"/>
              </a:rPr>
              <a:t>and Locations can see those adjusted hours on </a:t>
            </a:r>
            <a:r>
              <a:rPr lang="en-US" sz="1100" b="1" dirty="0">
                <a:latin typeface="Arial" panose="020B0604020202020204" pitchFamily="34" charset="0"/>
                <a:cs typeface="Arial" panose="020B0604020202020204" pitchFamily="34" charset="0"/>
              </a:rPr>
              <a:t>Manage Accruals</a:t>
            </a:r>
            <a:r>
              <a:rPr lang="en-US" sz="1100" dirty="0">
                <a:latin typeface="Arial" panose="020B0604020202020204" pitchFamily="34" charset="0"/>
                <a:cs typeface="Arial" panose="020B0604020202020204" pitchFamily="34" charset="0"/>
              </a:rPr>
              <a:t> page. </a:t>
            </a:r>
          </a:p>
          <a:p>
            <a:pPr defTabSz="901324">
              <a:defRPr/>
            </a:pPr>
            <a:endParaRPr lang="en-IE" sz="1100" dirty="0">
              <a:solidFill>
                <a:prstClr val="black"/>
              </a:solidFill>
            </a:endParaRPr>
          </a:p>
          <a:p>
            <a:pPr defTabSz="901324">
              <a:defRPr/>
            </a:pPr>
            <a:r>
              <a:rPr lang="en-IE" sz="1100" dirty="0">
                <a:solidFill>
                  <a:prstClr val="black"/>
                </a:solidFill>
              </a:rPr>
              <a:t>There are NO Academic leaves such as Sabbatical or Partial Sabbatical </a:t>
            </a:r>
            <a:r>
              <a:rPr lang="en-IE" sz="1100" dirty="0">
                <a:solidFill>
                  <a:srgbClr val="FF0000"/>
                </a:solidFill>
              </a:rPr>
              <a:t>as </a:t>
            </a:r>
            <a:r>
              <a:rPr lang="en-IE" sz="1100" b="1" dirty="0">
                <a:solidFill>
                  <a:srgbClr val="FF0000"/>
                </a:solidFill>
              </a:rPr>
              <a:t>intermittent </a:t>
            </a:r>
            <a:r>
              <a:rPr lang="en-IE" sz="1100" b="1" dirty="0">
                <a:solidFill>
                  <a:srgbClr val="1D579B"/>
                </a:solidFill>
              </a:rPr>
              <a:t>or unpaid leaves. </a:t>
            </a:r>
            <a:r>
              <a:rPr lang="en-IE" sz="1100" b="1" dirty="0">
                <a:solidFill>
                  <a:srgbClr val="FF0000"/>
                </a:solidFill>
              </a:rPr>
              <a:t>The JED percentages should be entered in the leave request to include the percent of leave no pay or supplements. </a:t>
            </a:r>
          </a:p>
          <a:p>
            <a:endParaRPr lang="en-US" sz="1100" dirty="0">
              <a:latin typeface="Arial" panose="020B0604020202020204" pitchFamily="34" charset="0"/>
              <a:cs typeface="Arial" panose="020B0604020202020204" pitchFamily="34" charset="0"/>
            </a:endParaRPr>
          </a:p>
          <a:p>
            <a:pPr defTabSz="901324">
              <a:defRPr/>
            </a:pPr>
            <a:r>
              <a:rPr lang="en-US" sz="1100" dirty="0"/>
              <a:t>AP Support is available to help with what to enter.</a:t>
            </a:r>
          </a:p>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pPr/>
              <a:t>47</a:t>
            </a:fld>
            <a:endParaRPr lang="en-US" dirty="0"/>
          </a:p>
        </p:txBody>
      </p:sp>
    </p:spTree>
    <p:extLst>
      <p:ext uri="{BB962C8B-B14F-4D97-AF65-F5344CB8AC3E}">
        <p14:creationId xmlns:p14="http://schemas.microsoft.com/office/powerpoint/2010/main" val="1408103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pPr defTabSz="901324">
              <a:defRPr/>
            </a:pPr>
            <a:r>
              <a:rPr lang="en-IE" dirty="0">
                <a:solidFill>
                  <a:prstClr val="black"/>
                </a:solidFill>
              </a:rPr>
              <a:t>Per the organization alignment…Location should not include Job Earnings Distribution for FML/ CFRA/ PDLL type leaves for non-academic appointees. </a:t>
            </a:r>
            <a:endParaRPr lang="en-IE" dirty="0" smtClean="0">
              <a:solidFill>
                <a:prstClr val="black"/>
              </a:solidFill>
            </a:endParaRPr>
          </a:p>
          <a:p>
            <a:pPr defTabSz="901324">
              <a:defRPr/>
            </a:pPr>
            <a:endParaRPr lang="en-IE" dirty="0" smtClean="0">
              <a:solidFill>
                <a:prstClr val="black"/>
              </a:solidFill>
            </a:endParaRPr>
          </a:p>
          <a:p>
            <a:pPr marL="0" marR="0" lvl="0" indent="0" algn="l" defTabSz="901324" rtl="0" eaLnBrk="1" fontAlgn="auto" latinLnBrk="0" hangingPunct="1">
              <a:lnSpc>
                <a:spcPct val="100000"/>
              </a:lnSpc>
              <a:spcBef>
                <a:spcPts val="0"/>
              </a:spcBef>
              <a:spcAft>
                <a:spcPts val="0"/>
              </a:spcAft>
              <a:buClrTx/>
              <a:buSzTx/>
              <a:buFontTx/>
              <a:buNone/>
              <a:tabLst/>
              <a:defRPr/>
            </a:pPr>
            <a:r>
              <a:rPr lang="en-US" dirty="0" smtClean="0"/>
              <a:t>Note</a:t>
            </a:r>
            <a:r>
              <a:rPr lang="en-US" baseline="0" dirty="0" smtClean="0"/>
              <a:t> the limited number of applicable employees that JED applies to.</a:t>
            </a:r>
          </a:p>
          <a:p>
            <a:pPr marL="0" marR="0" lvl="0" indent="0" algn="l" defTabSz="901324" rtl="0" eaLnBrk="1" fontAlgn="auto" latinLnBrk="0" hangingPunct="1">
              <a:lnSpc>
                <a:spcPct val="100000"/>
              </a:lnSpc>
              <a:spcBef>
                <a:spcPts val="0"/>
              </a:spcBef>
              <a:spcAft>
                <a:spcPts val="0"/>
              </a:spcAft>
              <a:buClrTx/>
              <a:buSzTx/>
              <a:buFontTx/>
              <a:buNone/>
              <a:tabLst/>
              <a:defRPr/>
            </a:pPr>
            <a:endParaRPr lang="en-US" baseline="0" dirty="0" smtClean="0"/>
          </a:p>
          <a:p>
            <a:pPr defTabSz="901324">
              <a:defRPr/>
            </a:pPr>
            <a:r>
              <a:rPr lang="en-IE" dirty="0" smtClean="0">
                <a:solidFill>
                  <a:prstClr val="black"/>
                </a:solidFill>
              </a:rPr>
              <a:t>Job </a:t>
            </a:r>
            <a:r>
              <a:rPr lang="en-IE" dirty="0">
                <a:solidFill>
                  <a:prstClr val="black"/>
                </a:solidFill>
              </a:rPr>
              <a:t>Earnings is used for some Academic Medical leaves, as well as Sabbatical, Workers Comp and Military Leaves.</a:t>
            </a:r>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244E229F-C150-474F-8980-931399A2ED49}" type="slidenum">
              <a:rPr lang="en-US" smtClean="0"/>
              <a:pPr/>
              <a:t>48</a:t>
            </a:fld>
            <a:endParaRPr lang="en-US" dirty="0"/>
          </a:p>
        </p:txBody>
      </p:sp>
    </p:spTree>
    <p:extLst>
      <p:ext uri="{BB962C8B-B14F-4D97-AF65-F5344CB8AC3E}">
        <p14:creationId xmlns:p14="http://schemas.microsoft.com/office/powerpoint/2010/main" val="2621672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r>
              <a:rPr lang="en-US" baseline="0" dirty="0" smtClean="0"/>
              <a:t> </a:t>
            </a:r>
          </a:p>
        </p:txBody>
      </p:sp>
      <p:sp>
        <p:nvSpPr>
          <p:cNvPr id="4" name="Slide Number Placeholder 3"/>
          <p:cNvSpPr>
            <a:spLocks noGrp="1"/>
          </p:cNvSpPr>
          <p:nvPr>
            <p:ph type="sldNum" sz="quarter" idx="10"/>
          </p:nvPr>
        </p:nvSpPr>
        <p:spPr/>
        <p:txBody>
          <a:bodyPr/>
          <a:lstStyle/>
          <a:p>
            <a:fld id="{244E229F-C150-474F-8980-931399A2ED49}" type="slidenum">
              <a:rPr lang="en-US" smtClean="0"/>
              <a:pPr/>
              <a:t>49</a:t>
            </a:fld>
            <a:endParaRPr lang="en-US" dirty="0"/>
          </a:p>
        </p:txBody>
      </p:sp>
    </p:spTree>
    <p:extLst>
      <p:ext uri="{BB962C8B-B14F-4D97-AF65-F5344CB8AC3E}">
        <p14:creationId xmlns:p14="http://schemas.microsoft.com/office/powerpoint/2010/main" val="40098680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pPr defTabSz="911383">
              <a:defRPr/>
            </a:pPr>
            <a:r>
              <a:rPr lang="en-US" dirty="0"/>
              <a:t>For</a:t>
            </a:r>
            <a:r>
              <a:rPr lang="en-US" baseline="0" dirty="0"/>
              <a:t> UPK simulation-based exercises, instruct the users to open the Try It view and complete the task.</a:t>
            </a:r>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20200692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pPr>
              <a:spcAft>
                <a:spcPts val="399"/>
              </a:spcAft>
            </a:pPr>
            <a:r>
              <a:rPr lang="en-US" sz="1100" dirty="0" smtClean="0"/>
              <a:t>HR and/or UCPC will</a:t>
            </a:r>
            <a:r>
              <a:rPr lang="en-US" sz="1100" baseline="0" dirty="0" smtClean="0"/>
              <a:t> </a:t>
            </a:r>
            <a:r>
              <a:rPr lang="en-US" sz="1100" dirty="0" smtClean="0"/>
              <a:t>complete Workers’ Compensation EAs.</a:t>
            </a:r>
            <a:endParaRPr lang="en-US" sz="1100" dirty="0"/>
          </a:p>
          <a:p>
            <a:pPr>
              <a:spcAft>
                <a:spcPts val="399"/>
              </a:spcAft>
            </a:pPr>
            <a:endParaRPr lang="en-US" sz="1100"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51</a:t>
            </a:fld>
            <a:endParaRPr lang="en-US" dirty="0"/>
          </a:p>
        </p:txBody>
      </p:sp>
    </p:spTree>
    <p:extLst>
      <p:ext uri="{BB962C8B-B14F-4D97-AF65-F5344CB8AC3E}">
        <p14:creationId xmlns:p14="http://schemas.microsoft.com/office/powerpoint/2010/main" val="38026124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pPr lvl="0"/>
            <a:r>
              <a:rPr lang="en-US" sz="1100" u="none" dirty="0" smtClean="0">
                <a:latin typeface="Arial" panose="020B0604020202020204" pitchFamily="34" charset="0"/>
                <a:cs typeface="Arial" panose="020B0604020202020204" pitchFamily="34" charset="0"/>
              </a:rPr>
              <a:t>Further explanations</a:t>
            </a:r>
            <a:r>
              <a:rPr lang="en-US" sz="1100" u="none" baseline="0" dirty="0" smtClean="0">
                <a:latin typeface="Arial" panose="020B0604020202020204" pitchFamily="34" charset="0"/>
                <a:cs typeface="Arial" panose="020B0604020202020204" pitchFamily="34" charset="0"/>
              </a:rPr>
              <a:t> </a:t>
            </a:r>
            <a:r>
              <a:rPr lang="en-US" sz="1100" baseline="0" dirty="0" smtClean="0">
                <a:latin typeface="Arial" panose="020B0604020202020204" pitchFamily="34" charset="0"/>
                <a:cs typeface="Arial" panose="020B0604020202020204" pitchFamily="34" charset="0"/>
              </a:rPr>
              <a:t>on </a:t>
            </a:r>
            <a:r>
              <a:rPr lang="en-US" sz="1100" dirty="0" smtClean="0">
                <a:latin typeface="Arial" panose="020B0604020202020204" pitchFamily="34" charset="0"/>
                <a:cs typeface="Arial" panose="020B0604020202020204" pitchFamily="34" charset="0"/>
              </a:rPr>
              <a:t>entering </a:t>
            </a:r>
            <a:r>
              <a:rPr lang="en-US" sz="1100" dirty="0">
                <a:latin typeface="Arial" panose="020B0604020202020204" pitchFamily="34" charset="0"/>
                <a:cs typeface="Arial" panose="020B0604020202020204" pitchFamily="34" charset="0"/>
              </a:rPr>
              <a:t>multiple </a:t>
            </a:r>
            <a:r>
              <a:rPr lang="en-US" sz="1100" dirty="0" smtClean="0">
                <a:latin typeface="Arial" panose="020B0604020202020204" pitchFamily="34" charset="0"/>
                <a:cs typeface="Arial" panose="020B0604020202020204" pitchFamily="34" charset="0"/>
              </a:rPr>
              <a:t>request </a:t>
            </a:r>
            <a:r>
              <a:rPr lang="en-US" sz="1100" dirty="0">
                <a:latin typeface="Arial" panose="020B0604020202020204" pitchFamily="34" charset="0"/>
                <a:cs typeface="Arial" panose="020B0604020202020204" pitchFamily="34" charset="0"/>
              </a:rPr>
              <a:t>rows is covered </a:t>
            </a:r>
            <a:r>
              <a:rPr lang="en-US" sz="1100" dirty="0" smtClean="0">
                <a:latin typeface="Arial" panose="020B0604020202020204" pitchFamily="34" charset="0"/>
                <a:cs typeface="Arial" panose="020B0604020202020204" pitchFamily="34" charset="0"/>
              </a:rPr>
              <a:t>a bit later.</a:t>
            </a: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pPr/>
              <a:t>52</a:t>
            </a:fld>
            <a:endParaRPr lang="en-US" dirty="0"/>
          </a:p>
        </p:txBody>
      </p:sp>
    </p:spTree>
    <p:extLst>
      <p:ext uri="{BB962C8B-B14F-4D97-AF65-F5344CB8AC3E}">
        <p14:creationId xmlns:p14="http://schemas.microsoft.com/office/powerpoint/2010/main" val="38241111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54</a:t>
            </a:fld>
            <a:endParaRPr lang="en-US" dirty="0"/>
          </a:p>
        </p:txBody>
      </p:sp>
    </p:spTree>
    <p:extLst>
      <p:ext uri="{BB962C8B-B14F-4D97-AF65-F5344CB8AC3E}">
        <p14:creationId xmlns:p14="http://schemas.microsoft.com/office/powerpoint/2010/main" val="3531140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r>
              <a:rPr lang="en-US" baseline="0" dirty="0" smtClean="0"/>
              <a:t>Policy support is available from HR.</a:t>
            </a:r>
            <a:endParaRPr lang="en-US" dirty="0"/>
          </a:p>
        </p:txBody>
      </p:sp>
    </p:spTree>
    <p:extLst>
      <p:ext uri="{BB962C8B-B14F-4D97-AF65-F5344CB8AC3E}">
        <p14:creationId xmlns:p14="http://schemas.microsoft.com/office/powerpoint/2010/main" val="39869105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r>
              <a:rPr lang="en-US" baseline="0" dirty="0" smtClean="0"/>
              <a:t>The Leave of Absence Request submission starts the process.</a:t>
            </a:r>
            <a:endParaRPr lang="en-US" baseline="0"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55</a:t>
            </a:fld>
            <a:endParaRPr lang="en-US" dirty="0"/>
          </a:p>
        </p:txBody>
      </p:sp>
    </p:spTree>
    <p:extLst>
      <p:ext uri="{BB962C8B-B14F-4D97-AF65-F5344CB8AC3E}">
        <p14:creationId xmlns:p14="http://schemas.microsoft.com/office/powerpoint/2010/main" val="8053005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r>
              <a:rPr lang="en-US" dirty="0" smtClean="0"/>
              <a:t>Edits and cancels for a </a:t>
            </a:r>
            <a:r>
              <a:rPr lang="en-US" dirty="0"/>
              <a:t>leave are </a:t>
            </a:r>
            <a:r>
              <a:rPr lang="en-US" dirty="0" smtClean="0"/>
              <a:t>initiated </a:t>
            </a:r>
            <a:r>
              <a:rPr lang="en-US" dirty="0"/>
              <a:t>from this </a:t>
            </a:r>
            <a:r>
              <a:rPr lang="en-US" dirty="0" smtClean="0"/>
              <a:t>page.  </a:t>
            </a:r>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24506738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r>
              <a:rPr lang="en-US" dirty="0" smtClean="0"/>
              <a:t>It’s important to use the right/same terminology to avoid confusion</a:t>
            </a:r>
            <a:r>
              <a:rPr lang="en-US" baseline="0" dirty="0" smtClean="0"/>
              <a:t> between a New Request and a New Request ROW.</a:t>
            </a:r>
            <a:endParaRPr lang="en-US" dirty="0"/>
          </a:p>
        </p:txBody>
      </p:sp>
    </p:spTree>
    <p:extLst>
      <p:ext uri="{BB962C8B-B14F-4D97-AF65-F5344CB8AC3E}">
        <p14:creationId xmlns:p14="http://schemas.microsoft.com/office/powerpoint/2010/main" val="32138051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pPr defTabSz="911383">
              <a:defRPr/>
            </a:pPr>
            <a:r>
              <a:rPr lang="en-US" sz="1100" dirty="0" smtClean="0"/>
              <a:t>Animation for yellow</a:t>
            </a:r>
            <a:r>
              <a:rPr lang="en-US" sz="1100" baseline="0" dirty="0" smtClean="0"/>
              <a:t> box information.</a:t>
            </a:r>
            <a:endParaRPr lang="en-US" sz="1100" dirty="0"/>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37054131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r>
              <a:rPr lang="en-US" dirty="0" smtClean="0"/>
              <a:t>Animation</a:t>
            </a:r>
            <a:r>
              <a:rPr lang="en-US" baseline="0" dirty="0" smtClean="0"/>
              <a:t> – 3 clicks</a:t>
            </a:r>
          </a:p>
          <a:p>
            <a:endParaRPr lang="en-US" baseline="0" dirty="0" smtClean="0"/>
          </a:p>
          <a:p>
            <a:r>
              <a:rPr lang="en-US" baseline="0" dirty="0" smtClean="0"/>
              <a:t>Click the edit button to Edit. </a:t>
            </a:r>
          </a:p>
        </p:txBody>
      </p:sp>
      <p:sp>
        <p:nvSpPr>
          <p:cNvPr id="4" name="Slide Number Placeholder 3"/>
          <p:cNvSpPr>
            <a:spLocks noGrp="1"/>
          </p:cNvSpPr>
          <p:nvPr>
            <p:ph type="sldNum" sz="quarter" idx="10"/>
          </p:nvPr>
        </p:nvSpPr>
        <p:spPr/>
        <p:txBody>
          <a:bodyPr/>
          <a:lstStyle/>
          <a:p>
            <a:fld id="{244E229F-C150-474F-8980-931399A2ED49}" type="slidenum">
              <a:rPr lang="en-US" smtClean="0"/>
              <a:pPr/>
              <a:t>60</a:t>
            </a:fld>
            <a:endParaRPr lang="en-US" dirty="0"/>
          </a:p>
        </p:txBody>
      </p:sp>
    </p:spTree>
    <p:extLst>
      <p:ext uri="{BB962C8B-B14F-4D97-AF65-F5344CB8AC3E}">
        <p14:creationId xmlns:p14="http://schemas.microsoft.com/office/powerpoint/2010/main" val="41067395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pPr defTabSz="911383">
              <a:lnSpc>
                <a:spcPct val="114000"/>
              </a:lnSpc>
              <a:defRPr/>
            </a:pPr>
            <a:r>
              <a:rPr lang="en-US" sz="1100" dirty="0" smtClean="0"/>
              <a:t>You need to understand the ways to make edits so you can decide which  one to choose.</a:t>
            </a:r>
            <a:endParaRPr lang="en-US" sz="1100" dirty="0"/>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26025848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pPr defTabSz="911383">
              <a:lnSpc>
                <a:spcPct val="114000"/>
              </a:lnSpc>
              <a:defRPr/>
            </a:pPr>
            <a:r>
              <a:rPr lang="en-US" sz="1100" dirty="0" smtClean="0"/>
              <a:t>Using the right language,</a:t>
            </a:r>
            <a:r>
              <a:rPr lang="en-US" sz="1100" baseline="0" dirty="0" smtClean="0"/>
              <a:t> the 2 ways to edit an EA become clearer.</a:t>
            </a:r>
            <a:endParaRPr lang="en-US" sz="1100" dirty="0"/>
          </a:p>
        </p:txBody>
      </p:sp>
    </p:spTree>
    <p:extLst>
      <p:ext uri="{BB962C8B-B14F-4D97-AF65-F5344CB8AC3E}">
        <p14:creationId xmlns:p14="http://schemas.microsoft.com/office/powerpoint/2010/main" val="22181052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pPr defTabSz="911383">
              <a:lnSpc>
                <a:spcPct val="114000"/>
              </a:lnSpc>
              <a:defRPr/>
            </a:pPr>
            <a:r>
              <a:rPr lang="en-US" b="1" dirty="0" smtClean="0"/>
              <a:t>Location Leave Initiator</a:t>
            </a:r>
          </a:p>
          <a:p>
            <a:pPr marL="170884" indent="-170884">
              <a:buFont typeface="Arial" panose="020B0604020202020204" pitchFamily="34" charset="0"/>
              <a:buChar char="•"/>
            </a:pPr>
            <a:r>
              <a:rPr lang="en-US" dirty="0" smtClean="0"/>
              <a:t>Access the existing approved leave of absence </a:t>
            </a:r>
            <a:r>
              <a:rPr lang="en-US" baseline="0" dirty="0" smtClean="0"/>
              <a:t>using the </a:t>
            </a:r>
            <a:r>
              <a:rPr lang="en-US" b="1" baseline="0" dirty="0" smtClean="0"/>
              <a:t>Administer Extended Absence </a:t>
            </a:r>
            <a:r>
              <a:rPr lang="en-US" baseline="0" dirty="0" smtClean="0"/>
              <a:t>page.</a:t>
            </a:r>
            <a:endParaRPr lang="en-US" dirty="0" smtClean="0"/>
          </a:p>
          <a:p>
            <a:pPr marL="170884" indent="-170884">
              <a:buFont typeface="Arial" panose="020B0604020202020204" pitchFamily="34" charset="0"/>
              <a:buChar char="•"/>
            </a:pPr>
            <a:r>
              <a:rPr lang="en-US" dirty="0" smtClean="0"/>
              <a:t>Edit</a:t>
            </a:r>
            <a:r>
              <a:rPr lang="en-US" baseline="0" dirty="0" smtClean="0"/>
              <a:t> the </a:t>
            </a:r>
            <a:r>
              <a:rPr lang="en-US" dirty="0" smtClean="0"/>
              <a:t>request by typing over the existing data,</a:t>
            </a:r>
            <a:r>
              <a:rPr lang="en-US" baseline="0" dirty="0" smtClean="0"/>
              <a:t> e</a:t>
            </a:r>
            <a:r>
              <a:rPr lang="en-US" dirty="0" smtClean="0"/>
              <a:t>nter a note </a:t>
            </a:r>
            <a:r>
              <a:rPr lang="en-US" baseline="0" dirty="0" smtClean="0"/>
              <a:t>and submit the edited request.</a:t>
            </a:r>
          </a:p>
          <a:p>
            <a:pPr marL="170884" indent="-170884" defTabSz="911383">
              <a:buFont typeface="Arial" panose="020B0604020202020204" pitchFamily="34" charset="0"/>
              <a:buChar char="•"/>
              <a:defRPr/>
            </a:pPr>
            <a:r>
              <a:rPr lang="en-US" sz="1100" dirty="0" smtClean="0"/>
              <a:t>The updated request routes for approval.</a:t>
            </a:r>
          </a:p>
          <a:p>
            <a:endParaRPr lang="en-US" baseline="0" dirty="0" smtClean="0"/>
          </a:p>
          <a:p>
            <a:r>
              <a:rPr lang="en-US" baseline="0" dirty="0" smtClean="0"/>
              <a:t>Or</a:t>
            </a:r>
          </a:p>
          <a:p>
            <a:pPr marL="170884" indent="-170884">
              <a:buFont typeface="Arial" panose="020B0604020202020204" pitchFamily="34" charset="0"/>
              <a:buChar char="•"/>
            </a:pPr>
            <a:r>
              <a:rPr lang="en-US" dirty="0" smtClean="0"/>
              <a:t>Access the existing approved leave of absence </a:t>
            </a:r>
            <a:r>
              <a:rPr lang="en-US" baseline="0" dirty="0" smtClean="0"/>
              <a:t>using the </a:t>
            </a:r>
            <a:r>
              <a:rPr lang="en-US" b="1" baseline="0" dirty="0" smtClean="0"/>
              <a:t>Administer Extended Absence </a:t>
            </a:r>
            <a:r>
              <a:rPr lang="en-US" baseline="0" dirty="0" smtClean="0"/>
              <a:t>page.</a:t>
            </a:r>
          </a:p>
          <a:p>
            <a:pPr marL="170884" indent="-170884">
              <a:buFont typeface="Arial" panose="020B0604020202020204" pitchFamily="34" charset="0"/>
              <a:buChar char="•"/>
            </a:pPr>
            <a:r>
              <a:rPr lang="en-US" baseline="0" dirty="0" smtClean="0"/>
              <a:t>Click edit</a:t>
            </a:r>
          </a:p>
          <a:p>
            <a:pPr marL="170884" indent="-170884">
              <a:buFont typeface="Arial" panose="020B0604020202020204" pitchFamily="34" charset="0"/>
              <a:buChar char="•"/>
            </a:pPr>
            <a:r>
              <a:rPr lang="en-US" baseline="0" dirty="0" smtClean="0"/>
              <a:t>Add a new request ROW if changing leave type or moving a portion of the EA from </a:t>
            </a:r>
            <a:r>
              <a:rPr lang="en-US" b="1" baseline="0" dirty="0" smtClean="0"/>
              <a:t>Paid</a:t>
            </a:r>
            <a:r>
              <a:rPr lang="en-US" baseline="0" dirty="0" smtClean="0"/>
              <a:t> to </a:t>
            </a:r>
            <a:r>
              <a:rPr lang="en-US" b="1" baseline="0" dirty="0" smtClean="0"/>
              <a:t>Unpaid</a:t>
            </a:r>
            <a:r>
              <a:rPr lang="en-US" baseline="0" dirty="0" smtClean="0"/>
              <a:t> or </a:t>
            </a:r>
            <a:r>
              <a:rPr lang="en-US" b="1" baseline="0" dirty="0" smtClean="0"/>
              <a:t>Unpaid</a:t>
            </a:r>
            <a:r>
              <a:rPr lang="en-US" baseline="0" dirty="0" smtClean="0"/>
              <a:t> to </a:t>
            </a:r>
            <a:r>
              <a:rPr lang="en-US" b="1" baseline="0" dirty="0" smtClean="0"/>
              <a:t>Paid</a:t>
            </a:r>
            <a:r>
              <a:rPr lang="en-US" baseline="0" dirty="0" smtClean="0"/>
              <a:t>.</a:t>
            </a:r>
            <a:endParaRPr lang="en-US" dirty="0" smtClean="0"/>
          </a:p>
          <a:p>
            <a:pPr marL="356009" lvl="1" indent="-174049" defTabSz="911383">
              <a:lnSpc>
                <a:spcPct val="114000"/>
              </a:lnSpc>
              <a:buFont typeface="Arial" panose="020B0604020202020204" pitchFamily="34" charset="0"/>
              <a:buChar char="•"/>
              <a:defRPr/>
            </a:pPr>
            <a:r>
              <a:rPr lang="en-US" dirty="0" smtClean="0"/>
              <a:t>Ensure the </a:t>
            </a:r>
            <a:r>
              <a:rPr lang="en-US" b="1" dirty="0" smtClean="0"/>
              <a:t>Start Date </a:t>
            </a:r>
            <a:r>
              <a:rPr lang="en-US" dirty="0" smtClean="0"/>
              <a:t>of the </a:t>
            </a:r>
            <a:r>
              <a:rPr lang="en-US" u="sng" dirty="0" smtClean="0"/>
              <a:t>new</a:t>
            </a:r>
            <a:r>
              <a:rPr lang="en-US" dirty="0" smtClean="0"/>
              <a:t> absence request matches the </a:t>
            </a:r>
            <a:r>
              <a:rPr lang="en-US" b="1" dirty="0" smtClean="0"/>
              <a:t>Expected Return Date </a:t>
            </a:r>
            <a:r>
              <a:rPr lang="en-US" dirty="0" smtClean="0"/>
              <a:t>of the </a:t>
            </a:r>
            <a:r>
              <a:rPr lang="en-US" u="sng" dirty="0" smtClean="0"/>
              <a:t>existing</a:t>
            </a:r>
            <a:r>
              <a:rPr lang="en-US" dirty="0" smtClean="0"/>
              <a:t> absence request. (You may need to edit the </a:t>
            </a:r>
            <a:r>
              <a:rPr lang="en-US" b="1" dirty="0" smtClean="0"/>
              <a:t>Expected</a:t>
            </a:r>
            <a:r>
              <a:rPr lang="en-US" b="1" baseline="0" dirty="0" smtClean="0"/>
              <a:t> Return Date </a:t>
            </a:r>
            <a:r>
              <a:rPr lang="en-US" baseline="0" dirty="0" smtClean="0"/>
              <a:t>of the existing absence request.)</a:t>
            </a:r>
            <a:endParaRPr lang="en-US" sz="1100" dirty="0" smtClean="0"/>
          </a:p>
          <a:p>
            <a:pPr marL="356009" lvl="1" indent="-174049">
              <a:lnSpc>
                <a:spcPct val="114000"/>
              </a:lnSpc>
              <a:buFont typeface="Arial" panose="020B0604020202020204" pitchFamily="34" charset="0"/>
              <a:buChar char="•"/>
            </a:pPr>
            <a:r>
              <a:rPr lang="en-US" baseline="0" dirty="0" smtClean="0"/>
              <a:t>E</a:t>
            </a:r>
            <a:r>
              <a:rPr lang="en-US" dirty="0" smtClean="0"/>
              <a:t>nter a note </a:t>
            </a:r>
            <a:r>
              <a:rPr lang="en-US" baseline="0" dirty="0" smtClean="0"/>
              <a:t>and submit </a:t>
            </a:r>
            <a:r>
              <a:rPr lang="en-US" sz="1100" dirty="0" smtClean="0"/>
              <a:t>for approval.</a:t>
            </a:r>
          </a:p>
          <a:p>
            <a:pPr marL="356009" lvl="1" indent="-174049">
              <a:lnSpc>
                <a:spcPct val="114000"/>
              </a:lnSpc>
              <a:buFont typeface="Arial" panose="020B0604020202020204" pitchFamily="34" charset="0"/>
              <a:buChar char="•"/>
            </a:pPr>
            <a:r>
              <a:rPr lang="en-US" sz="1100" dirty="0" smtClean="0"/>
              <a:t>The updated request routes for approval.</a:t>
            </a:r>
          </a:p>
          <a:p>
            <a:endParaRPr lang="en-US" dirty="0"/>
          </a:p>
        </p:txBody>
      </p:sp>
    </p:spTree>
    <p:extLst>
      <p:ext uri="{BB962C8B-B14F-4D97-AF65-F5344CB8AC3E}">
        <p14:creationId xmlns:p14="http://schemas.microsoft.com/office/powerpoint/2010/main" val="27775162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r>
              <a:rPr lang="en-US" dirty="0" smtClean="0"/>
              <a:t>How/where</a:t>
            </a:r>
            <a:r>
              <a:rPr lang="en-US" baseline="0" dirty="0" smtClean="0"/>
              <a:t> to make </a:t>
            </a:r>
            <a:r>
              <a:rPr lang="en-US" dirty="0" smtClean="0"/>
              <a:t>Edit actions.</a:t>
            </a:r>
            <a:endParaRPr lang="en-US" dirty="0"/>
          </a:p>
        </p:txBody>
      </p:sp>
    </p:spTree>
    <p:extLst>
      <p:ext uri="{BB962C8B-B14F-4D97-AF65-F5344CB8AC3E}">
        <p14:creationId xmlns:p14="http://schemas.microsoft.com/office/powerpoint/2010/main" val="34094492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r>
              <a:rPr lang="en-US" sz="1100" dirty="0" smtClean="0">
                <a:latin typeface="Arial" panose="020B0604020202020204" pitchFamily="34" charset="0"/>
                <a:cs typeface="Arial" panose="020B0604020202020204" pitchFamily="34" charset="0"/>
              </a:rPr>
              <a:t>Animation</a:t>
            </a:r>
          </a:p>
          <a:p>
            <a:r>
              <a:rPr lang="en-US" sz="1100" dirty="0" smtClean="0">
                <a:latin typeface="Arial" panose="020B0604020202020204" pitchFamily="34" charset="0"/>
                <a:cs typeface="Arial" panose="020B0604020202020204" pitchFamily="34" charset="0"/>
              </a:rPr>
              <a:t>Extend an EA by typing over the Expected Return Date.</a:t>
            </a: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pPr/>
              <a:t>65</a:t>
            </a:fld>
            <a:endParaRPr lang="en-US" dirty="0"/>
          </a:p>
        </p:txBody>
      </p:sp>
    </p:spTree>
    <p:extLst>
      <p:ext uri="{BB962C8B-B14F-4D97-AF65-F5344CB8AC3E}">
        <p14:creationId xmlns:p14="http://schemas.microsoft.com/office/powerpoint/2010/main" val="3824111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320301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r>
              <a:rPr lang="en-US" dirty="0" smtClean="0"/>
              <a:t>A </a:t>
            </a:r>
            <a:r>
              <a:rPr lang="en-US" b="1" dirty="0" smtClean="0"/>
              <a:t>new</a:t>
            </a:r>
            <a:r>
              <a:rPr lang="en-US" dirty="0" smtClean="0"/>
              <a:t> request ROW start-date MUST equal the </a:t>
            </a:r>
            <a:r>
              <a:rPr lang="en-US" b="1" dirty="0" smtClean="0"/>
              <a:t>existing</a:t>
            </a:r>
            <a:r>
              <a:rPr lang="en-US" dirty="0" smtClean="0"/>
              <a:t> request expected-end date.</a:t>
            </a:r>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66</a:t>
            </a:fld>
            <a:endParaRPr lang="en-US" dirty="0">
              <a:solidFill>
                <a:prstClr val="black"/>
              </a:solidFill>
            </a:endParaRPr>
          </a:p>
        </p:txBody>
      </p:sp>
    </p:spTree>
    <p:extLst>
      <p:ext uri="{BB962C8B-B14F-4D97-AF65-F5344CB8AC3E}">
        <p14:creationId xmlns:p14="http://schemas.microsoft.com/office/powerpoint/2010/main" val="28030091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r>
              <a:rPr lang="en-US" dirty="0" smtClean="0"/>
              <a:t>Animation</a:t>
            </a:r>
          </a:p>
          <a:p>
            <a:r>
              <a:rPr lang="en-US" dirty="0" smtClean="0"/>
              <a:t>The best way to show the various ways to Edit</a:t>
            </a:r>
            <a:r>
              <a:rPr lang="en-US" baseline="0" dirty="0" smtClean="0"/>
              <a:t> is to go through Scenarios.</a:t>
            </a:r>
          </a:p>
          <a:p>
            <a:r>
              <a:rPr lang="en-US" baseline="0" dirty="0" smtClean="0"/>
              <a:t>This scenario is a type-over Edit.</a:t>
            </a:r>
          </a:p>
          <a:p>
            <a:r>
              <a:rPr lang="en-US" baseline="0" dirty="0" smtClean="0"/>
              <a:t>The field is available to edit</a:t>
            </a:r>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67</a:t>
            </a:fld>
            <a:endParaRPr lang="en-US" dirty="0">
              <a:solidFill>
                <a:prstClr val="black"/>
              </a:solidFill>
            </a:endParaRPr>
          </a:p>
        </p:txBody>
      </p:sp>
    </p:spTree>
    <p:extLst>
      <p:ext uri="{BB962C8B-B14F-4D97-AF65-F5344CB8AC3E}">
        <p14:creationId xmlns:p14="http://schemas.microsoft.com/office/powerpoint/2010/main" val="35089553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r>
              <a:rPr lang="en-US" dirty="0" smtClean="0"/>
              <a:t>2 steps are required- there</a:t>
            </a:r>
            <a:r>
              <a:rPr lang="en-US" baseline="0" dirty="0" smtClean="0"/>
              <a:t> are changes within the time period of the leave </a:t>
            </a:r>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68</a:t>
            </a:fld>
            <a:endParaRPr lang="en-US" dirty="0">
              <a:solidFill>
                <a:prstClr val="black"/>
              </a:solidFill>
            </a:endParaRPr>
          </a:p>
        </p:txBody>
      </p:sp>
    </p:spTree>
    <p:extLst>
      <p:ext uri="{BB962C8B-B14F-4D97-AF65-F5344CB8AC3E}">
        <p14:creationId xmlns:p14="http://schemas.microsoft.com/office/powerpoint/2010/main" val="402474356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r>
              <a:rPr lang="en-US" dirty="0" smtClean="0"/>
              <a:t>A new line is required to record</a:t>
            </a:r>
            <a:r>
              <a:rPr lang="en-US" baseline="0" dirty="0" smtClean="0"/>
              <a:t> the Unpaid portion.</a:t>
            </a:r>
            <a:endParaRPr lang="en-US" dirty="0"/>
          </a:p>
        </p:txBody>
      </p:sp>
    </p:spTree>
    <p:extLst>
      <p:ext uri="{BB962C8B-B14F-4D97-AF65-F5344CB8AC3E}">
        <p14:creationId xmlns:p14="http://schemas.microsoft.com/office/powerpoint/2010/main" val="26609041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r>
              <a:rPr lang="en-US" dirty="0" smtClean="0"/>
              <a:t>Two lines to record</a:t>
            </a:r>
            <a:r>
              <a:rPr lang="en-US" baseline="0" dirty="0" smtClean="0"/>
              <a:t> the PAID and UNPAID time.</a:t>
            </a:r>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70</a:t>
            </a:fld>
            <a:endParaRPr lang="en-US" dirty="0">
              <a:solidFill>
                <a:prstClr val="black"/>
              </a:solidFill>
            </a:endParaRPr>
          </a:p>
        </p:txBody>
      </p:sp>
    </p:spTree>
    <p:extLst>
      <p:ext uri="{BB962C8B-B14F-4D97-AF65-F5344CB8AC3E}">
        <p14:creationId xmlns:p14="http://schemas.microsoft.com/office/powerpoint/2010/main" val="259245364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r>
              <a:rPr lang="en-US" dirty="0" smtClean="0"/>
              <a:t>Two lines to record</a:t>
            </a:r>
            <a:r>
              <a:rPr lang="en-US" baseline="0" dirty="0" smtClean="0"/>
              <a:t> the PAID and UNPAID time.</a:t>
            </a:r>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72</a:t>
            </a:fld>
            <a:endParaRPr lang="en-US" dirty="0">
              <a:solidFill>
                <a:prstClr val="black"/>
              </a:solidFill>
            </a:endParaRPr>
          </a:p>
        </p:txBody>
      </p:sp>
    </p:spTree>
    <p:extLst>
      <p:ext uri="{BB962C8B-B14F-4D97-AF65-F5344CB8AC3E}">
        <p14:creationId xmlns:p14="http://schemas.microsoft.com/office/powerpoint/2010/main" val="365731978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74</a:t>
            </a:fld>
            <a:endParaRPr lang="en-US" dirty="0"/>
          </a:p>
        </p:txBody>
      </p:sp>
    </p:spTree>
    <p:extLst>
      <p:ext uri="{BB962C8B-B14F-4D97-AF65-F5344CB8AC3E}">
        <p14:creationId xmlns:p14="http://schemas.microsoft.com/office/powerpoint/2010/main" val="294996791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75</a:t>
            </a:fld>
            <a:endParaRPr lang="en-US" dirty="0"/>
          </a:p>
        </p:txBody>
      </p:sp>
    </p:spTree>
    <p:extLst>
      <p:ext uri="{BB962C8B-B14F-4D97-AF65-F5344CB8AC3E}">
        <p14:creationId xmlns:p14="http://schemas.microsoft.com/office/powerpoint/2010/main" val="24047556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77</a:t>
            </a:fld>
            <a:endParaRPr lang="en-US" dirty="0">
              <a:solidFill>
                <a:prstClr val="black"/>
              </a:solidFill>
            </a:endParaRPr>
          </a:p>
        </p:txBody>
      </p:sp>
    </p:spTree>
    <p:extLst>
      <p:ext uri="{BB962C8B-B14F-4D97-AF65-F5344CB8AC3E}">
        <p14:creationId xmlns:p14="http://schemas.microsoft.com/office/powerpoint/2010/main" val="332256821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78</a:t>
            </a:fld>
            <a:endParaRPr lang="en-US" dirty="0"/>
          </a:p>
        </p:txBody>
      </p:sp>
    </p:spTree>
    <p:extLst>
      <p:ext uri="{BB962C8B-B14F-4D97-AF65-F5344CB8AC3E}">
        <p14:creationId xmlns:p14="http://schemas.microsoft.com/office/powerpoint/2010/main" val="1681421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pPr defTabSz="911383">
              <a:defRPr/>
            </a:pPr>
            <a:r>
              <a:rPr lang="en-US" dirty="0" smtClean="0"/>
              <a:t>Some familiar </a:t>
            </a:r>
            <a:r>
              <a:rPr lang="en-US" baseline="0" dirty="0" smtClean="0"/>
              <a:t>examples</a:t>
            </a:r>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9</a:t>
            </a:fld>
            <a:endParaRPr lang="en-US" dirty="0"/>
          </a:p>
        </p:txBody>
      </p:sp>
    </p:spTree>
    <p:extLst>
      <p:ext uri="{BB962C8B-B14F-4D97-AF65-F5344CB8AC3E}">
        <p14:creationId xmlns:p14="http://schemas.microsoft.com/office/powerpoint/2010/main" val="156462348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r>
              <a:rPr lang="en-US" baseline="0" dirty="0" smtClean="0"/>
              <a:t>The Leave of Absence Request submission starts the process.</a:t>
            </a:r>
            <a:endParaRPr lang="en-US" baseline="0"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79</a:t>
            </a:fld>
            <a:endParaRPr lang="en-US" dirty="0"/>
          </a:p>
        </p:txBody>
      </p:sp>
    </p:spTree>
    <p:extLst>
      <p:ext uri="{BB962C8B-B14F-4D97-AF65-F5344CB8AC3E}">
        <p14:creationId xmlns:p14="http://schemas.microsoft.com/office/powerpoint/2010/main" val="334508252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pPr defTabSz="911383">
              <a:lnSpc>
                <a:spcPct val="114000"/>
              </a:lnSpc>
              <a:defRPr/>
            </a:pPr>
            <a:r>
              <a:rPr lang="en-US" b="1" dirty="0" smtClean="0"/>
              <a:t>Same as an Edit</a:t>
            </a:r>
          </a:p>
          <a:p>
            <a:pPr defTabSz="911383">
              <a:lnSpc>
                <a:spcPct val="114000"/>
              </a:lnSpc>
              <a:defRPr/>
            </a:pPr>
            <a:endParaRPr lang="en-US" b="1" dirty="0" smtClean="0"/>
          </a:p>
          <a:p>
            <a:pPr defTabSz="911383">
              <a:lnSpc>
                <a:spcPct val="114000"/>
              </a:lnSpc>
              <a:defRPr/>
            </a:pPr>
            <a:r>
              <a:rPr lang="en-US" b="1" dirty="0" smtClean="0"/>
              <a:t>Location </a:t>
            </a:r>
            <a:r>
              <a:rPr lang="en-US" b="1" dirty="0"/>
              <a:t>Leave Initiator</a:t>
            </a:r>
          </a:p>
          <a:p>
            <a:pPr marL="170884" indent="-170884">
              <a:buFont typeface="Arial" panose="020B0604020202020204" pitchFamily="34" charset="0"/>
              <a:buChar char="•"/>
            </a:pPr>
            <a:r>
              <a:rPr lang="en-US" dirty="0"/>
              <a:t>Access the existing approved leave of absence </a:t>
            </a:r>
            <a:r>
              <a:rPr lang="en-US" baseline="0" dirty="0"/>
              <a:t>using the </a:t>
            </a:r>
            <a:r>
              <a:rPr lang="en-US" b="1" baseline="0" dirty="0"/>
              <a:t>Administer Extended Absence </a:t>
            </a:r>
            <a:r>
              <a:rPr lang="en-US" baseline="0" dirty="0"/>
              <a:t>page.</a:t>
            </a:r>
            <a:endParaRPr lang="en-US" dirty="0"/>
          </a:p>
          <a:p>
            <a:pPr marL="170884" indent="-170884">
              <a:buFont typeface="Arial" panose="020B0604020202020204" pitchFamily="34" charset="0"/>
              <a:buChar char="•"/>
            </a:pPr>
            <a:r>
              <a:rPr lang="en-US" dirty="0"/>
              <a:t>Click the </a:t>
            </a:r>
            <a:r>
              <a:rPr lang="en-US" b="1" dirty="0"/>
              <a:t>Edit</a:t>
            </a:r>
            <a:r>
              <a:rPr lang="en-US" baseline="0" dirty="0"/>
              <a:t> button to open the request.</a:t>
            </a:r>
          </a:p>
          <a:p>
            <a:pPr marL="170884" indent="-170884">
              <a:buFont typeface="Arial" panose="020B0604020202020204" pitchFamily="34" charset="0"/>
              <a:buChar char="•"/>
            </a:pPr>
            <a:r>
              <a:rPr lang="en-US" baseline="0" dirty="0"/>
              <a:t>Enter </a:t>
            </a:r>
            <a:r>
              <a:rPr lang="en-US" b="1" baseline="0" dirty="0"/>
              <a:t>Actual Return Date</a:t>
            </a:r>
            <a:r>
              <a:rPr lang="en-US" dirty="0"/>
              <a:t>.</a:t>
            </a:r>
          </a:p>
          <a:p>
            <a:pPr marL="170884" indent="-170884">
              <a:buFont typeface="Arial" panose="020B0604020202020204" pitchFamily="34" charset="0"/>
              <a:buChar char="•"/>
            </a:pPr>
            <a:r>
              <a:rPr lang="en-US" sz="1100" dirty="0"/>
              <a:t>Enter a </a:t>
            </a:r>
            <a:r>
              <a:rPr lang="en-US" sz="1100" b="1" dirty="0"/>
              <a:t>Note</a:t>
            </a:r>
            <a:r>
              <a:rPr lang="en-US" sz="1100" dirty="0"/>
              <a:t> and </a:t>
            </a:r>
            <a:r>
              <a:rPr lang="en-US" sz="1100" b="1" dirty="0"/>
              <a:t>Submit</a:t>
            </a:r>
            <a:r>
              <a:rPr lang="en-US" sz="1100" dirty="0"/>
              <a:t> for approval.</a:t>
            </a:r>
          </a:p>
          <a:p>
            <a:pPr marL="170884" indent="-170884">
              <a:buFont typeface="Arial" panose="020B0604020202020204" pitchFamily="34" charset="0"/>
              <a:buChar char="•"/>
            </a:pPr>
            <a:r>
              <a:rPr lang="en-US" sz="1100" dirty="0"/>
              <a:t>The request automatically routes for approval.</a:t>
            </a:r>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80</a:t>
            </a:fld>
            <a:endParaRPr lang="en-US" dirty="0">
              <a:solidFill>
                <a:prstClr val="black"/>
              </a:solidFill>
            </a:endParaRPr>
          </a:p>
        </p:txBody>
      </p:sp>
    </p:spTree>
    <p:extLst>
      <p:ext uri="{BB962C8B-B14F-4D97-AF65-F5344CB8AC3E}">
        <p14:creationId xmlns:p14="http://schemas.microsoft.com/office/powerpoint/2010/main" val="260258485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r>
              <a:rPr lang="en-US" dirty="0" smtClean="0"/>
              <a:t>Same as an Edit.</a:t>
            </a:r>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81</a:t>
            </a:fld>
            <a:endParaRPr lang="en-US" dirty="0"/>
          </a:p>
        </p:txBody>
      </p:sp>
    </p:spTree>
    <p:extLst>
      <p:ext uri="{BB962C8B-B14F-4D97-AF65-F5344CB8AC3E}">
        <p14:creationId xmlns:p14="http://schemas.microsoft.com/office/powerpoint/2010/main" val="58437168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Animation</a:t>
            </a:r>
          </a:p>
          <a:p>
            <a:r>
              <a:rPr lang="en-US" sz="1100" dirty="0" smtClean="0">
                <a:latin typeface="Arial" panose="020B0604020202020204" pitchFamily="34" charset="0"/>
                <a:cs typeface="Arial" panose="020B0604020202020204" pitchFamily="34" charset="0"/>
              </a:rPr>
              <a:t>Actual </a:t>
            </a:r>
            <a:r>
              <a:rPr lang="en-US" sz="1100" dirty="0">
                <a:latin typeface="Arial" panose="020B0604020202020204" pitchFamily="34" charset="0"/>
                <a:cs typeface="Arial" panose="020B0604020202020204" pitchFamily="34" charset="0"/>
              </a:rPr>
              <a:t>Return date </a:t>
            </a:r>
            <a:r>
              <a:rPr lang="en-US" sz="1100" dirty="0" smtClean="0">
                <a:latin typeface="Arial" panose="020B0604020202020204" pitchFamily="34" charset="0"/>
                <a:cs typeface="Arial" panose="020B0604020202020204" pitchFamily="34" charset="0"/>
              </a:rPr>
              <a:t>cannot</a:t>
            </a:r>
            <a:r>
              <a:rPr lang="en-US" sz="1100" baseline="0" dirty="0" smtClean="0">
                <a:latin typeface="Arial" panose="020B0604020202020204" pitchFamily="34" charset="0"/>
                <a:cs typeface="Arial" panose="020B0604020202020204" pitchFamily="34" charset="0"/>
              </a:rPr>
              <a:t> be</a:t>
            </a:r>
            <a:r>
              <a:rPr lang="en-US" sz="1100" dirty="0" smtClean="0">
                <a:latin typeface="Arial" panose="020B0604020202020204" pitchFamily="34" charset="0"/>
                <a:cs typeface="Arial" panose="020B0604020202020204" pitchFamily="34" charset="0"/>
              </a:rPr>
              <a:t> </a:t>
            </a:r>
            <a:r>
              <a:rPr lang="en-US" sz="1100" u="sng" dirty="0">
                <a:latin typeface="Arial" panose="020B0604020202020204" pitchFamily="34" charset="0"/>
                <a:cs typeface="Arial" panose="020B0604020202020204" pitchFamily="34" charset="0"/>
              </a:rPr>
              <a:t>after</a:t>
            </a:r>
            <a:r>
              <a:rPr lang="en-US" sz="1100" dirty="0">
                <a:latin typeface="Arial" panose="020B0604020202020204" pitchFamily="34" charset="0"/>
                <a:cs typeface="Arial" panose="020B0604020202020204" pitchFamily="34" charset="0"/>
              </a:rPr>
              <a:t> the Expected Return Date, </a:t>
            </a:r>
            <a:r>
              <a:rPr lang="en-US" sz="1100" dirty="0" smtClean="0">
                <a:latin typeface="Arial" panose="020B0604020202020204" pitchFamily="34" charset="0"/>
                <a:cs typeface="Arial" panose="020B0604020202020204" pitchFamily="34" charset="0"/>
              </a:rPr>
              <a:t>–2 </a:t>
            </a:r>
            <a:r>
              <a:rPr lang="en-US" sz="1100" dirty="0">
                <a:latin typeface="Arial" panose="020B0604020202020204" pitchFamily="34" charset="0"/>
                <a:cs typeface="Arial" panose="020B0604020202020204" pitchFamily="34" charset="0"/>
              </a:rPr>
              <a:t>edits </a:t>
            </a:r>
            <a:r>
              <a:rPr lang="en-US" sz="1100" dirty="0" smtClean="0">
                <a:latin typeface="Arial" panose="020B0604020202020204" pitchFamily="34" charset="0"/>
                <a:cs typeface="Arial" panose="020B0604020202020204" pitchFamily="34" charset="0"/>
              </a:rPr>
              <a:t>need to be done on </a:t>
            </a:r>
            <a:r>
              <a:rPr lang="en-US" sz="1100" dirty="0">
                <a:latin typeface="Arial" panose="020B0604020202020204" pitchFamily="34" charset="0"/>
                <a:cs typeface="Arial" panose="020B0604020202020204" pitchFamily="34" charset="0"/>
              </a:rPr>
              <a:t>the </a:t>
            </a:r>
            <a:r>
              <a:rPr lang="en-US" sz="1100" b="1" dirty="0">
                <a:latin typeface="Arial" panose="020B0604020202020204" pitchFamily="34" charset="0"/>
                <a:cs typeface="Arial" panose="020B0604020202020204" pitchFamily="34" charset="0"/>
              </a:rPr>
              <a:t>SAME </a:t>
            </a:r>
            <a:r>
              <a:rPr lang="en-US" sz="1100" dirty="0">
                <a:latin typeface="Arial" panose="020B0604020202020204" pitchFamily="34" charset="0"/>
                <a:cs typeface="Arial" panose="020B0604020202020204" pitchFamily="34" charset="0"/>
              </a:rPr>
              <a:t>line. </a:t>
            </a:r>
            <a:endParaRPr lang="en-US" sz="1100" dirty="0" smtClean="0">
              <a:latin typeface="Arial" panose="020B0604020202020204" pitchFamily="34" charset="0"/>
              <a:cs typeface="Arial" panose="020B0604020202020204" pitchFamily="34" charset="0"/>
            </a:endParaRPr>
          </a:p>
          <a:p>
            <a:r>
              <a:rPr lang="en-US" sz="1100" dirty="0" smtClean="0">
                <a:latin typeface="Arial" panose="020B0604020202020204" pitchFamily="34" charset="0"/>
                <a:cs typeface="Arial" panose="020B0604020202020204" pitchFamily="34" charset="0"/>
              </a:rPr>
              <a:t>One t2</a:t>
            </a:r>
          </a:p>
          <a:p>
            <a:r>
              <a:rPr lang="en-US" sz="1100" dirty="0" smtClean="0">
                <a:latin typeface="Arial" panose="020B0604020202020204" pitchFamily="34" charset="0"/>
                <a:cs typeface="Arial" panose="020B0604020202020204" pitchFamily="34" charset="0"/>
              </a:rPr>
              <a:t>o </a:t>
            </a:r>
            <a:r>
              <a:rPr lang="en-US" sz="1100" dirty="0">
                <a:latin typeface="Arial" panose="020B0604020202020204" pitchFamily="34" charset="0"/>
                <a:cs typeface="Arial" panose="020B0604020202020204" pitchFamily="34" charset="0"/>
              </a:rPr>
              <a:t>change the </a:t>
            </a:r>
            <a:r>
              <a:rPr lang="en-US" sz="1100" dirty="0" err="1">
                <a:latin typeface="Arial" panose="020B0604020202020204" pitchFamily="34" charset="0"/>
                <a:cs typeface="Arial" panose="020B0604020202020204" pitchFamily="34" charset="0"/>
              </a:rPr>
              <a:t>Exp</a:t>
            </a:r>
            <a:r>
              <a:rPr lang="en-US" sz="1100" dirty="0">
                <a:latin typeface="Arial" panose="020B0604020202020204" pitchFamily="34" charset="0"/>
                <a:cs typeface="Arial" panose="020B0604020202020204" pitchFamily="34" charset="0"/>
              </a:rPr>
              <a:t> Return Date so it is after the Actual Return Date. </a:t>
            </a:r>
            <a:endParaRPr lang="en-US" sz="1100" dirty="0" smtClean="0">
              <a:latin typeface="Arial" panose="020B0604020202020204" pitchFamily="34" charset="0"/>
              <a:cs typeface="Arial" panose="020B0604020202020204" pitchFamily="34" charset="0"/>
            </a:endParaRPr>
          </a:p>
          <a:p>
            <a:r>
              <a:rPr lang="en-US" sz="1100" dirty="0" smtClean="0">
                <a:latin typeface="Arial" panose="020B0604020202020204" pitchFamily="34" charset="0"/>
                <a:cs typeface="Arial" panose="020B0604020202020204" pitchFamily="34" charset="0"/>
              </a:rPr>
              <a:t>Second </a:t>
            </a:r>
            <a:r>
              <a:rPr lang="en-US" sz="1100" dirty="0">
                <a:latin typeface="Arial" panose="020B0604020202020204" pitchFamily="34" charset="0"/>
                <a:cs typeface="Arial" panose="020B0604020202020204" pitchFamily="34" charset="0"/>
              </a:rPr>
              <a:t>one to record the Actual Return Date</a:t>
            </a:r>
            <a:r>
              <a:rPr lang="en-US" sz="1100" dirty="0" smtClean="0">
                <a:latin typeface="Arial" panose="020B0604020202020204" pitchFamily="34" charset="0"/>
                <a:cs typeface="Arial" panose="020B0604020202020204" pitchFamily="34" charset="0"/>
              </a:rPr>
              <a:t>.</a:t>
            </a:r>
          </a:p>
          <a:p>
            <a:r>
              <a:rPr lang="en-US" sz="1100" b="1" dirty="0" smtClean="0">
                <a:latin typeface="Arial" panose="020B0604020202020204" pitchFamily="34" charset="0"/>
                <a:cs typeface="Arial" panose="020B0604020202020204" pitchFamily="34" charset="0"/>
              </a:rPr>
              <a:t>Easiest way to fix this issue is to make them equal, because Expected Return Date is moot.</a:t>
            </a:r>
            <a:endParaRPr lang="en-US" sz="11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pPr/>
              <a:t>82</a:t>
            </a:fld>
            <a:endParaRPr lang="en-US" dirty="0"/>
          </a:p>
        </p:txBody>
      </p:sp>
    </p:spTree>
    <p:extLst>
      <p:ext uri="{BB962C8B-B14F-4D97-AF65-F5344CB8AC3E}">
        <p14:creationId xmlns:p14="http://schemas.microsoft.com/office/powerpoint/2010/main" val="382411110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Animation</a:t>
            </a:r>
          </a:p>
          <a:p>
            <a:r>
              <a:rPr lang="en-US" sz="1100" dirty="0" smtClean="0">
                <a:latin typeface="Arial" panose="020B0604020202020204" pitchFamily="34" charset="0"/>
                <a:cs typeface="Arial" panose="020B0604020202020204" pitchFamily="34" charset="0"/>
              </a:rPr>
              <a:t>Actual </a:t>
            </a:r>
            <a:r>
              <a:rPr lang="en-US" sz="1100" dirty="0">
                <a:latin typeface="Arial" panose="020B0604020202020204" pitchFamily="34" charset="0"/>
                <a:cs typeface="Arial" panose="020B0604020202020204" pitchFamily="34" charset="0"/>
              </a:rPr>
              <a:t>Return date </a:t>
            </a:r>
            <a:r>
              <a:rPr lang="en-US" sz="1100" dirty="0" smtClean="0">
                <a:latin typeface="Arial" panose="020B0604020202020204" pitchFamily="34" charset="0"/>
                <a:cs typeface="Arial" panose="020B0604020202020204" pitchFamily="34" charset="0"/>
              </a:rPr>
              <a:t>cannot</a:t>
            </a:r>
            <a:r>
              <a:rPr lang="en-US" sz="1100" baseline="0" dirty="0" smtClean="0">
                <a:latin typeface="Arial" panose="020B0604020202020204" pitchFamily="34" charset="0"/>
                <a:cs typeface="Arial" panose="020B0604020202020204" pitchFamily="34" charset="0"/>
              </a:rPr>
              <a:t> be</a:t>
            </a:r>
            <a:r>
              <a:rPr lang="en-US" sz="1100" dirty="0" smtClean="0">
                <a:latin typeface="Arial" panose="020B0604020202020204" pitchFamily="34" charset="0"/>
                <a:cs typeface="Arial" panose="020B0604020202020204" pitchFamily="34" charset="0"/>
              </a:rPr>
              <a:t> </a:t>
            </a:r>
            <a:r>
              <a:rPr lang="en-US" sz="1100" u="sng" dirty="0">
                <a:latin typeface="Arial" panose="020B0604020202020204" pitchFamily="34" charset="0"/>
                <a:cs typeface="Arial" panose="020B0604020202020204" pitchFamily="34" charset="0"/>
              </a:rPr>
              <a:t>after</a:t>
            </a:r>
            <a:r>
              <a:rPr lang="en-US" sz="1100" dirty="0">
                <a:latin typeface="Arial" panose="020B0604020202020204" pitchFamily="34" charset="0"/>
                <a:cs typeface="Arial" panose="020B0604020202020204" pitchFamily="34" charset="0"/>
              </a:rPr>
              <a:t> the Expected Return Date, </a:t>
            </a:r>
            <a:r>
              <a:rPr lang="en-US" sz="1100" dirty="0" smtClean="0">
                <a:latin typeface="Arial" panose="020B0604020202020204" pitchFamily="34" charset="0"/>
                <a:cs typeface="Arial" panose="020B0604020202020204" pitchFamily="34" charset="0"/>
              </a:rPr>
              <a:t>–2 </a:t>
            </a:r>
            <a:r>
              <a:rPr lang="en-US" sz="1100" dirty="0">
                <a:latin typeface="Arial" panose="020B0604020202020204" pitchFamily="34" charset="0"/>
                <a:cs typeface="Arial" panose="020B0604020202020204" pitchFamily="34" charset="0"/>
              </a:rPr>
              <a:t>edits </a:t>
            </a:r>
            <a:r>
              <a:rPr lang="en-US" sz="1100" dirty="0" smtClean="0">
                <a:latin typeface="Arial" panose="020B0604020202020204" pitchFamily="34" charset="0"/>
                <a:cs typeface="Arial" panose="020B0604020202020204" pitchFamily="34" charset="0"/>
              </a:rPr>
              <a:t>need to be done on </a:t>
            </a:r>
            <a:r>
              <a:rPr lang="en-US" sz="1100" dirty="0">
                <a:latin typeface="Arial" panose="020B0604020202020204" pitchFamily="34" charset="0"/>
                <a:cs typeface="Arial" panose="020B0604020202020204" pitchFamily="34" charset="0"/>
              </a:rPr>
              <a:t>the </a:t>
            </a:r>
            <a:r>
              <a:rPr lang="en-US" sz="1100" b="1" dirty="0">
                <a:latin typeface="Arial" panose="020B0604020202020204" pitchFamily="34" charset="0"/>
                <a:cs typeface="Arial" panose="020B0604020202020204" pitchFamily="34" charset="0"/>
              </a:rPr>
              <a:t>SAME </a:t>
            </a:r>
            <a:r>
              <a:rPr lang="en-US" sz="1100" dirty="0">
                <a:latin typeface="Arial" panose="020B0604020202020204" pitchFamily="34" charset="0"/>
                <a:cs typeface="Arial" panose="020B0604020202020204" pitchFamily="34" charset="0"/>
              </a:rPr>
              <a:t>line. </a:t>
            </a:r>
            <a:endParaRPr lang="en-US" sz="1100" dirty="0" smtClean="0">
              <a:latin typeface="Arial" panose="020B0604020202020204" pitchFamily="34" charset="0"/>
              <a:cs typeface="Arial" panose="020B0604020202020204" pitchFamily="34" charset="0"/>
            </a:endParaRPr>
          </a:p>
          <a:p>
            <a:r>
              <a:rPr lang="en-US" sz="1100" dirty="0" smtClean="0">
                <a:latin typeface="Arial" panose="020B0604020202020204" pitchFamily="34" charset="0"/>
                <a:cs typeface="Arial" panose="020B0604020202020204" pitchFamily="34" charset="0"/>
              </a:rPr>
              <a:t>One t2</a:t>
            </a:r>
          </a:p>
          <a:p>
            <a:r>
              <a:rPr lang="en-US" sz="1100" dirty="0" smtClean="0">
                <a:latin typeface="Arial" panose="020B0604020202020204" pitchFamily="34" charset="0"/>
                <a:cs typeface="Arial" panose="020B0604020202020204" pitchFamily="34" charset="0"/>
              </a:rPr>
              <a:t>o </a:t>
            </a:r>
            <a:r>
              <a:rPr lang="en-US" sz="1100" dirty="0">
                <a:latin typeface="Arial" panose="020B0604020202020204" pitchFamily="34" charset="0"/>
                <a:cs typeface="Arial" panose="020B0604020202020204" pitchFamily="34" charset="0"/>
              </a:rPr>
              <a:t>change the </a:t>
            </a:r>
            <a:r>
              <a:rPr lang="en-US" sz="1100" dirty="0" err="1">
                <a:latin typeface="Arial" panose="020B0604020202020204" pitchFamily="34" charset="0"/>
                <a:cs typeface="Arial" panose="020B0604020202020204" pitchFamily="34" charset="0"/>
              </a:rPr>
              <a:t>Exp</a:t>
            </a:r>
            <a:r>
              <a:rPr lang="en-US" sz="1100" dirty="0">
                <a:latin typeface="Arial" panose="020B0604020202020204" pitchFamily="34" charset="0"/>
                <a:cs typeface="Arial" panose="020B0604020202020204" pitchFamily="34" charset="0"/>
              </a:rPr>
              <a:t> Return Date so it is after the Actual Return Date. </a:t>
            </a:r>
            <a:endParaRPr lang="en-US" sz="1100" dirty="0" smtClean="0">
              <a:latin typeface="Arial" panose="020B0604020202020204" pitchFamily="34" charset="0"/>
              <a:cs typeface="Arial" panose="020B0604020202020204" pitchFamily="34" charset="0"/>
            </a:endParaRPr>
          </a:p>
          <a:p>
            <a:r>
              <a:rPr lang="en-US" sz="1100" dirty="0" smtClean="0">
                <a:latin typeface="Arial" panose="020B0604020202020204" pitchFamily="34" charset="0"/>
                <a:cs typeface="Arial" panose="020B0604020202020204" pitchFamily="34" charset="0"/>
              </a:rPr>
              <a:t>Second </a:t>
            </a:r>
            <a:r>
              <a:rPr lang="en-US" sz="1100" dirty="0">
                <a:latin typeface="Arial" panose="020B0604020202020204" pitchFamily="34" charset="0"/>
                <a:cs typeface="Arial" panose="020B0604020202020204" pitchFamily="34" charset="0"/>
              </a:rPr>
              <a:t>one to record the Actual Return Date</a:t>
            </a:r>
            <a:r>
              <a:rPr lang="en-US" sz="1100" dirty="0" smtClean="0">
                <a:latin typeface="Arial" panose="020B0604020202020204" pitchFamily="34" charset="0"/>
                <a:cs typeface="Arial" panose="020B0604020202020204" pitchFamily="34" charset="0"/>
              </a:rPr>
              <a:t>.</a:t>
            </a:r>
          </a:p>
          <a:p>
            <a:r>
              <a:rPr lang="en-US" sz="1100" b="1" dirty="0" smtClean="0">
                <a:latin typeface="Arial" panose="020B0604020202020204" pitchFamily="34" charset="0"/>
                <a:cs typeface="Arial" panose="020B0604020202020204" pitchFamily="34" charset="0"/>
              </a:rPr>
              <a:t>Easiest way to fix this issue is to make them equal, because Expected Return Date is moot.</a:t>
            </a:r>
            <a:endParaRPr lang="en-US" sz="11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pPr/>
              <a:t>83</a:t>
            </a:fld>
            <a:endParaRPr lang="en-US" dirty="0"/>
          </a:p>
        </p:txBody>
      </p:sp>
    </p:spTree>
    <p:extLst>
      <p:ext uri="{BB962C8B-B14F-4D97-AF65-F5344CB8AC3E}">
        <p14:creationId xmlns:p14="http://schemas.microsoft.com/office/powerpoint/2010/main" val="313445311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Animation</a:t>
            </a:r>
          </a:p>
          <a:p>
            <a:r>
              <a:rPr lang="en-US" sz="1100" dirty="0" smtClean="0">
                <a:latin typeface="Arial" panose="020B0604020202020204" pitchFamily="34" charset="0"/>
                <a:cs typeface="Arial" panose="020B0604020202020204" pitchFamily="34" charset="0"/>
              </a:rPr>
              <a:t>Actual </a:t>
            </a:r>
            <a:r>
              <a:rPr lang="en-US" sz="1100" dirty="0">
                <a:latin typeface="Arial" panose="020B0604020202020204" pitchFamily="34" charset="0"/>
                <a:cs typeface="Arial" panose="020B0604020202020204" pitchFamily="34" charset="0"/>
              </a:rPr>
              <a:t>Return date </a:t>
            </a:r>
            <a:r>
              <a:rPr lang="en-US" sz="1100" dirty="0" smtClean="0">
                <a:latin typeface="Arial" panose="020B0604020202020204" pitchFamily="34" charset="0"/>
                <a:cs typeface="Arial" panose="020B0604020202020204" pitchFamily="34" charset="0"/>
              </a:rPr>
              <a:t>cannot</a:t>
            </a:r>
            <a:r>
              <a:rPr lang="en-US" sz="1100" baseline="0" dirty="0" smtClean="0">
                <a:latin typeface="Arial" panose="020B0604020202020204" pitchFamily="34" charset="0"/>
                <a:cs typeface="Arial" panose="020B0604020202020204" pitchFamily="34" charset="0"/>
              </a:rPr>
              <a:t> be</a:t>
            </a:r>
            <a:r>
              <a:rPr lang="en-US" sz="1100" dirty="0" smtClean="0">
                <a:latin typeface="Arial" panose="020B0604020202020204" pitchFamily="34" charset="0"/>
                <a:cs typeface="Arial" panose="020B0604020202020204" pitchFamily="34" charset="0"/>
              </a:rPr>
              <a:t> </a:t>
            </a:r>
            <a:r>
              <a:rPr lang="en-US" sz="1100" u="sng" dirty="0">
                <a:latin typeface="Arial" panose="020B0604020202020204" pitchFamily="34" charset="0"/>
                <a:cs typeface="Arial" panose="020B0604020202020204" pitchFamily="34" charset="0"/>
              </a:rPr>
              <a:t>after</a:t>
            </a:r>
            <a:r>
              <a:rPr lang="en-US" sz="1100" dirty="0">
                <a:latin typeface="Arial" panose="020B0604020202020204" pitchFamily="34" charset="0"/>
                <a:cs typeface="Arial" panose="020B0604020202020204" pitchFamily="34" charset="0"/>
              </a:rPr>
              <a:t> the Expected Return Date, </a:t>
            </a:r>
            <a:r>
              <a:rPr lang="en-US" sz="1100" dirty="0" smtClean="0">
                <a:latin typeface="Arial" panose="020B0604020202020204" pitchFamily="34" charset="0"/>
                <a:cs typeface="Arial" panose="020B0604020202020204" pitchFamily="34" charset="0"/>
              </a:rPr>
              <a:t>–2 </a:t>
            </a:r>
            <a:r>
              <a:rPr lang="en-US" sz="1100" dirty="0">
                <a:latin typeface="Arial" panose="020B0604020202020204" pitchFamily="34" charset="0"/>
                <a:cs typeface="Arial" panose="020B0604020202020204" pitchFamily="34" charset="0"/>
              </a:rPr>
              <a:t>edits </a:t>
            </a:r>
            <a:r>
              <a:rPr lang="en-US" sz="1100" dirty="0" smtClean="0">
                <a:latin typeface="Arial" panose="020B0604020202020204" pitchFamily="34" charset="0"/>
                <a:cs typeface="Arial" panose="020B0604020202020204" pitchFamily="34" charset="0"/>
              </a:rPr>
              <a:t>need to be done on </a:t>
            </a:r>
            <a:r>
              <a:rPr lang="en-US" sz="1100" dirty="0">
                <a:latin typeface="Arial" panose="020B0604020202020204" pitchFamily="34" charset="0"/>
                <a:cs typeface="Arial" panose="020B0604020202020204" pitchFamily="34" charset="0"/>
              </a:rPr>
              <a:t>the </a:t>
            </a:r>
            <a:r>
              <a:rPr lang="en-US" sz="1100" b="1" dirty="0">
                <a:latin typeface="Arial" panose="020B0604020202020204" pitchFamily="34" charset="0"/>
                <a:cs typeface="Arial" panose="020B0604020202020204" pitchFamily="34" charset="0"/>
              </a:rPr>
              <a:t>SAME </a:t>
            </a:r>
            <a:r>
              <a:rPr lang="en-US" sz="1100" dirty="0">
                <a:latin typeface="Arial" panose="020B0604020202020204" pitchFamily="34" charset="0"/>
                <a:cs typeface="Arial" panose="020B0604020202020204" pitchFamily="34" charset="0"/>
              </a:rPr>
              <a:t>line. </a:t>
            </a:r>
            <a:endParaRPr lang="en-US" sz="1100" dirty="0" smtClean="0">
              <a:latin typeface="Arial" panose="020B0604020202020204" pitchFamily="34" charset="0"/>
              <a:cs typeface="Arial" panose="020B0604020202020204" pitchFamily="34" charset="0"/>
            </a:endParaRPr>
          </a:p>
          <a:p>
            <a:r>
              <a:rPr lang="en-US" sz="1100" dirty="0" smtClean="0">
                <a:latin typeface="Arial" panose="020B0604020202020204" pitchFamily="34" charset="0"/>
                <a:cs typeface="Arial" panose="020B0604020202020204" pitchFamily="34" charset="0"/>
              </a:rPr>
              <a:t>One t2</a:t>
            </a:r>
          </a:p>
          <a:p>
            <a:r>
              <a:rPr lang="en-US" sz="1100" dirty="0" smtClean="0">
                <a:latin typeface="Arial" panose="020B0604020202020204" pitchFamily="34" charset="0"/>
                <a:cs typeface="Arial" panose="020B0604020202020204" pitchFamily="34" charset="0"/>
              </a:rPr>
              <a:t>o </a:t>
            </a:r>
            <a:r>
              <a:rPr lang="en-US" sz="1100" dirty="0">
                <a:latin typeface="Arial" panose="020B0604020202020204" pitchFamily="34" charset="0"/>
                <a:cs typeface="Arial" panose="020B0604020202020204" pitchFamily="34" charset="0"/>
              </a:rPr>
              <a:t>change the </a:t>
            </a:r>
            <a:r>
              <a:rPr lang="en-US" sz="1100" dirty="0" err="1">
                <a:latin typeface="Arial" panose="020B0604020202020204" pitchFamily="34" charset="0"/>
                <a:cs typeface="Arial" panose="020B0604020202020204" pitchFamily="34" charset="0"/>
              </a:rPr>
              <a:t>Exp</a:t>
            </a:r>
            <a:r>
              <a:rPr lang="en-US" sz="1100" dirty="0">
                <a:latin typeface="Arial" panose="020B0604020202020204" pitchFamily="34" charset="0"/>
                <a:cs typeface="Arial" panose="020B0604020202020204" pitchFamily="34" charset="0"/>
              </a:rPr>
              <a:t> Return Date so it is after the Actual Return Date. </a:t>
            </a:r>
            <a:endParaRPr lang="en-US" sz="1100" dirty="0" smtClean="0">
              <a:latin typeface="Arial" panose="020B0604020202020204" pitchFamily="34" charset="0"/>
              <a:cs typeface="Arial" panose="020B0604020202020204" pitchFamily="34" charset="0"/>
            </a:endParaRPr>
          </a:p>
          <a:p>
            <a:r>
              <a:rPr lang="en-US" sz="1100" dirty="0" smtClean="0">
                <a:latin typeface="Arial" panose="020B0604020202020204" pitchFamily="34" charset="0"/>
                <a:cs typeface="Arial" panose="020B0604020202020204" pitchFamily="34" charset="0"/>
              </a:rPr>
              <a:t>Second </a:t>
            </a:r>
            <a:r>
              <a:rPr lang="en-US" sz="1100" dirty="0">
                <a:latin typeface="Arial" panose="020B0604020202020204" pitchFamily="34" charset="0"/>
                <a:cs typeface="Arial" panose="020B0604020202020204" pitchFamily="34" charset="0"/>
              </a:rPr>
              <a:t>one to record the Actual Return Date</a:t>
            </a:r>
            <a:r>
              <a:rPr lang="en-US" sz="1100" dirty="0" smtClean="0">
                <a:latin typeface="Arial" panose="020B0604020202020204" pitchFamily="34" charset="0"/>
                <a:cs typeface="Arial" panose="020B0604020202020204" pitchFamily="34" charset="0"/>
              </a:rPr>
              <a:t>.</a:t>
            </a:r>
          </a:p>
          <a:p>
            <a:r>
              <a:rPr lang="en-US" sz="1100" b="1" dirty="0" smtClean="0">
                <a:latin typeface="Arial" panose="020B0604020202020204" pitchFamily="34" charset="0"/>
                <a:cs typeface="Arial" panose="020B0604020202020204" pitchFamily="34" charset="0"/>
              </a:rPr>
              <a:t>Easiest way to fix this issue is to make them equal, because Expected Return Date is moot.</a:t>
            </a:r>
            <a:endParaRPr lang="en-US" sz="11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44E229F-C150-474F-8980-931399A2ED49}" type="slidenum">
              <a:rPr lang="en-US" smtClean="0"/>
              <a:pPr/>
              <a:t>84</a:t>
            </a:fld>
            <a:endParaRPr lang="en-US" dirty="0"/>
          </a:p>
        </p:txBody>
      </p:sp>
    </p:spTree>
    <p:extLst>
      <p:ext uri="{BB962C8B-B14F-4D97-AF65-F5344CB8AC3E}">
        <p14:creationId xmlns:p14="http://schemas.microsoft.com/office/powerpoint/2010/main" val="313489590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86</a:t>
            </a:fld>
            <a:endParaRPr lang="en-US" dirty="0">
              <a:solidFill>
                <a:prstClr val="black"/>
              </a:solidFill>
            </a:endParaRPr>
          </a:p>
        </p:txBody>
      </p:sp>
    </p:spTree>
    <p:extLst>
      <p:ext uri="{BB962C8B-B14F-4D97-AF65-F5344CB8AC3E}">
        <p14:creationId xmlns:p14="http://schemas.microsoft.com/office/powerpoint/2010/main" val="332256821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87</a:t>
            </a:fld>
            <a:endParaRPr lang="en-US" dirty="0"/>
          </a:p>
        </p:txBody>
      </p:sp>
    </p:spTree>
    <p:extLst>
      <p:ext uri="{BB962C8B-B14F-4D97-AF65-F5344CB8AC3E}">
        <p14:creationId xmlns:p14="http://schemas.microsoft.com/office/powerpoint/2010/main" val="336925230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r>
              <a:rPr lang="en-US" baseline="0" dirty="0" smtClean="0"/>
              <a:t>The Leave of Absence Request submission starts the process.</a:t>
            </a:r>
            <a:endParaRPr lang="en-US" baseline="0"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88</a:t>
            </a:fld>
            <a:endParaRPr lang="en-US" dirty="0"/>
          </a:p>
        </p:txBody>
      </p:sp>
    </p:spTree>
    <p:extLst>
      <p:ext uri="{BB962C8B-B14F-4D97-AF65-F5344CB8AC3E}">
        <p14:creationId xmlns:p14="http://schemas.microsoft.com/office/powerpoint/2010/main" val="219466595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r>
              <a:rPr lang="en-US" dirty="0" smtClean="0"/>
              <a:t>This page covers all history on an employee. Two</a:t>
            </a:r>
            <a:r>
              <a:rPr lang="en-US" baseline="0" dirty="0" smtClean="0"/>
              <a:t> years is also displayed on the Request page.</a:t>
            </a:r>
            <a:endParaRPr lang="en-US" dirty="0"/>
          </a:p>
        </p:txBody>
      </p:sp>
    </p:spTree>
    <p:extLst>
      <p:ext uri="{BB962C8B-B14F-4D97-AF65-F5344CB8AC3E}">
        <p14:creationId xmlns:p14="http://schemas.microsoft.com/office/powerpoint/2010/main" val="3230063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r>
              <a:rPr lang="en-US" dirty="0" smtClean="0"/>
              <a:t>Animation – ALL</a:t>
            </a:r>
          </a:p>
          <a:p>
            <a:r>
              <a:rPr lang="en-US" dirty="0" smtClean="0"/>
              <a:t>After submission, ALL EA transactions go to local and UCPC Approval. </a:t>
            </a:r>
          </a:p>
          <a:p>
            <a:endParaRPr lang="en-US" dirty="0" smtClean="0"/>
          </a:p>
          <a:p>
            <a:r>
              <a:rPr lang="en-US" dirty="0" smtClean="0"/>
              <a:t>To the trainer…this was something</a:t>
            </a:r>
            <a:r>
              <a:rPr lang="en-US" baseline="0" dirty="0" smtClean="0"/>
              <a:t> learners didn’t ‘hear’.</a:t>
            </a:r>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10</a:t>
            </a:fld>
            <a:endParaRPr lang="en-US" dirty="0"/>
          </a:p>
        </p:txBody>
      </p:sp>
    </p:spTree>
    <p:extLst>
      <p:ext uri="{BB962C8B-B14F-4D97-AF65-F5344CB8AC3E}">
        <p14:creationId xmlns:p14="http://schemas.microsoft.com/office/powerpoint/2010/main" val="154144080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90</a:t>
            </a:fld>
            <a:endParaRPr lang="en-US" dirty="0"/>
          </a:p>
        </p:txBody>
      </p:sp>
    </p:spTree>
    <p:extLst>
      <p:ext uri="{BB962C8B-B14F-4D97-AF65-F5344CB8AC3E}">
        <p14:creationId xmlns:p14="http://schemas.microsoft.com/office/powerpoint/2010/main" val="217605472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r>
              <a:rPr lang="en-US" b="0" i="0" dirty="0" smtClean="0"/>
              <a:t>When and who entered the transaction is only on the EA Transaction History page.</a:t>
            </a:r>
            <a:endParaRPr lang="en-US" b="0" i="0"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91</a:t>
            </a:fld>
            <a:endParaRPr lang="en-US" dirty="0"/>
          </a:p>
        </p:txBody>
      </p:sp>
    </p:spTree>
    <p:extLst>
      <p:ext uri="{BB962C8B-B14F-4D97-AF65-F5344CB8AC3E}">
        <p14:creationId xmlns:p14="http://schemas.microsoft.com/office/powerpoint/2010/main" val="128142746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92</a:t>
            </a:fld>
            <a:endParaRPr lang="en-US" dirty="0"/>
          </a:p>
        </p:txBody>
      </p:sp>
    </p:spTree>
    <p:extLst>
      <p:ext uri="{BB962C8B-B14F-4D97-AF65-F5344CB8AC3E}">
        <p14:creationId xmlns:p14="http://schemas.microsoft.com/office/powerpoint/2010/main" val="343231025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2285276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94</a:t>
            </a:fld>
            <a:endParaRPr lang="en-US" dirty="0"/>
          </a:p>
        </p:txBody>
      </p:sp>
    </p:spTree>
    <p:extLst>
      <p:ext uri="{BB962C8B-B14F-4D97-AF65-F5344CB8AC3E}">
        <p14:creationId xmlns:p14="http://schemas.microsoft.com/office/powerpoint/2010/main" val="66729151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95</a:t>
            </a:fld>
            <a:endParaRPr lang="en-US" dirty="0"/>
          </a:p>
        </p:txBody>
      </p:sp>
    </p:spTree>
    <p:extLst>
      <p:ext uri="{BB962C8B-B14F-4D97-AF65-F5344CB8AC3E}">
        <p14:creationId xmlns:p14="http://schemas.microsoft.com/office/powerpoint/2010/main" val="206537782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3434031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r>
              <a:rPr lang="en-US" dirty="0" smtClean="0"/>
              <a:t>The two</a:t>
            </a:r>
            <a:r>
              <a:rPr lang="en-US" baseline="0" dirty="0" smtClean="0"/>
              <a:t> action pages</a:t>
            </a:r>
            <a:endParaRPr lang="en-US" dirty="0"/>
          </a:p>
        </p:txBody>
      </p:sp>
    </p:spTree>
    <p:extLst>
      <p:ext uri="{BB962C8B-B14F-4D97-AF65-F5344CB8AC3E}">
        <p14:creationId xmlns:p14="http://schemas.microsoft.com/office/powerpoint/2010/main" val="300032907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r>
              <a:rPr lang="en-US" dirty="0" smtClean="0"/>
              <a:t>Send a case to UCPath when waiting for them to approve. </a:t>
            </a:r>
            <a:endParaRPr lang="en-US" dirty="0"/>
          </a:p>
        </p:txBody>
      </p:sp>
    </p:spTree>
    <p:extLst>
      <p:ext uri="{BB962C8B-B14F-4D97-AF65-F5344CB8AC3E}">
        <p14:creationId xmlns:p14="http://schemas.microsoft.com/office/powerpoint/2010/main" val="385907089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r>
              <a:rPr lang="en-US" dirty="0" smtClean="0"/>
              <a:t>List of common scenarios and the roles involved.</a:t>
            </a:r>
            <a:endParaRPr lang="en-US" dirty="0"/>
          </a:p>
        </p:txBody>
      </p:sp>
    </p:spTree>
    <p:extLst>
      <p:ext uri="{BB962C8B-B14F-4D97-AF65-F5344CB8AC3E}">
        <p14:creationId xmlns:p14="http://schemas.microsoft.com/office/powerpoint/2010/main" val="6040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r>
              <a:rPr lang="en-US" dirty="0" smtClean="0"/>
              <a:t>Lastly, UCPath enters any</a:t>
            </a:r>
            <a:r>
              <a:rPr lang="en-US" baseline="0" dirty="0" smtClean="0"/>
              <a:t> appropriate data on the Job Data page. </a:t>
            </a:r>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11</a:t>
            </a:fld>
            <a:endParaRPr lang="en-US" dirty="0"/>
          </a:p>
        </p:txBody>
      </p:sp>
    </p:spTree>
    <p:extLst>
      <p:ext uri="{BB962C8B-B14F-4D97-AF65-F5344CB8AC3E}">
        <p14:creationId xmlns:p14="http://schemas.microsoft.com/office/powerpoint/2010/main" val="391722262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9851002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p114: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1" name="Google Shape;1491;p114: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
        <p:nvSpPr>
          <p:cNvPr id="1492" name="Google Shape;1492;p114: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101</a:t>
            </a:fld>
            <a:endParaRPr/>
          </a:p>
        </p:txBody>
      </p:sp>
    </p:spTree>
    <p:extLst>
      <p:ext uri="{BB962C8B-B14F-4D97-AF65-F5344CB8AC3E}">
        <p14:creationId xmlns:p14="http://schemas.microsoft.com/office/powerpoint/2010/main" val="399416713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3256220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r>
              <a:rPr lang="en-US" dirty="0" smtClean="0"/>
              <a:t>We won’t review</a:t>
            </a:r>
            <a:r>
              <a:rPr lang="en-US" baseline="0" dirty="0" smtClean="0"/>
              <a:t> th</a:t>
            </a:r>
            <a:r>
              <a:rPr lang="en-US" dirty="0" smtClean="0"/>
              <a:t>ese at this time, but we</a:t>
            </a:r>
            <a:r>
              <a:rPr lang="en-US" baseline="0" dirty="0" smtClean="0"/>
              <a:t> will as they come up in class. Y</a:t>
            </a:r>
            <a:r>
              <a:rPr lang="en-US" dirty="0" smtClean="0"/>
              <a:t>ou</a:t>
            </a:r>
            <a:r>
              <a:rPr lang="en-US" baseline="0" dirty="0" smtClean="0"/>
              <a:t> may want to</a:t>
            </a:r>
            <a:r>
              <a:rPr lang="en-US" dirty="0" smtClean="0"/>
              <a:t> review this later, or even print it.</a:t>
            </a:r>
            <a:endParaRPr lang="en-US" dirty="0"/>
          </a:p>
        </p:txBody>
      </p:sp>
      <p:sp>
        <p:nvSpPr>
          <p:cNvPr id="4" name="Slide Number Placeholder 3"/>
          <p:cNvSpPr>
            <a:spLocks noGrp="1"/>
          </p:cNvSpPr>
          <p:nvPr>
            <p:ph type="sldNum" sz="quarter" idx="10"/>
          </p:nvPr>
        </p:nvSpPr>
        <p:spPr/>
        <p:txBody>
          <a:bodyPr/>
          <a:lstStyle/>
          <a:p>
            <a:fld id="{244E229F-C150-474F-8980-931399A2ED49}" type="slidenum">
              <a:rPr lang="en-US" smtClean="0">
                <a:solidFill>
                  <a:prstClr val="black"/>
                </a:solidFill>
              </a:rPr>
              <a:pPr/>
              <a:t>104</a:t>
            </a:fld>
            <a:endParaRPr lang="en-US" dirty="0">
              <a:solidFill>
                <a:prstClr val="black"/>
              </a:solidFill>
            </a:endParaRPr>
          </a:p>
        </p:txBody>
      </p:sp>
    </p:spTree>
    <p:extLst>
      <p:ext uri="{BB962C8B-B14F-4D97-AF65-F5344CB8AC3E}">
        <p14:creationId xmlns:p14="http://schemas.microsoft.com/office/powerpoint/2010/main" val="88603221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30550"/>
          </a:xfrm>
        </p:spPr>
      </p:sp>
      <p:sp>
        <p:nvSpPr>
          <p:cNvPr id="3" name="Notes Placeholder 2"/>
          <p:cNvSpPr>
            <a:spLocks noGrp="1"/>
          </p:cNvSpPr>
          <p:nvPr>
            <p:ph type="body" idx="1"/>
          </p:nvPr>
        </p:nvSpPr>
        <p:spPr/>
        <p:txBody>
          <a:bodyPr/>
          <a:lstStyle/>
          <a:p>
            <a:r>
              <a:rPr lang="en-US" dirty="0" smtClean="0"/>
              <a:t>A</a:t>
            </a:r>
            <a:r>
              <a:rPr lang="en-US" baseline="0" dirty="0" smtClean="0"/>
              <a:t> l</a:t>
            </a:r>
            <a:r>
              <a:rPr lang="en-US" dirty="0" smtClean="0"/>
              <a:t>ook at the 5 pages we’ve discussed;</a:t>
            </a:r>
          </a:p>
          <a:p>
            <a:r>
              <a:rPr lang="en-US" dirty="0" smtClean="0"/>
              <a:t>‘pre-pages’ for employees and pre-approval</a:t>
            </a:r>
          </a:p>
          <a:p>
            <a:r>
              <a:rPr lang="en-US" dirty="0" smtClean="0"/>
              <a:t>Request</a:t>
            </a:r>
            <a:r>
              <a:rPr lang="en-US" baseline="0" dirty="0" smtClean="0"/>
              <a:t> page to submit an Ext abs request</a:t>
            </a:r>
          </a:p>
          <a:p>
            <a:r>
              <a:rPr lang="en-US" baseline="0" dirty="0" smtClean="0"/>
              <a:t>Administer page to edit, end and find status</a:t>
            </a:r>
          </a:p>
          <a:p>
            <a:r>
              <a:rPr lang="en-US" baseline="0" dirty="0" smtClean="0"/>
              <a:t>Monitoring page for status and review</a:t>
            </a:r>
          </a:p>
          <a:p>
            <a:r>
              <a:rPr lang="en-US" baseline="0" dirty="0" smtClean="0"/>
              <a:t>History page</a:t>
            </a:r>
            <a:endParaRPr lang="en-US" dirty="0"/>
          </a:p>
        </p:txBody>
      </p:sp>
    </p:spTree>
    <p:extLst>
      <p:ext uri="{BB962C8B-B14F-4D97-AF65-F5344CB8AC3E}">
        <p14:creationId xmlns:p14="http://schemas.microsoft.com/office/powerpoint/2010/main" val="28650783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5.JP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3"/>
          <a:stretch>
            <a:fillRect/>
          </a:stretch>
        </p:blipFill>
        <p:spPr>
          <a:xfrm>
            <a:off x="17201" y="6322498"/>
            <a:ext cx="9134475" cy="546847"/>
          </a:xfrm>
          <a:prstGeom prst="rect">
            <a:avLst/>
          </a:prstGeom>
        </p:spPr>
      </p:pic>
      <p:sp>
        <p:nvSpPr>
          <p:cNvPr id="2" name="Title 1"/>
          <p:cNvSpPr>
            <a:spLocks noGrp="1"/>
          </p:cNvSpPr>
          <p:nvPr>
            <p:ph type="ctrTitle"/>
          </p:nvPr>
        </p:nvSpPr>
        <p:spPr>
          <a:xfrm>
            <a:off x="926094" y="2738243"/>
            <a:ext cx="7310244" cy="1325757"/>
          </a:xfrm>
          <a:noFill/>
        </p:spPr>
        <p:txBody>
          <a:bodyPr>
            <a:normAutofit/>
          </a:bodyPr>
          <a:lstStyle>
            <a:lvl1pPr algn="ctr">
              <a:defRPr sz="4000" b="1">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926093" y="4194098"/>
            <a:ext cx="7307224" cy="1508047"/>
          </a:xfrm>
        </p:spPr>
        <p:txBody>
          <a:bodyPr>
            <a:normAutofit/>
          </a:bodyPr>
          <a:lstStyle>
            <a:lvl1pPr marL="0" indent="0" algn="ctr">
              <a:buNone/>
              <a:defRPr sz="240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18" name="Date Placeholder 3"/>
          <p:cNvSpPr txBox="1">
            <a:spLocks/>
          </p:cNvSpPr>
          <p:nvPr userDrawn="1"/>
        </p:nvSpPr>
        <p:spPr>
          <a:xfrm>
            <a:off x="7817392" y="6420057"/>
            <a:ext cx="1165713"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83044-5616-EB46-B9A2-9F24EAB05028}" type="datetime1">
              <a:rPr lang="en-US" sz="1400" b="1" smtClean="0">
                <a:solidFill>
                  <a:schemeClr val="tx1"/>
                </a:solidFill>
              </a:rPr>
              <a:pPr/>
              <a:t>9/25/2020</a:t>
            </a:fld>
            <a:endParaRPr lang="en-US" sz="1400" b="1" dirty="0">
              <a:solidFill>
                <a:schemeClr val="tx1"/>
              </a:solidFill>
            </a:endParaRPr>
          </a:p>
        </p:txBody>
      </p:sp>
      <p:sp>
        <p:nvSpPr>
          <p:cNvPr id="9" name="Rectangle 8"/>
          <p:cNvSpPr/>
          <p:nvPr userDrawn="1"/>
        </p:nvSpPr>
        <p:spPr>
          <a:xfrm>
            <a:off x="-10096" y="1"/>
            <a:ext cx="9144000" cy="1374305"/>
          </a:xfrm>
          <a:prstGeom prst="rect">
            <a:avLst/>
          </a:prstGeom>
          <a:gradFill>
            <a:gsLst>
              <a:gs pos="0">
                <a:srgbClr val="1D579B"/>
              </a:gs>
              <a:gs pos="100000">
                <a:schemeClr val="accent5">
                  <a:tint val="50000"/>
                  <a:shade val="100000"/>
                  <a:satMod val="350000"/>
                </a:schemeClr>
              </a:gs>
            </a:gsLst>
          </a:gra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800" dirty="0"/>
          </a:p>
        </p:txBody>
      </p:sp>
      <p:pic>
        <p:nvPicPr>
          <p:cNvPr id="11" name="Picture 10" descr="UCI14_UCPath_W.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15497" y="257010"/>
            <a:ext cx="5433403" cy="714404"/>
          </a:xfrm>
          <a:prstGeom prst="rect">
            <a:avLst/>
          </a:prstGeom>
        </p:spPr>
      </p:pic>
      <p:sp>
        <p:nvSpPr>
          <p:cNvPr id="10" name="Rectangle 9"/>
          <p:cNvSpPr/>
          <p:nvPr userDrawn="1"/>
        </p:nvSpPr>
        <p:spPr>
          <a:xfrm>
            <a:off x="-7221" y="6319761"/>
            <a:ext cx="284257" cy="539496"/>
          </a:xfrm>
          <a:prstGeom prst="rect">
            <a:avLst/>
          </a:prstGeom>
          <a:solidFill>
            <a:srgbClr val="1D57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5" name="Rectangle 4"/>
          <p:cNvSpPr/>
          <p:nvPr userDrawn="1"/>
        </p:nvSpPr>
        <p:spPr>
          <a:xfrm>
            <a:off x="926093" y="6420057"/>
            <a:ext cx="2922576" cy="365125"/>
          </a:xfrm>
          <a:prstGeom prst="rect">
            <a:avLst/>
          </a:prstGeom>
          <a:solidFill>
            <a:srgbClr val="0954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2" name="Picture 11" descr="Anti Taller Software Libre: Richard Stallman habla sobre el Copyright"/>
          <p:cNvPicPr>
            <a:picLocks noChangeAspect="1"/>
          </p:cNvPicPr>
          <p:nvPr userDrawn="1"/>
        </p:nvPicPr>
        <p:blipFill>
          <a:blip r:embed="rId5">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789614" y="6462417"/>
            <a:ext cx="261263" cy="241451"/>
          </a:xfrm>
          <a:prstGeom prst="rect">
            <a:avLst/>
          </a:prstGeom>
        </p:spPr>
      </p:pic>
      <p:sp>
        <p:nvSpPr>
          <p:cNvPr id="6" name="TextBox 5"/>
          <p:cNvSpPr txBox="1"/>
          <p:nvPr userDrawn="1"/>
        </p:nvSpPr>
        <p:spPr>
          <a:xfrm>
            <a:off x="1009935" y="6392761"/>
            <a:ext cx="2962867" cy="369332"/>
          </a:xfrm>
          <a:prstGeom prst="rect">
            <a:avLst/>
          </a:prstGeom>
          <a:noFill/>
        </p:spPr>
        <p:txBody>
          <a:bodyPr wrap="square" rtlCol="0">
            <a:spAutoFit/>
          </a:bodyPr>
          <a:lstStyle/>
          <a:p>
            <a:r>
              <a:rPr lang="en-US" sz="1800" b="0" dirty="0">
                <a:solidFill>
                  <a:schemeClr val="bg1"/>
                </a:solidFill>
              </a:rPr>
              <a:t>Copyright UCI UCPath 2019</a:t>
            </a:r>
          </a:p>
        </p:txBody>
      </p:sp>
    </p:spTree>
    <p:custDataLst>
      <p:tags r:id="rId1"/>
    </p:custDataLst>
    <p:extLst>
      <p:ext uri="{BB962C8B-B14F-4D97-AF65-F5344CB8AC3E}">
        <p14:creationId xmlns:p14="http://schemas.microsoft.com/office/powerpoint/2010/main" val="345061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459620" y="40225"/>
            <a:ext cx="8227181" cy="850911"/>
          </a:xfrm>
        </p:spPr>
        <p:txBody>
          <a:bodyPr/>
          <a:lstStyle/>
          <a:p>
            <a:r>
              <a:rPr lang="en-US"/>
              <a:t>Click to edit Master title style</a:t>
            </a:r>
            <a:endParaRPr lang="en-US" dirty="0"/>
          </a:p>
        </p:txBody>
      </p:sp>
      <p:sp>
        <p:nvSpPr>
          <p:cNvPr id="4" name="Slide Number Placeholder 2"/>
          <p:cNvSpPr>
            <a:spLocks noGrp="1"/>
          </p:cNvSpPr>
          <p:nvPr>
            <p:ph type="sldNum" sz="quarter" idx="13"/>
          </p:nvPr>
        </p:nvSpPr>
        <p:spPr>
          <a:xfrm>
            <a:off x="4350857" y="6434278"/>
            <a:ext cx="412075" cy="362210"/>
          </a:xfrm>
          <a:prstGeom prst="rect">
            <a:avLst/>
          </a:prstGeom>
        </p:spPr>
        <p:txBody>
          <a:bodyPr/>
          <a:lstStyle/>
          <a:p>
            <a:fld id="{D27D3C37-BFEB-BA4B-B781-4564C6A0B2B2}" type="slidenum">
              <a:rPr lang="en-US" smtClean="0">
                <a:solidFill>
                  <a:srgbClr val="005581"/>
                </a:solidFill>
              </a:rPr>
              <a:pPr/>
              <a:t>‹#›</a:t>
            </a:fld>
            <a:endParaRPr lang="en-US" dirty="0">
              <a:solidFill>
                <a:srgbClr val="005581"/>
              </a:solidFill>
            </a:endParaRPr>
          </a:p>
        </p:txBody>
      </p:sp>
    </p:spTree>
    <p:extLst>
      <p:ext uri="{BB962C8B-B14F-4D97-AF65-F5344CB8AC3E}">
        <p14:creationId xmlns:p14="http://schemas.microsoft.com/office/powerpoint/2010/main" val="1817301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Two Content with Subtitle">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90288" y="2195512"/>
            <a:ext cx="4114800" cy="3976688"/>
          </a:xfrm>
        </p:spPr>
        <p:txBody>
          <a:body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590287" y="1371600"/>
            <a:ext cx="4114800" cy="823912"/>
          </a:xfrm>
        </p:spPr>
        <p:txBody>
          <a:bodyPr anchor="ct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75488" y="2195512"/>
            <a:ext cx="4114800" cy="3976688"/>
          </a:xfrm>
        </p:spPr>
        <p:txBody>
          <a:body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idx="1"/>
          </p:nvPr>
        </p:nvSpPr>
        <p:spPr>
          <a:xfrm>
            <a:off x="475488" y="1371600"/>
            <a:ext cx="4114800" cy="823912"/>
          </a:xfrm>
        </p:spPr>
        <p:txBody>
          <a:bodyPr anchor="ct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2" name="Title 1"/>
          <p:cNvSpPr>
            <a:spLocks noGrp="1"/>
          </p:cNvSpPr>
          <p:nvPr>
            <p:ph type="title"/>
          </p:nvPr>
        </p:nvSpPr>
        <p:spPr>
          <a:xfrm>
            <a:off x="393192" y="5866"/>
            <a:ext cx="8366760" cy="960120"/>
          </a:xfrm>
        </p:spPr>
        <p:txBody>
          <a:bodyPr/>
          <a:lstStyle/>
          <a:p>
            <a:r>
              <a:rPr lang="en-US"/>
              <a:t>Click to edit Master title style</a:t>
            </a:r>
            <a:endParaRPr lang="en-US" dirty="0"/>
          </a:p>
        </p:txBody>
      </p:sp>
    </p:spTree>
    <p:extLst>
      <p:ext uri="{BB962C8B-B14F-4D97-AF65-F5344CB8AC3E}">
        <p14:creationId xmlns:p14="http://schemas.microsoft.com/office/powerpoint/2010/main" val="1644041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11680"/>
            <a:ext cx="8229600" cy="4160520"/>
          </a:xfrm>
        </p:spPr>
        <p:txBody>
          <a:bodyPr/>
          <a:lstStyle/>
          <a:p>
            <a:pPr lvl="0"/>
            <a:r>
              <a:rPr lang="en-US"/>
              <a:t>Click to edit Master text styles</a:t>
            </a:r>
          </a:p>
          <a:p>
            <a:pPr lvl="1"/>
            <a:r>
              <a:rPr lang="en-US"/>
              <a:t>Second level</a:t>
            </a:r>
          </a:p>
          <a:p>
            <a:pPr lvl="2"/>
            <a:r>
              <a:rPr lang="en-US"/>
              <a:t>Third level</a:t>
            </a:r>
          </a:p>
        </p:txBody>
      </p:sp>
      <p:sp>
        <p:nvSpPr>
          <p:cNvPr id="4" name="Text Placeholder 2"/>
          <p:cNvSpPr>
            <a:spLocks noGrp="1"/>
          </p:cNvSpPr>
          <p:nvPr>
            <p:ph type="body" idx="10"/>
          </p:nvPr>
        </p:nvSpPr>
        <p:spPr>
          <a:xfrm>
            <a:off x="457200" y="1371600"/>
            <a:ext cx="8229600" cy="640080"/>
          </a:xfrm>
        </p:spPr>
        <p:txBody>
          <a:bodyPr anchor="ct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2" name="Title 1"/>
          <p:cNvSpPr>
            <a:spLocks noGrp="1"/>
          </p:cNvSpPr>
          <p:nvPr>
            <p:ph type="title"/>
          </p:nvPr>
        </p:nvSpPr>
        <p:spPr>
          <a:xfrm>
            <a:off x="459620" y="26579"/>
            <a:ext cx="8227181" cy="850911"/>
          </a:xfrm>
        </p:spPr>
        <p:txBody>
          <a:bodyPr/>
          <a:lstStyle/>
          <a:p>
            <a:r>
              <a:rPr lang="en-US"/>
              <a:t>Click to edit Master title style</a:t>
            </a:r>
            <a:endParaRPr lang="en-US" dirty="0"/>
          </a:p>
        </p:txBody>
      </p:sp>
    </p:spTree>
    <p:extLst>
      <p:ext uri="{BB962C8B-B14F-4D97-AF65-F5344CB8AC3E}">
        <p14:creationId xmlns:p14="http://schemas.microsoft.com/office/powerpoint/2010/main" val="3725943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Module Cov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3192" y="3044952"/>
            <a:ext cx="8348472" cy="457200"/>
          </a:xfrm>
        </p:spPr>
        <p:txBody>
          <a:bodyPr>
            <a:noAutofit/>
          </a:bodyPr>
          <a:lstStyle>
            <a:lvl1pPr marL="0" indent="0">
              <a:buNone/>
              <a:defRPr sz="2800">
                <a:solidFill>
                  <a:srgbClr val="000000"/>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2" name="Title 1"/>
          <p:cNvSpPr>
            <a:spLocks noGrp="1"/>
          </p:cNvSpPr>
          <p:nvPr>
            <p:ph type="title"/>
          </p:nvPr>
        </p:nvSpPr>
        <p:spPr>
          <a:xfrm>
            <a:off x="393192" y="2121408"/>
            <a:ext cx="8366760" cy="749808"/>
          </a:xfrm>
        </p:spPr>
        <p:txBody>
          <a:bodyPr anchor="ctr">
            <a:normAutofit/>
          </a:bodyPr>
          <a:lstStyle>
            <a:lvl1pPr>
              <a:defRPr sz="4000"/>
            </a:lvl1pPr>
          </a:lstStyle>
          <a:p>
            <a:r>
              <a:rPr lang="en-US"/>
              <a:t>Click to edit Master title style</a:t>
            </a:r>
            <a:endParaRPr lang="en-US" dirty="0"/>
          </a:p>
        </p:txBody>
      </p:sp>
    </p:spTree>
    <p:extLst>
      <p:ext uri="{BB962C8B-B14F-4D97-AF65-F5344CB8AC3E}">
        <p14:creationId xmlns:p14="http://schemas.microsoft.com/office/powerpoint/2010/main" val="1472581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ocal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95144"/>
            <a:ext cx="8229600" cy="3877056"/>
          </a:xfrm>
        </p:spPr>
        <p:txBody>
          <a:bodyPr/>
          <a:lstStyle/>
          <a:p>
            <a:pPr lvl="0"/>
            <a:r>
              <a:rPr lang="en-US" dirty="0"/>
              <a:t>Click to edit Master text styles</a:t>
            </a:r>
          </a:p>
          <a:p>
            <a:pPr lvl="1"/>
            <a:r>
              <a:rPr lang="en-US" dirty="0"/>
              <a:t>Second level</a:t>
            </a:r>
          </a:p>
          <a:p>
            <a:pPr lvl="2"/>
            <a:r>
              <a:rPr lang="en-US" dirty="0"/>
              <a:t>Third level</a:t>
            </a:r>
          </a:p>
        </p:txBody>
      </p:sp>
      <p:sp>
        <p:nvSpPr>
          <p:cNvPr id="4" name="Text Placeholder 2"/>
          <p:cNvSpPr>
            <a:spLocks noGrp="1"/>
          </p:cNvSpPr>
          <p:nvPr>
            <p:ph type="body" idx="10"/>
          </p:nvPr>
        </p:nvSpPr>
        <p:spPr>
          <a:xfrm>
            <a:off x="457200" y="1371600"/>
            <a:ext cx="8229600" cy="822960"/>
          </a:xfrm>
        </p:spPr>
        <p:txBody>
          <a:bodyPr anchor="t"/>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627699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16992" y="1064525"/>
            <a:ext cx="8705088" cy="5189971"/>
          </a:xfrm>
        </p:spPr>
        <p:txBody>
          <a:bodyPr/>
          <a:lstStyle>
            <a:lvl1pPr marL="342891" indent="-342891">
              <a:buClr>
                <a:srgbClr val="1F497D"/>
              </a:buClr>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
          <p:cNvSpPr>
            <a:spLocks noGrp="1"/>
          </p:cNvSpPr>
          <p:nvPr>
            <p:ph type="title"/>
          </p:nvPr>
        </p:nvSpPr>
        <p:spPr>
          <a:xfrm>
            <a:off x="14750" y="76757"/>
            <a:ext cx="8125935" cy="623163"/>
          </a:xfrm>
          <a:prstGeom prst="rect">
            <a:avLst/>
          </a:prstGeom>
        </p:spPr>
        <p:txBody>
          <a:bodyPr vert="horz" lIns="91440" tIns="45720" rIns="91440" bIns="45720" rtlCol="0" anchor="ctr">
            <a:normAutofit/>
          </a:bodyPr>
          <a:lstStyle>
            <a:lvl1pPr>
              <a:defRPr sz="4000" b="1">
                <a:solidFill>
                  <a:srgbClr val="1E4386"/>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custDataLst>
      <p:tags r:id="rId1"/>
    </p:custData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0" y="16208"/>
            <a:ext cx="8227181" cy="850911"/>
          </a:xfrm>
          <a:prstGeom prst="rect">
            <a:avLst/>
          </a:prstGeom>
        </p:spPr>
        <p:txBody>
          <a:bodyPr vert="horz" lIns="91440" tIns="45720" rIns="91440" bIns="45720" rtlCol="0" anchor="ctr">
            <a:normAutofit/>
          </a:bodyPr>
          <a:lstStyle>
            <a:lvl1pPr>
              <a:defRPr sz="4000" b="1">
                <a:solidFill>
                  <a:srgbClr val="1E4386"/>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668677" y="2422689"/>
            <a:ext cx="5786324" cy="1979704"/>
          </a:xfrm>
          <a:prstGeom prst="rect">
            <a:avLst/>
          </a:prstGeom>
        </p:spPr>
        <p:txBody>
          <a:bodyPr vert="horz" lIns="91440" tIns="45720" rIns="91440" bIns="45720" rtlCol="0" anchor="ctr">
            <a:normAutofit/>
          </a:bodyPr>
          <a:lstStyle>
            <a:lvl1pPr algn="ctr">
              <a:defRPr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custDataLst>
      <p:tags r:id="rId1"/>
    </p:custData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105470"/>
            <a:ext cx="3008313" cy="955847"/>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105469"/>
            <a:ext cx="5111751" cy="5020694"/>
          </a:xfrm>
        </p:spPr>
        <p:txBody>
          <a:bodyPr/>
          <a:lstStyle>
            <a:lvl1pPr>
              <a:defRPr sz="3200"/>
            </a:lvl1pPr>
            <a:lvl2pPr marL="742932" indent="-285744">
              <a:buFont typeface="Arial" panose="020B0604020202020204" pitchFamily="34" charset="0"/>
              <a:buChar char="•"/>
              <a:defRPr sz="2800"/>
            </a:lvl2pPr>
            <a:lvl3pPr marL="1257269" indent="-342891">
              <a:buFont typeface="Arial" panose="020B0604020202020204" pitchFamily="34" charset="0"/>
              <a:buChar char="•"/>
              <a:defRPr sz="2400"/>
            </a:lvl3pPr>
            <a:lvl4pPr marL="1600160" indent="-228594">
              <a:buFont typeface="Wingdings" panose="05000000000000000000" pitchFamily="2" charset="2"/>
              <a:buChar cha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267521"/>
            <a:ext cx="3008313" cy="3858644"/>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custDataLst>
      <p:tags r:id="rId1"/>
    </p:custData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132764"/>
            <a:ext cx="5486400" cy="3594811"/>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custDataLst>
      <p:tags r:id="rId1"/>
    </p:custData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9620" y="53872"/>
            <a:ext cx="8684381" cy="850911"/>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flipH="1">
            <a:off x="462639" y="389223"/>
            <a:ext cx="8221476" cy="14700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userDrawn="1"/>
        </p:nvSpPr>
        <p:spPr>
          <a:xfrm>
            <a:off x="462639" y="1922279"/>
            <a:ext cx="8221476" cy="45719"/>
          </a:xfrm>
          <a:prstGeom prst="rect">
            <a:avLst/>
          </a:prstGeom>
          <a:solidFill>
            <a:srgbClr val="1E43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p:cNvSpPr/>
          <p:nvPr userDrawn="1"/>
        </p:nvSpPr>
        <p:spPr>
          <a:xfrm>
            <a:off x="0" y="0"/>
            <a:ext cx="9144000" cy="1969842"/>
          </a:xfrm>
          <a:prstGeom prst="rect">
            <a:avLst/>
          </a:prstGeom>
          <a:gradFill>
            <a:gsLst>
              <a:gs pos="0">
                <a:srgbClr val="0064A8"/>
              </a:gs>
              <a:gs pos="100000">
                <a:srgbClr val="1E4386"/>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itle 1"/>
          <p:cNvSpPr>
            <a:spLocks noGrp="1"/>
          </p:cNvSpPr>
          <p:nvPr>
            <p:ph type="ctrTitle"/>
          </p:nvPr>
        </p:nvSpPr>
        <p:spPr>
          <a:xfrm>
            <a:off x="462639" y="396703"/>
            <a:ext cx="8221476" cy="1470025"/>
          </a:xfrm>
        </p:spPr>
        <p:txBody>
          <a:bodyPr/>
          <a:lstStyle>
            <a:lvl1pPr>
              <a:defRPr b="1">
                <a:solidFill>
                  <a:srgbClr val="FFFFFF"/>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3" name="Subtitle 2"/>
          <p:cNvSpPr>
            <a:spLocks noGrp="1"/>
          </p:cNvSpPr>
          <p:nvPr>
            <p:ph type="subTitle" idx="1"/>
          </p:nvPr>
        </p:nvSpPr>
        <p:spPr>
          <a:xfrm>
            <a:off x="462639" y="2045144"/>
            <a:ext cx="8221476" cy="4108963"/>
          </a:xfrm>
        </p:spPr>
        <p:txBody>
          <a:bodyPr/>
          <a:lstStyle>
            <a:lvl1pPr marL="0" indent="0" algn="l">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Tree>
    <p:custDataLst>
      <p:tags r:id="rId1"/>
    </p:custData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Asymmetrical">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88345" y="1371600"/>
            <a:ext cx="5816745" cy="5029200"/>
          </a:xfrm>
        </p:spPr>
        <p:txBody>
          <a:bodyPr/>
          <a:lstStyle/>
          <a:p>
            <a:pPr lvl="0"/>
            <a:r>
              <a:rPr lang="en-US"/>
              <a:t>Click to edit Master text styles</a:t>
            </a:r>
          </a:p>
          <a:p>
            <a:pPr lvl="1"/>
            <a:r>
              <a:rPr lang="en-US"/>
              <a:t>Second level</a:t>
            </a:r>
          </a:p>
          <a:p>
            <a:pPr lvl="2"/>
            <a:r>
              <a:rPr lang="en-US"/>
              <a:t>Third level</a:t>
            </a:r>
          </a:p>
        </p:txBody>
      </p:sp>
      <p:sp>
        <p:nvSpPr>
          <p:cNvPr id="3" name="Content Placeholder 2"/>
          <p:cNvSpPr>
            <a:spLocks noGrp="1"/>
          </p:cNvSpPr>
          <p:nvPr>
            <p:ph sz="half" idx="1"/>
          </p:nvPr>
        </p:nvSpPr>
        <p:spPr>
          <a:xfrm>
            <a:off x="475488" y="1371600"/>
            <a:ext cx="2267712" cy="5029200"/>
          </a:xfrm>
        </p:spPr>
        <p:txBody>
          <a:body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459620" y="40229"/>
            <a:ext cx="8227181" cy="850911"/>
          </a:xfrm>
        </p:spPr>
        <p:txBody>
          <a:bodyPr/>
          <a:lstStyle/>
          <a:p>
            <a:r>
              <a:rPr lang="en-US"/>
              <a:t>Click to edit Master title style</a:t>
            </a:r>
            <a:endParaRPr lang="en-US" dirty="0"/>
          </a:p>
        </p:txBody>
      </p:sp>
      <p:sp>
        <p:nvSpPr>
          <p:cNvPr id="5" name="Slide Number Placeholder 2"/>
          <p:cNvSpPr>
            <a:spLocks noGrp="1"/>
          </p:cNvSpPr>
          <p:nvPr>
            <p:ph type="sldNum" sz="quarter" idx="13"/>
          </p:nvPr>
        </p:nvSpPr>
        <p:spPr>
          <a:xfrm>
            <a:off x="4326793" y="6434278"/>
            <a:ext cx="412075" cy="362210"/>
          </a:xfrm>
          <a:prstGeom prst="rect">
            <a:avLst/>
          </a:prstGeom>
        </p:spPr>
        <p:txBody>
          <a:bodyPr/>
          <a:lstStyle/>
          <a:p>
            <a:fld id="{D27D3C37-BFEB-BA4B-B781-4564C6A0B2B2}" type="slidenum">
              <a:rPr lang="en-US" smtClean="0">
                <a:solidFill>
                  <a:srgbClr val="005581"/>
                </a:solidFill>
              </a:rPr>
              <a:pPr/>
              <a:t>‹#›</a:t>
            </a:fld>
            <a:endParaRPr lang="en-US" dirty="0">
              <a:solidFill>
                <a:srgbClr val="005581"/>
              </a:solidFill>
            </a:endParaRPr>
          </a:p>
        </p:txBody>
      </p:sp>
    </p:spTree>
    <p:extLst>
      <p:ext uri="{BB962C8B-B14F-4D97-AF65-F5344CB8AC3E}">
        <p14:creationId xmlns:p14="http://schemas.microsoft.com/office/powerpoint/2010/main" val="2178980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2385876" y="6377089"/>
            <a:ext cx="6758125" cy="502920"/>
          </a:xfrm>
          <a:prstGeom prst="rect">
            <a:avLst/>
          </a:prstGeom>
          <a:solidFill>
            <a:srgbClr val="1D57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393576" y="131822"/>
            <a:ext cx="8750424" cy="850911"/>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9620" y="1381513"/>
            <a:ext cx="8227181" cy="47446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descr="UCI14_UCPath_W.png"/>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3430044" y="6469276"/>
            <a:ext cx="2279067" cy="299660"/>
          </a:xfrm>
          <a:prstGeom prst="rect">
            <a:avLst/>
          </a:prstGeom>
        </p:spPr>
      </p:pic>
      <p:sp>
        <p:nvSpPr>
          <p:cNvPr id="5" name="TextBox 4"/>
          <p:cNvSpPr txBox="1"/>
          <p:nvPr userDrawn="1"/>
        </p:nvSpPr>
        <p:spPr>
          <a:xfrm>
            <a:off x="5709111" y="6344166"/>
            <a:ext cx="2557965" cy="553998"/>
          </a:xfrm>
          <a:prstGeom prst="rect">
            <a:avLst/>
          </a:prstGeom>
          <a:noFill/>
        </p:spPr>
        <p:txBody>
          <a:bodyPr wrap="square" rtlCol="0">
            <a:spAutoFit/>
          </a:bodyPr>
          <a:lstStyle/>
          <a:p>
            <a:r>
              <a:rPr lang="en-US" sz="2800" b="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28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3000" b="1" i="0" u="none" baseline="0" dirty="0">
                <a:solidFill>
                  <a:schemeClr val="bg1"/>
                </a:solidFill>
                <a:latin typeface="Verdana" panose="020B0604030504040204" pitchFamily="34" charset="0"/>
                <a:ea typeface="Verdana" panose="020B0604030504040204" pitchFamily="34" charset="0"/>
                <a:cs typeface="Verdana" panose="020B0604030504040204" pitchFamily="34" charset="0"/>
              </a:rPr>
              <a:t>Training</a:t>
            </a:r>
          </a:p>
        </p:txBody>
      </p:sp>
      <p:cxnSp>
        <p:nvCxnSpPr>
          <p:cNvPr id="12" name="Straight Connector 11"/>
          <p:cNvCxnSpPr/>
          <p:nvPr userDrawn="1"/>
        </p:nvCxnSpPr>
        <p:spPr>
          <a:xfrm>
            <a:off x="0" y="948654"/>
            <a:ext cx="9144000" cy="0"/>
          </a:xfrm>
          <a:prstGeom prst="line">
            <a:avLst/>
          </a:prstGeom>
          <a:ln w="2857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14" name="Slide Number Placeholder 4"/>
          <p:cNvSpPr txBox="1">
            <a:spLocks/>
          </p:cNvSpPr>
          <p:nvPr userDrawn="1"/>
        </p:nvSpPr>
        <p:spPr>
          <a:xfrm>
            <a:off x="8480255" y="6438001"/>
            <a:ext cx="549608" cy="36221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3D49D0-3318-4167-8E42-CD520D3A3E07}" type="slidenum">
              <a:rPr lang="en-US" sz="1800" b="1" smtClean="0">
                <a:solidFill>
                  <a:schemeClr val="bg1"/>
                </a:solidFill>
              </a:rPr>
              <a:pPr/>
              <a:t>‹#›</a:t>
            </a:fld>
            <a:endParaRPr lang="en-US" sz="1800" b="1" dirty="0">
              <a:solidFill>
                <a:schemeClr val="bg1"/>
              </a:solidFill>
            </a:endParaRPr>
          </a:p>
        </p:txBody>
      </p:sp>
      <p:pic>
        <p:nvPicPr>
          <p:cNvPr id="17" name="Picture 16"/>
          <p:cNvPicPr>
            <a:picLocks noChangeAspect="1"/>
          </p:cNvPicPr>
          <p:nvPr userDrawn="1"/>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735548"/>
            <a:ext cx="9144000" cy="790079"/>
          </a:xfrm>
          <a:prstGeom prst="rect">
            <a:avLst/>
          </a:prstGeom>
        </p:spPr>
      </p:pic>
      <p:sp>
        <p:nvSpPr>
          <p:cNvPr id="16" name="Rectangle 15"/>
          <p:cNvSpPr/>
          <p:nvPr userDrawn="1"/>
        </p:nvSpPr>
        <p:spPr>
          <a:xfrm>
            <a:off x="-12879" y="6368077"/>
            <a:ext cx="2401237" cy="50292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3" name="Picture 12">
            <a:extLst>
              <a:ext uri="{FF2B5EF4-FFF2-40B4-BE49-F238E27FC236}">
                <a16:creationId xmlns:a16="http://schemas.microsoft.com/office/drawing/2014/main" id="{1F9D6CBB-0C17-42C6-92A5-641BE29A50D7}"/>
              </a:ext>
            </a:extLst>
          </p:cNvPr>
          <p:cNvPicPr>
            <a:picLocks noChangeAspect="1"/>
          </p:cNvPicPr>
          <p:nvPr userDrawn="1"/>
        </p:nvPicPr>
        <p:blipFill>
          <a:blip r:embed="rId19">
            <a:extLst>
              <a:ext uri="{BEBA8EAE-BF5A-486C-A8C5-ECC9F3942E4B}">
                <a14:imgProps xmlns:a14="http://schemas.microsoft.com/office/drawing/2010/main">
                  <a14:imgLayer r:embed="rId20">
                    <a14:imgEffect>
                      <a14:artisticCement/>
                    </a14:imgEffect>
                  </a14:imgLayer>
                </a14:imgProps>
              </a:ext>
            </a:extLst>
          </a:blip>
          <a:stretch>
            <a:fillRect/>
          </a:stretch>
        </p:blipFill>
        <p:spPr>
          <a:xfrm>
            <a:off x="962552" y="6373472"/>
            <a:ext cx="502920" cy="502920"/>
          </a:xfrm>
          <a:prstGeom prst="rect">
            <a:avLst/>
          </a:prstGeom>
        </p:spPr>
      </p:pic>
    </p:spTree>
    <p:custDataLst>
      <p:tags r:id="rId16"/>
    </p:custDataLst>
  </p:cSld>
  <p:clrMap bg1="lt1" tx1="dk1" bg2="lt2" tx2="dk2" accent1="accent1" accent2="accent2" accent3="accent3" accent4="accent4" accent5="accent5" accent6="accent6" hlink="hlink" folHlink="folHlink"/>
  <p:sldLayoutIdLst>
    <p:sldLayoutId id="2147483661" r:id="rId1"/>
    <p:sldLayoutId id="2147483650" r:id="rId2"/>
    <p:sldLayoutId id="2147483652" r:id="rId3"/>
    <p:sldLayoutId id="2147483654" r:id="rId4"/>
    <p:sldLayoutId id="2147483656" r:id="rId5"/>
    <p:sldLayoutId id="2147483657" r:id="rId6"/>
    <p:sldLayoutId id="2147483658" r:id="rId7"/>
    <p:sldLayoutId id="2147483649" r:id="rId8"/>
    <p:sldLayoutId id="2147483693" r:id="rId9"/>
    <p:sldLayoutId id="2147483694" r:id="rId10"/>
    <p:sldLayoutId id="2147483695" r:id="rId11"/>
    <p:sldLayoutId id="2147483696" r:id="rId12"/>
    <p:sldLayoutId id="2147483697" r:id="rId13"/>
    <p:sldLayoutId id="2147483699" r:id="rId14"/>
  </p:sldLayoutIdLst>
  <p:hf hdr="0" ftr="0" dt="0"/>
  <p:txStyles>
    <p:titleStyle>
      <a:lvl1pPr algn="l" defTabSz="457189" rtl="0" eaLnBrk="1" latinLnBrk="0" hangingPunct="1">
        <a:spcBef>
          <a:spcPct val="0"/>
        </a:spcBef>
        <a:buNone/>
        <a:defRPr lang="en-US" sz="4000" b="0" i="0" u="none" kern="1200" baseline="0" dirty="0">
          <a:solidFill>
            <a:srgbClr val="000000"/>
          </a:solidFill>
          <a:latin typeface="Arial Black" panose="020B0A04020102020204" pitchFamily="34" charset="0"/>
          <a:ea typeface="Verdana" panose="020B0604030504040204" pitchFamily="34" charset="0"/>
          <a:cs typeface="Verdana" panose="020B0604030504040204" pitchFamily="34" charset="0"/>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13.xml"/><Relationship Id="rId1" Type="http://schemas.openxmlformats.org/officeDocument/2006/relationships/tags" Target="../tags/tag26.xml"/><Relationship Id="rId6" Type="http://schemas.openxmlformats.org/officeDocument/2006/relationships/image" Target="../media/image86.jpg"/><Relationship Id="rId5" Type="http://schemas.openxmlformats.org/officeDocument/2006/relationships/image" Target="../media/image8.jpg"/><Relationship Id="rId4" Type="http://schemas.openxmlformats.org/officeDocument/2006/relationships/slide" Target="slide7.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10.xml"/><Relationship Id="rId1" Type="http://schemas.openxmlformats.org/officeDocument/2006/relationships/tags" Target="../tags/tag27.xml"/><Relationship Id="rId6" Type="http://schemas.openxmlformats.org/officeDocument/2006/relationships/image" Target="../media/image87.png"/><Relationship Id="rId5" Type="http://schemas.openxmlformats.org/officeDocument/2006/relationships/hyperlink" Target="ucpath.uci.edu" TargetMode="External"/><Relationship Id="rId4" Type="http://schemas.openxmlformats.org/officeDocument/2006/relationships/hyperlink" Target="https://sp.ucop.edu/sites/ucpathhelp/LocationUsers/LOCplayer/data/toc.html" TargetMode="Externa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106.xml.rels><?xml version="1.0" encoding="UTF-8" standalone="yes"?>
<Relationships xmlns="http://schemas.openxmlformats.org/package/2006/relationships"><Relationship Id="rId2" Type="http://schemas.openxmlformats.org/officeDocument/2006/relationships/image" Target="../media/image88.jpg"/><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image" Target="../media/image88.jpg"/><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image" Target="../media/image88.jpg"/><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image" Target="../media/image88.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2" Type="http://schemas.openxmlformats.org/officeDocument/2006/relationships/image" Target="../media/image88.jpg"/><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image" Target="../media/image88.jpg"/><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114.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0.xml"/></Relationships>
</file>

<file path=ppt/slides/_rels/slide1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16.xml"/><Relationship Id="rId5" Type="http://schemas.openxmlformats.org/officeDocument/2006/relationships/image" Target="../media/image8.jpg"/><Relationship Id="rId4" Type="http://schemas.openxmlformats.org/officeDocument/2006/relationships/slide" Target="slide7.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notesSlide" Target="../notesSlides/notesSlide15.xml"/><Relationship Id="rId7" Type="http://schemas.openxmlformats.org/officeDocument/2006/relationships/diagramQuickStyle" Target="../diagrams/quickStyle3.xml"/><Relationship Id="rId2" Type="http://schemas.openxmlformats.org/officeDocument/2006/relationships/slideLayout" Target="../slideLayouts/slideLayout9.xml"/><Relationship Id="rId1" Type="http://schemas.openxmlformats.org/officeDocument/2006/relationships/tags" Target="../tags/tag1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7.png"/><Relationship Id="rId9" Type="http://schemas.microsoft.com/office/2007/relationships/diagramDrawing" Target="../diagrams/drawing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1.xml"/><Relationship Id="rId1" Type="http://schemas.openxmlformats.org/officeDocument/2006/relationships/tags" Target="../tags/tag1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hyperlink" Target="https://sp.ucop.edu/sites/ucpathhelp/LocationUsers/LOCjobaids/UCPC_PHCMABML200JA_AbsenceRequest_LeaveDescriptions_D2Rev00.pdf" TargetMode="External"/><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0.xml"/><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tags" Target="../tags/tag13.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slide" Target="slide7.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10.xml"/><Relationship Id="rId5" Type="http://schemas.openxmlformats.org/officeDocument/2006/relationships/image" Target="../media/image36.jpg"/><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10.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10.xml"/><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10.xml"/><Relationship Id="rId5" Type="http://schemas.openxmlformats.org/officeDocument/2006/relationships/image" Target="../media/image43.jpeg"/><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4.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9.xml"/><Relationship Id="rId1" Type="http://schemas.openxmlformats.org/officeDocument/2006/relationships/slideLayout" Target="../slideLayouts/slideLayout10.xml"/><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10.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54.png"/></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12.xml"/><Relationship Id="rId1" Type="http://schemas.openxmlformats.org/officeDocument/2006/relationships/tags" Target="../tags/tag1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3.xml"/><Relationship Id="rId1" Type="http://schemas.openxmlformats.org/officeDocument/2006/relationships/tags" Target="../tags/tag19.xml"/><Relationship Id="rId5" Type="http://schemas.openxmlformats.org/officeDocument/2006/relationships/image" Target="../media/image8.jpg"/><Relationship Id="rId4" Type="http://schemas.openxmlformats.org/officeDocument/2006/relationships/slide" Target="slide7.xml"/></Relationships>
</file>

<file path=ppt/slides/_rels/slide5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notesSlide" Target="../notesSlides/notesSlide50.xml"/><Relationship Id="rId7" Type="http://schemas.openxmlformats.org/officeDocument/2006/relationships/diagramQuickStyle" Target="../diagrams/quickStyle4.xml"/><Relationship Id="rId2" Type="http://schemas.openxmlformats.org/officeDocument/2006/relationships/slideLayout" Target="../slideLayouts/slideLayout9.xml"/><Relationship Id="rId1" Type="http://schemas.openxmlformats.org/officeDocument/2006/relationships/tags" Target="../tags/tag20.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7.png"/><Relationship Id="rId9" Type="http://schemas.microsoft.com/office/2007/relationships/diagramDrawing" Target="../diagrams/drawing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5.xml"/><Relationship Id="rId1" Type="http://schemas.openxmlformats.org/officeDocument/2006/relationships/slideLayout" Target="../slideLayouts/slideLayout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7.xml"/><Relationship Id="rId1" Type="http://schemas.openxmlformats.org/officeDocument/2006/relationships/slideLayout" Target="../slideLayouts/slideLayout10.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6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8.xml"/><Relationship Id="rId1" Type="http://schemas.openxmlformats.org/officeDocument/2006/relationships/slideLayout" Target="../slideLayouts/slideLayout10.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6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3.xml"/><Relationship Id="rId1" Type="http://schemas.openxmlformats.org/officeDocument/2006/relationships/slideLayout" Target="../slideLayouts/slideLayout10.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7.xml"/><Relationship Id="rId1" Type="http://schemas.openxmlformats.org/officeDocument/2006/relationships/slideLayout" Target="../slideLayouts/slideLayout10.xml"/><Relationship Id="rId4" Type="http://schemas.openxmlformats.org/officeDocument/2006/relationships/image" Target="../media/image70.png"/></Relationships>
</file>

<file path=ppt/slides/_rels/slide7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8.xml"/><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3.xml"/><Relationship Id="rId1" Type="http://schemas.openxmlformats.org/officeDocument/2006/relationships/tags" Target="../tags/tag21.xml"/><Relationship Id="rId5" Type="http://schemas.openxmlformats.org/officeDocument/2006/relationships/image" Target="../media/image8.jpg"/><Relationship Id="rId4" Type="http://schemas.openxmlformats.org/officeDocument/2006/relationships/slide" Target="slide7.xml"/></Relationships>
</file>

<file path=ppt/slides/_rels/slide79.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notesSlide" Target="../notesSlides/notesSlide70.xml"/><Relationship Id="rId7" Type="http://schemas.openxmlformats.org/officeDocument/2006/relationships/diagramQuickStyle" Target="../diagrams/quickStyle6.xml"/><Relationship Id="rId2" Type="http://schemas.openxmlformats.org/officeDocument/2006/relationships/slideLayout" Target="../slideLayouts/slideLayout9.xml"/><Relationship Id="rId1" Type="http://schemas.openxmlformats.org/officeDocument/2006/relationships/tags" Target="../tags/tag2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17.png"/><Relationship Id="rId9" Type="http://schemas.microsoft.com/office/2007/relationships/diagramDrawing" Target="../diagrams/drawing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https://hr.uci.edu/disaster-relief/corona-virus.php" TargetMode="External"/><Relationship Id="rId5" Type="http://schemas.openxmlformats.org/officeDocument/2006/relationships/hyperlink" Target="https://ucpath.uci.edu/user-type/transactional-users.html" TargetMode="External"/><Relationship Id="rId4" Type="http://schemas.microsoft.com/office/2007/relationships/hdphoto" Target="../media/hdphoto2.wdp"/></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1.xml"/><Relationship Id="rId1" Type="http://schemas.openxmlformats.org/officeDocument/2006/relationships/slideLayout" Target="../slideLayouts/slideLayout1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2.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5.xml"/><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0.xml"/><Relationship Id="rId5" Type="http://schemas.openxmlformats.org/officeDocument/2006/relationships/image" Target="../media/image76.png"/><Relationship Id="rId4" Type="http://schemas.openxmlformats.org/officeDocument/2006/relationships/image" Target="../media/image75.png"/></Relationships>
</file>

<file path=ppt/slides/_rels/slide8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6.xml"/><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3.xml"/><Relationship Id="rId1" Type="http://schemas.openxmlformats.org/officeDocument/2006/relationships/tags" Target="../tags/tag23.xml"/><Relationship Id="rId5" Type="http://schemas.openxmlformats.org/officeDocument/2006/relationships/image" Target="../media/image8.jpg"/><Relationship Id="rId4" Type="http://schemas.openxmlformats.org/officeDocument/2006/relationships/slide" Target="slide7.xml"/></Relationships>
</file>

<file path=ppt/slides/_rels/slide88.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notesSlide" Target="../notesSlides/notesSlide78.xml"/><Relationship Id="rId7" Type="http://schemas.openxmlformats.org/officeDocument/2006/relationships/diagramQuickStyle" Target="../diagrams/quickStyle8.xml"/><Relationship Id="rId2" Type="http://schemas.openxmlformats.org/officeDocument/2006/relationships/slideLayout" Target="../slideLayouts/slideLayout9.xml"/><Relationship Id="rId1" Type="http://schemas.openxmlformats.org/officeDocument/2006/relationships/tags" Target="../tags/tag24.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17.png"/><Relationship Id="rId9" Type="http://schemas.microsoft.com/office/2007/relationships/diagramDrawing" Target="../diagrams/drawing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2.xml"/><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13.xml"/><Relationship Id="rId1" Type="http://schemas.openxmlformats.org/officeDocument/2006/relationships/tags" Target="../tags/tag25.xml"/><Relationship Id="rId6" Type="http://schemas.openxmlformats.org/officeDocument/2006/relationships/image" Target="../media/image79.jpg"/><Relationship Id="rId5" Type="http://schemas.openxmlformats.org/officeDocument/2006/relationships/image" Target="../media/image8.jpg"/><Relationship Id="rId4" Type="http://schemas.openxmlformats.org/officeDocument/2006/relationships/slide" Target="slide7.xml"/></Relationships>
</file>

<file path=ppt/slides/_rels/slide9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4.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5.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87.xml"/><Relationship Id="rId1" Type="http://schemas.openxmlformats.org/officeDocument/2006/relationships/slideLayout" Target="../slideLayouts/slideLayout12.xml"/><Relationship Id="rId4" Type="http://schemas.openxmlformats.org/officeDocument/2006/relationships/image" Target="../media/image82.png"/></Relationships>
</file>

<file path=ppt/slides/_rels/slide98.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83.jpg"/><Relationship Id="rId7" Type="http://schemas.openxmlformats.org/officeDocument/2006/relationships/diagramColors" Target="../diagrams/colors9.xml"/><Relationship Id="rId2" Type="http://schemas.openxmlformats.org/officeDocument/2006/relationships/notesSlide" Target="../notesSlides/notesSlide88.xml"/><Relationship Id="rId1" Type="http://schemas.openxmlformats.org/officeDocument/2006/relationships/slideLayout" Target="../slideLayouts/slideLayout12.xml"/><Relationship Id="rId6" Type="http://schemas.openxmlformats.org/officeDocument/2006/relationships/diagramQuickStyle" Target="../diagrams/quickStyle9.xml"/><Relationship Id="rId5" Type="http://schemas.openxmlformats.org/officeDocument/2006/relationships/diagramLayout" Target="../diagrams/layout9.xml"/><Relationship Id="rId10" Type="http://schemas.openxmlformats.org/officeDocument/2006/relationships/image" Target="../media/image70.png"/><Relationship Id="rId4" Type="http://schemas.openxmlformats.org/officeDocument/2006/relationships/diagramData" Target="../diagrams/data9.xml"/><Relationship Id="rId9" Type="http://schemas.openxmlformats.org/officeDocument/2006/relationships/image" Target="../media/image84.png"/></Relationships>
</file>

<file path=ppt/slides/_rels/slide9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8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65850" y="2924352"/>
            <a:ext cx="7310244" cy="1325757"/>
          </a:xfrm>
        </p:spPr>
        <p:txBody>
          <a:bodyPr>
            <a:normAutofit fontScale="90000"/>
          </a:bodyPr>
          <a:lstStyle/>
          <a:p>
            <a:r>
              <a:rPr lang="en-US" sz="4400" dirty="0">
                <a:latin typeface="Yu Gothic Medium" panose="020B0500000000000000" pitchFamily="34" charset="-128"/>
                <a:ea typeface="Yu Gothic Medium" panose="020B0500000000000000" pitchFamily="34" charset="-128"/>
              </a:rPr>
              <a:t>Welcome to </a:t>
            </a:r>
            <a:r>
              <a:rPr lang="en-US" dirty="0" smtClean="0">
                <a:latin typeface="Yu Gothic Medium" panose="020B0500000000000000" pitchFamily="34" charset="-128"/>
                <a:ea typeface="Yu Gothic Medium" panose="020B0500000000000000" pitchFamily="34" charset="-128"/>
              </a:rPr>
              <a:t/>
            </a:r>
            <a:br>
              <a:rPr lang="en-US" dirty="0" smtClean="0">
                <a:latin typeface="Yu Gothic Medium" panose="020B0500000000000000" pitchFamily="34" charset="-128"/>
                <a:ea typeface="Yu Gothic Medium" panose="020B0500000000000000" pitchFamily="34" charset="-128"/>
              </a:rPr>
            </a:br>
            <a:r>
              <a:rPr lang="en-US" sz="6000" dirty="0">
                <a:latin typeface="Yu Gothic Medium" panose="020B0500000000000000" pitchFamily="34" charset="-128"/>
                <a:ea typeface="Yu Gothic Medium" panose="020B0500000000000000" pitchFamily="34" charset="-128"/>
              </a:rPr>
              <a:t>Absence Management</a:t>
            </a:r>
            <a:br>
              <a:rPr lang="en-US" sz="6000" dirty="0">
                <a:latin typeface="Yu Gothic Medium" panose="020B0500000000000000" pitchFamily="34" charset="-128"/>
                <a:ea typeface="Yu Gothic Medium" panose="020B0500000000000000" pitchFamily="34" charset="-128"/>
              </a:rPr>
            </a:br>
            <a:r>
              <a:rPr lang="en-US" sz="2200" dirty="0">
                <a:latin typeface="Yu Gothic Medium" panose="020B0500000000000000" pitchFamily="34" charset="-128"/>
                <a:ea typeface="Yu Gothic Medium" panose="020B0500000000000000" pitchFamily="34" charset="-128"/>
              </a:rPr>
              <a:t>Extended Absence (EA)</a:t>
            </a:r>
            <a:r>
              <a:rPr lang="en-US" sz="2200" b="0" dirty="0">
                <a:latin typeface="Yu Gothic Medium" panose="020B0500000000000000" pitchFamily="34" charset="-128"/>
                <a:ea typeface="Yu Gothic Medium" panose="020B0500000000000000" pitchFamily="34" charset="-128"/>
              </a:rPr>
              <a:t/>
            </a:r>
            <a:br>
              <a:rPr lang="en-US" sz="2200" b="0" dirty="0">
                <a:latin typeface="Yu Gothic Medium" panose="020B0500000000000000" pitchFamily="34" charset="-128"/>
                <a:ea typeface="Yu Gothic Medium" panose="020B0500000000000000" pitchFamily="34" charset="-128"/>
              </a:rPr>
            </a:br>
            <a:r>
              <a:rPr lang="en-US" dirty="0">
                <a:latin typeface="Yu Gothic Medium" panose="020B0500000000000000" pitchFamily="34" charset="-128"/>
                <a:ea typeface="Yu Gothic Medium" panose="020B0500000000000000" pitchFamily="34" charset="-128"/>
              </a:rPr>
              <a:t/>
            </a:r>
            <a:br>
              <a:rPr lang="en-US" dirty="0">
                <a:latin typeface="Yu Gothic Medium" panose="020B0500000000000000" pitchFamily="34" charset="-128"/>
                <a:ea typeface="Yu Gothic Medium" panose="020B0500000000000000" pitchFamily="34" charset="-128"/>
              </a:rPr>
            </a:br>
            <a:r>
              <a:rPr lang="en-US" sz="3100" b="0" dirty="0">
                <a:latin typeface="Yu Gothic Medium" panose="020B0500000000000000" pitchFamily="34" charset="-128"/>
                <a:ea typeface="Yu Gothic Medium" panose="020B0500000000000000" pitchFamily="34" charset="-128"/>
              </a:rPr>
              <a:t>Please locate and open the </a:t>
            </a:r>
            <a:br>
              <a:rPr lang="en-US" sz="3100" b="0" dirty="0">
                <a:latin typeface="Yu Gothic Medium" panose="020B0500000000000000" pitchFamily="34" charset="-128"/>
                <a:ea typeface="Yu Gothic Medium" panose="020B0500000000000000" pitchFamily="34" charset="-128"/>
              </a:rPr>
            </a:br>
            <a:r>
              <a:rPr lang="en-US" sz="3100" dirty="0">
                <a:latin typeface="Yu Gothic Medium" panose="020B0500000000000000" pitchFamily="34" charset="-128"/>
                <a:ea typeface="Yu Gothic Medium" panose="020B0500000000000000" pitchFamily="34" charset="-128"/>
              </a:rPr>
              <a:t>Cisco AnyConnect VPN Client </a:t>
            </a:r>
            <a:r>
              <a:rPr lang="en-US" sz="3100" b="0" dirty="0">
                <a:latin typeface="Yu Gothic Medium" panose="020B0500000000000000" pitchFamily="34" charset="-128"/>
                <a:ea typeface="Yu Gothic Medium" panose="020B0500000000000000" pitchFamily="34" charset="-128"/>
              </a:rPr>
              <a:t>while waiting for class to start.</a:t>
            </a:r>
            <a:endParaRPr lang="en-US" sz="3600" b="0" dirty="0">
              <a:latin typeface="Yu Gothic Medium" panose="020B0500000000000000" pitchFamily="34" charset="-128"/>
              <a:ea typeface="Yu Gothic Medium" panose="020B0500000000000000" pitchFamily="34" charset="-128"/>
            </a:endParaRPr>
          </a:p>
        </p:txBody>
      </p:sp>
    </p:spTree>
    <p:custDataLst>
      <p:tags r:id="rId1"/>
    </p:custDataLst>
    <p:extLst>
      <p:ext uri="{BB962C8B-B14F-4D97-AF65-F5344CB8AC3E}">
        <p14:creationId xmlns:p14="http://schemas.microsoft.com/office/powerpoint/2010/main" val="2769947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a:buFont typeface="Arial" panose="020B0604020202020204" pitchFamily="34" charset="0"/>
              <a:buChar char="•"/>
            </a:pPr>
            <a:r>
              <a:rPr lang="en-US" sz="2800" b="1" dirty="0"/>
              <a:t>ALL</a:t>
            </a:r>
            <a:r>
              <a:rPr lang="en-US" sz="2800" dirty="0"/>
              <a:t> submitted absence requests automatically routes to the appropriate Approvers using Approval Workflow Engine (AWE).</a:t>
            </a:r>
          </a:p>
          <a:p>
            <a:pPr>
              <a:buFont typeface="Arial" panose="020B0604020202020204" pitchFamily="34" charset="0"/>
              <a:buChar char="•"/>
            </a:pPr>
            <a:r>
              <a:rPr lang="en-US" sz="2800" dirty="0"/>
              <a:t>AWE is required for </a:t>
            </a:r>
            <a:r>
              <a:rPr lang="en-US" sz="2800" b="1" dirty="0"/>
              <a:t>ALL</a:t>
            </a:r>
            <a:r>
              <a:rPr lang="en-US" sz="2800" dirty="0"/>
              <a:t> transactions including:</a:t>
            </a:r>
          </a:p>
          <a:p>
            <a:pPr lvl="1">
              <a:buClr>
                <a:schemeClr val="tx1"/>
              </a:buClr>
            </a:pPr>
            <a:r>
              <a:rPr lang="en-US" sz="2400" dirty="0"/>
              <a:t>A new absence request</a:t>
            </a:r>
          </a:p>
          <a:p>
            <a:pPr lvl="1">
              <a:buClr>
                <a:schemeClr val="tx1"/>
              </a:buClr>
            </a:pPr>
            <a:r>
              <a:rPr lang="en-US" sz="2400" dirty="0"/>
              <a:t>A change to an initial/ existing absence request. </a:t>
            </a:r>
          </a:p>
          <a:p>
            <a:pPr lvl="2">
              <a:buClr>
                <a:schemeClr val="tx1"/>
              </a:buClr>
            </a:pPr>
            <a:r>
              <a:rPr lang="en-US" sz="2000" dirty="0"/>
              <a:t>A new line on the request. </a:t>
            </a:r>
          </a:p>
          <a:p>
            <a:pPr lvl="2">
              <a:buClr>
                <a:schemeClr val="tx1"/>
              </a:buClr>
            </a:pPr>
            <a:r>
              <a:rPr lang="en-US" sz="2000" dirty="0"/>
              <a:t>An edit. </a:t>
            </a:r>
          </a:p>
          <a:p>
            <a:pPr marL="914377" lvl="2" indent="0">
              <a:buClr>
                <a:schemeClr val="tx1"/>
              </a:buClr>
              <a:buNone/>
            </a:pPr>
            <a:endParaRPr lang="en-US" sz="2000" dirty="0"/>
          </a:p>
          <a:p>
            <a:pPr marL="0" indent="0">
              <a:buClr>
                <a:schemeClr val="tx1"/>
              </a:buClr>
              <a:buNone/>
            </a:pPr>
            <a:r>
              <a:rPr lang="en-US" sz="2800" b="1" dirty="0">
                <a:solidFill>
                  <a:srgbClr val="7030A0"/>
                </a:solidFill>
              </a:rPr>
              <a:t> </a:t>
            </a:r>
            <a:r>
              <a:rPr lang="en-US" sz="2800" dirty="0"/>
              <a:t>	</a:t>
            </a:r>
          </a:p>
        </p:txBody>
      </p:sp>
      <p:sp>
        <p:nvSpPr>
          <p:cNvPr id="5" name="Title 4"/>
          <p:cNvSpPr>
            <a:spLocks noGrp="1"/>
          </p:cNvSpPr>
          <p:nvPr>
            <p:ph type="title"/>
          </p:nvPr>
        </p:nvSpPr>
        <p:spPr>
          <a:xfrm>
            <a:off x="260289" y="2"/>
            <a:ext cx="8625840" cy="850911"/>
          </a:xfrm>
        </p:spPr>
        <p:txBody>
          <a:bodyPr/>
          <a:lstStyle/>
          <a:p>
            <a:r>
              <a:rPr lang="en-US" sz="3400" dirty="0"/>
              <a:t>Extended Absence – Approvals</a:t>
            </a:r>
            <a:endParaRPr lang="en-US" sz="1800" dirty="0"/>
          </a:p>
        </p:txBody>
      </p:sp>
      <p:pic>
        <p:nvPicPr>
          <p:cNvPr id="4" name="Picture 3"/>
          <p:cNvPicPr>
            <a:picLocks noChangeAspect="1"/>
          </p:cNvPicPr>
          <p:nvPr/>
        </p:nvPicPr>
        <p:blipFill>
          <a:blip r:embed="rId3"/>
          <a:stretch>
            <a:fillRect/>
          </a:stretch>
        </p:blipFill>
        <p:spPr>
          <a:xfrm>
            <a:off x="3413564" y="4782460"/>
            <a:ext cx="5578037" cy="1357949"/>
          </a:xfrm>
          <a:prstGeom prst="rect">
            <a:avLst/>
          </a:prstGeom>
          <a:ln>
            <a:solidFill>
              <a:schemeClr val="accent5">
                <a:lumMod val="60000"/>
                <a:lumOff val="40000"/>
              </a:schemeClr>
            </a:solidFill>
          </a:ln>
        </p:spPr>
      </p:pic>
      <p:sp>
        <p:nvSpPr>
          <p:cNvPr id="7" name="TextBox 6"/>
          <p:cNvSpPr txBox="1"/>
          <p:nvPr/>
        </p:nvSpPr>
        <p:spPr>
          <a:xfrm>
            <a:off x="4253774" y="4784350"/>
            <a:ext cx="638871" cy="276999"/>
          </a:xfrm>
          <a:prstGeom prst="rect">
            <a:avLst/>
          </a:prstGeom>
          <a:noFill/>
        </p:spPr>
        <p:txBody>
          <a:bodyPr wrap="square" rtlCol="0">
            <a:spAutoFit/>
          </a:bodyPr>
          <a:lstStyle/>
          <a:p>
            <a:r>
              <a:rPr lang="en-US" sz="1200" b="1" dirty="0"/>
              <a:t>#X#X#</a:t>
            </a:r>
          </a:p>
        </p:txBody>
      </p:sp>
      <p:sp>
        <p:nvSpPr>
          <p:cNvPr id="8" name="TextBox 7"/>
          <p:cNvSpPr txBox="1"/>
          <p:nvPr/>
        </p:nvSpPr>
        <p:spPr>
          <a:xfrm>
            <a:off x="6806474" y="4784350"/>
            <a:ext cx="638871" cy="276999"/>
          </a:xfrm>
          <a:prstGeom prst="rect">
            <a:avLst/>
          </a:prstGeom>
          <a:noFill/>
        </p:spPr>
        <p:txBody>
          <a:bodyPr wrap="square" rtlCol="0">
            <a:spAutoFit/>
          </a:bodyPr>
          <a:lstStyle/>
          <a:p>
            <a:r>
              <a:rPr lang="en-US" sz="1200" b="1" dirty="0"/>
              <a:t>#X#X#</a:t>
            </a:r>
          </a:p>
        </p:txBody>
      </p:sp>
      <p:sp>
        <p:nvSpPr>
          <p:cNvPr id="9" name="TextBox 8"/>
          <p:cNvSpPr txBox="1"/>
          <p:nvPr/>
        </p:nvSpPr>
        <p:spPr>
          <a:xfrm>
            <a:off x="3894164" y="5398025"/>
            <a:ext cx="818865" cy="254044"/>
          </a:xfrm>
          <a:prstGeom prst="rect">
            <a:avLst/>
          </a:prstGeom>
          <a:noFill/>
        </p:spPr>
        <p:txBody>
          <a:bodyPr wrap="square" rtlCol="0">
            <a:spAutoFit/>
          </a:bodyPr>
          <a:lstStyle/>
          <a:p>
            <a:r>
              <a:rPr lang="en-US" sz="1051" b="1" dirty="0">
                <a:solidFill>
                  <a:schemeClr val="accent5"/>
                </a:solidFill>
              </a:rPr>
              <a:t>#X#X#X#X#</a:t>
            </a:r>
          </a:p>
        </p:txBody>
      </p:sp>
    </p:spTree>
    <p:extLst>
      <p:ext uri="{BB962C8B-B14F-4D97-AF65-F5344CB8AC3E}">
        <p14:creationId xmlns:p14="http://schemas.microsoft.com/office/powerpoint/2010/main" val="173467640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a:solidFill>
                  <a:srgbClr val="1D579B"/>
                </a:solidFill>
                <a:latin typeface="Nirmala UI Semilight" panose="020B0402040204020203" pitchFamily="34" charset="0"/>
                <a:ea typeface="Microsoft Sans Serif" panose="020B0604020202020204" pitchFamily="34" charset="0"/>
                <a:cs typeface="Nirmala UI Semilight" panose="020B0402040204020203" pitchFamily="34" charset="0"/>
              </a:rPr>
              <a:t>Course Resources </a:t>
            </a:r>
          </a:p>
        </p:txBody>
      </p:sp>
      <p:pic>
        <p:nvPicPr>
          <p:cNvPr id="4" name="Picture 3">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b="10636"/>
          <a:stretch/>
        </p:blipFill>
        <p:spPr>
          <a:xfrm>
            <a:off x="8515029" y="77987"/>
            <a:ext cx="537531" cy="518160"/>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4646" y="3296081"/>
            <a:ext cx="3929991" cy="2200795"/>
          </a:xfrm>
          <a:prstGeom prst="roundRect">
            <a:avLst/>
          </a:prstGeom>
        </p:spPr>
      </p:pic>
    </p:spTree>
    <p:custDataLst>
      <p:tags r:id="rId1"/>
    </p:custDataLst>
    <p:extLst>
      <p:ext uri="{BB962C8B-B14F-4D97-AF65-F5344CB8AC3E}">
        <p14:creationId xmlns:p14="http://schemas.microsoft.com/office/powerpoint/2010/main" val="352936771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493"/>
        <p:cNvGrpSpPr/>
        <p:nvPr/>
      </p:nvGrpSpPr>
      <p:grpSpPr>
        <a:xfrm>
          <a:off x="0" y="0"/>
          <a:ext cx="0" cy="0"/>
          <a:chOff x="0" y="0"/>
          <a:chExt cx="0" cy="0"/>
        </a:xfrm>
      </p:grpSpPr>
      <p:sp>
        <p:nvSpPr>
          <p:cNvPr id="1494" name="Google Shape;1494;p114"/>
          <p:cNvSpPr txBox="1">
            <a:spLocks noGrp="1"/>
          </p:cNvSpPr>
          <p:nvPr>
            <p:ph type="body" idx="1"/>
          </p:nvPr>
        </p:nvSpPr>
        <p:spPr>
          <a:xfrm>
            <a:off x="2" y="1134375"/>
            <a:ext cx="8951495" cy="4744652"/>
          </a:xfrm>
          <a:prstGeom prst="rect">
            <a:avLst/>
          </a:prstGeom>
          <a:noFill/>
          <a:ln>
            <a:noFill/>
          </a:ln>
        </p:spPr>
        <p:txBody>
          <a:bodyPr spcFirstLastPara="1" vert="horz" wrap="square" lIns="91425" tIns="45700" rIns="91425" bIns="45700" rtlCol="0" anchor="t" anchorCtr="0">
            <a:noAutofit/>
          </a:bodyPr>
          <a:lstStyle/>
          <a:p>
            <a:pPr>
              <a:spcBef>
                <a:spcPts val="0"/>
              </a:spcBef>
              <a:buClr>
                <a:schemeClr val="dk1"/>
              </a:buClr>
              <a:buSzPts val="2800"/>
            </a:pPr>
            <a:r>
              <a:rPr lang="en-US" sz="2800" dirty="0"/>
              <a:t>The </a:t>
            </a:r>
            <a:r>
              <a:rPr lang="en-US" sz="2800" b="1" u="sng" dirty="0">
                <a:solidFill>
                  <a:schemeClr val="hlink"/>
                </a:solidFill>
                <a:hlinkClick r:id="rId4"/>
              </a:rPr>
              <a:t>UCPath Help</a:t>
            </a:r>
            <a:r>
              <a:rPr lang="en-US" sz="2800" b="1" dirty="0"/>
              <a:t> </a:t>
            </a:r>
            <a:r>
              <a:rPr lang="en-US" sz="2800" dirty="0"/>
              <a:t>site is your first level of support. Search for conceptual content, job aids or step-by-step instructions for UCPath tasks.</a:t>
            </a:r>
            <a:endParaRPr dirty="0"/>
          </a:p>
          <a:p>
            <a:pPr lvl="1">
              <a:spcBef>
                <a:spcPts val="1200"/>
              </a:spcBef>
              <a:buClr>
                <a:schemeClr val="dk1"/>
              </a:buClr>
              <a:buSzPts val="2400"/>
            </a:pPr>
            <a:r>
              <a:rPr lang="en-US" sz="2400" dirty="0"/>
              <a:t>From the UCPath portal homepage, expand the </a:t>
            </a:r>
            <a:r>
              <a:rPr lang="en-US" sz="2400" b="1" dirty="0"/>
              <a:t>Help / FAQ</a:t>
            </a:r>
            <a:r>
              <a:rPr lang="en-US" sz="2400" dirty="0"/>
              <a:t> section on the left side of the page and then click the </a:t>
            </a:r>
            <a:r>
              <a:rPr lang="en-US" sz="2400" b="1" dirty="0"/>
              <a:t>“Location Users” </a:t>
            </a:r>
            <a:r>
              <a:rPr lang="en-US" sz="2400" dirty="0"/>
              <a:t>link to open the site. *</a:t>
            </a:r>
            <a:r>
              <a:rPr lang="en-US" sz="2000" i="1" dirty="0"/>
              <a:t>An Adobe PDF version is available for users with screen readers.</a:t>
            </a:r>
          </a:p>
          <a:p>
            <a:pPr marL="457189" lvl="1" indent="0">
              <a:spcBef>
                <a:spcPts val="1200"/>
              </a:spcBef>
              <a:buClr>
                <a:schemeClr val="dk1"/>
              </a:buClr>
              <a:buSzPts val="2400"/>
              <a:buNone/>
            </a:pPr>
            <a:endParaRPr lang="en-US" sz="2000" i="1" dirty="0"/>
          </a:p>
          <a:p>
            <a:pPr marL="285744" indent="-285744">
              <a:spcBef>
                <a:spcPts val="1200"/>
              </a:spcBef>
              <a:buSzPts val="2400"/>
            </a:pPr>
            <a:r>
              <a:rPr lang="en-US" sz="2400" dirty="0"/>
              <a:t>If you’re experiencing issues, or have questions about transactions, please contact the </a:t>
            </a:r>
            <a:r>
              <a:rPr lang="en-US" sz="2400" b="1" dirty="0"/>
              <a:t>Employee Experience Center </a:t>
            </a:r>
            <a:r>
              <a:rPr lang="en-US" sz="2400" dirty="0"/>
              <a:t>at (949) </a:t>
            </a:r>
            <a:r>
              <a:rPr lang="en-US" sz="2400" dirty="0" smtClean="0"/>
              <a:t>824- </a:t>
            </a:r>
            <a:r>
              <a:rPr lang="en-US" sz="2400" dirty="0"/>
              <a:t>0500, or submit a ticket by visiting </a:t>
            </a:r>
            <a:r>
              <a:rPr lang="en-US" sz="2400" b="1" dirty="0">
                <a:hlinkClick r:id="rId5" action="ppaction://hlinkfile"/>
              </a:rPr>
              <a:t>UCPath.UCI.Edu </a:t>
            </a:r>
            <a:endParaRPr sz="2400" b="1" dirty="0"/>
          </a:p>
        </p:txBody>
      </p:sp>
      <p:sp>
        <p:nvSpPr>
          <p:cNvPr id="1495" name="Google Shape;1495;p114"/>
          <p:cNvSpPr txBox="1">
            <a:spLocks noGrp="1"/>
          </p:cNvSpPr>
          <p:nvPr>
            <p:ph type="title"/>
          </p:nvPr>
        </p:nvSpPr>
        <p:spPr>
          <a:xfrm>
            <a:off x="393576" y="131822"/>
            <a:ext cx="8750424" cy="850911"/>
          </a:xfrm>
          <a:prstGeom prst="rect">
            <a:avLst/>
          </a:prstGeom>
          <a:noFill/>
          <a:ln>
            <a:noFill/>
          </a:ln>
        </p:spPr>
        <p:txBody>
          <a:bodyPr spcFirstLastPara="1" vert="horz" wrap="square" lIns="91425" tIns="45700" rIns="91425" bIns="45700" rtlCol="0" anchor="ctr" anchorCtr="0">
            <a:noAutofit/>
          </a:bodyPr>
          <a:lstStyle/>
          <a:p>
            <a:pPr>
              <a:spcBef>
                <a:spcPts val="0"/>
              </a:spcBef>
              <a:buClr>
                <a:srgbClr val="000000"/>
              </a:buClr>
              <a:buSzPts val="4000"/>
            </a:pPr>
            <a:r>
              <a:rPr lang="en-US"/>
              <a:t>Where to Get Help</a:t>
            </a:r>
            <a:endParaRPr/>
          </a:p>
        </p:txBody>
      </p:sp>
      <p:pic>
        <p:nvPicPr>
          <p:cNvPr id="1496" name="Google Shape;1496;p114"/>
          <p:cNvPicPr preferRelativeResize="0"/>
          <p:nvPr/>
        </p:nvPicPr>
        <p:blipFill rotWithShape="1">
          <a:blip r:embed="rId6">
            <a:alphaModFix/>
          </a:blip>
          <a:srcRect/>
          <a:stretch/>
        </p:blipFill>
        <p:spPr>
          <a:xfrm>
            <a:off x="7799832" y="283464"/>
            <a:ext cx="914400" cy="914400"/>
          </a:xfrm>
          <a:prstGeom prst="rect">
            <a:avLst/>
          </a:prstGeom>
          <a:noFill/>
          <a:ln>
            <a:noFill/>
          </a:ln>
        </p:spPr>
      </p:pic>
    </p:spTree>
    <p:custDataLst>
      <p:tags r:id="rId1"/>
    </p:custDataLst>
    <p:extLst>
      <p:ext uri="{BB962C8B-B14F-4D97-AF65-F5344CB8AC3E}">
        <p14:creationId xmlns:p14="http://schemas.microsoft.com/office/powerpoint/2010/main" val="19318272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6819" y="3023177"/>
            <a:ext cx="8227181" cy="850911"/>
          </a:xfrm>
        </p:spPr>
        <p:txBody>
          <a:bodyPr/>
          <a:lstStyle/>
          <a:p>
            <a:r>
              <a:rPr lang="en-US" dirty="0" smtClean="0"/>
              <a:t>Appendices </a:t>
            </a:r>
            <a:endParaRPr lang="en-US" dirty="0"/>
          </a:p>
        </p:txBody>
      </p:sp>
    </p:spTree>
    <p:extLst>
      <p:ext uri="{BB962C8B-B14F-4D97-AF65-F5344CB8AC3E}">
        <p14:creationId xmlns:p14="http://schemas.microsoft.com/office/powerpoint/2010/main" val="1171799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18587" y="1596043"/>
            <a:ext cx="4359996" cy="4525963"/>
          </a:xfrm>
        </p:spPr>
        <p:txBody>
          <a:bodyPr>
            <a:normAutofit/>
          </a:bodyPr>
          <a:lstStyle/>
          <a:p>
            <a:r>
              <a:rPr lang="en-US" sz="2000" dirty="0" smtClean="0"/>
              <a:t>15</a:t>
            </a:r>
            <a:r>
              <a:rPr lang="en-US" sz="2000" dirty="0"/>
              <a:t>		</a:t>
            </a:r>
            <a:r>
              <a:rPr lang="en-US" sz="2000" dirty="0" smtClean="0"/>
              <a:t>Navigation</a:t>
            </a:r>
            <a:endParaRPr lang="en-US" sz="2000" dirty="0"/>
          </a:p>
          <a:p>
            <a:r>
              <a:rPr lang="en-US" sz="2000" dirty="0"/>
              <a:t>34		Attachments</a:t>
            </a:r>
          </a:p>
          <a:p>
            <a:r>
              <a:rPr lang="en-US" sz="2000" dirty="0"/>
              <a:t>41, 42	Exclude jobs	</a:t>
            </a:r>
          </a:p>
          <a:p>
            <a:r>
              <a:rPr lang="en-US" sz="2000" dirty="0"/>
              <a:t>44-47	AY Academics</a:t>
            </a:r>
          </a:p>
          <a:p>
            <a:r>
              <a:rPr lang="en-US" sz="2000" dirty="0"/>
              <a:t>62-64	Administer Request Keys</a:t>
            </a:r>
          </a:p>
          <a:p>
            <a:r>
              <a:rPr lang="en-US" sz="2000" dirty="0"/>
              <a:t>67-71	Scenarios</a:t>
            </a:r>
          </a:p>
          <a:p>
            <a:r>
              <a:rPr lang="en-US" sz="2000" dirty="0" smtClean="0"/>
              <a:t>74</a:t>
            </a:r>
            <a:r>
              <a:rPr lang="en-US" sz="2000" dirty="0"/>
              <a:t>		Cancel</a:t>
            </a:r>
          </a:p>
          <a:p>
            <a:r>
              <a:rPr lang="en-US" sz="2000" dirty="0"/>
              <a:t>92-95	Review Aids</a:t>
            </a:r>
          </a:p>
          <a:p>
            <a:endParaRPr lang="en-US" sz="2000" dirty="0">
              <a:solidFill>
                <a:srgbClr val="7030A0"/>
              </a:solidFill>
            </a:endParaRPr>
          </a:p>
        </p:txBody>
      </p:sp>
      <p:sp>
        <p:nvSpPr>
          <p:cNvPr id="4" name="Title 3"/>
          <p:cNvSpPr>
            <a:spLocks noGrp="1"/>
          </p:cNvSpPr>
          <p:nvPr>
            <p:ph type="title"/>
          </p:nvPr>
        </p:nvSpPr>
        <p:spPr/>
        <p:txBody>
          <a:bodyPr/>
          <a:lstStyle/>
          <a:p>
            <a:r>
              <a:rPr lang="en-US" dirty="0" smtClean="0"/>
              <a:t>Recommended slides</a:t>
            </a:r>
            <a:endParaRPr lang="en-US" dirty="0"/>
          </a:p>
        </p:txBody>
      </p:sp>
    </p:spTree>
    <p:extLst>
      <p:ext uri="{BB962C8B-B14F-4D97-AF65-F5344CB8AC3E}">
        <p14:creationId xmlns:p14="http://schemas.microsoft.com/office/powerpoint/2010/main" val="369885512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2145" y="58706"/>
            <a:ext cx="9416143" cy="850911"/>
          </a:xfrm>
        </p:spPr>
        <p:txBody>
          <a:bodyPr/>
          <a:lstStyle/>
          <a:p>
            <a:r>
              <a:rPr lang="en-US" sz="2800" dirty="0"/>
              <a:t>Approval &amp; Workflow Status Descriptions</a:t>
            </a:r>
          </a:p>
        </p:txBody>
      </p:sp>
      <p:graphicFrame>
        <p:nvGraphicFramePr>
          <p:cNvPr id="6" name="Content Placeholder 1"/>
          <p:cNvGraphicFramePr>
            <a:graphicFrameLocks/>
          </p:cNvGraphicFramePr>
          <p:nvPr>
            <p:extLst/>
          </p:nvPr>
        </p:nvGraphicFramePr>
        <p:xfrm>
          <a:off x="393896" y="1240855"/>
          <a:ext cx="8370278" cy="5257800"/>
        </p:xfrm>
        <a:graphic>
          <a:graphicData uri="http://schemas.openxmlformats.org/drawingml/2006/table">
            <a:tbl>
              <a:tblPr firstRow="1" bandRow="1">
                <a:tableStyleId>{5C22544A-7EE6-4342-B048-85BDC9FD1C3A}</a:tableStyleId>
              </a:tblPr>
              <a:tblGrid>
                <a:gridCol w="1209823">
                  <a:extLst>
                    <a:ext uri="{9D8B030D-6E8A-4147-A177-3AD203B41FA5}">
                      <a16:colId xmlns:a16="http://schemas.microsoft.com/office/drawing/2014/main" val="20000"/>
                    </a:ext>
                  </a:extLst>
                </a:gridCol>
                <a:gridCol w="7160455">
                  <a:extLst>
                    <a:ext uri="{9D8B030D-6E8A-4147-A177-3AD203B41FA5}">
                      <a16:colId xmlns:a16="http://schemas.microsoft.com/office/drawing/2014/main" val="20001"/>
                    </a:ext>
                  </a:extLst>
                </a:gridCol>
              </a:tblGrid>
              <a:tr h="538480">
                <a:tc>
                  <a:txBody>
                    <a:bodyPr/>
                    <a:lstStyle/>
                    <a:p>
                      <a:r>
                        <a:rPr lang="en-US" sz="1500" dirty="0"/>
                        <a:t>Workflow</a:t>
                      </a:r>
                      <a:r>
                        <a:rPr lang="en-US" sz="1500" baseline="0" dirty="0"/>
                        <a:t> </a:t>
                      </a:r>
                      <a:r>
                        <a:rPr lang="en-US" sz="1500" dirty="0"/>
                        <a:t>Status</a:t>
                      </a:r>
                    </a:p>
                  </a:txBody>
                  <a:tcPr/>
                </a:tc>
                <a:tc>
                  <a:txBody>
                    <a:bodyPr/>
                    <a:lstStyle/>
                    <a:p>
                      <a:r>
                        <a:rPr lang="en-US" sz="1500" dirty="0"/>
                        <a:t>Description</a:t>
                      </a:r>
                    </a:p>
                  </a:txBody>
                  <a:tcPr/>
                </a:tc>
                <a:extLst>
                  <a:ext uri="{0D108BD9-81ED-4DB2-BD59-A6C34878D82A}">
                    <a16:rowId xmlns:a16="http://schemas.microsoft.com/office/drawing/2014/main" val="10000"/>
                  </a:ext>
                </a:extLst>
              </a:tr>
              <a:tr h="314960">
                <a:tc>
                  <a:txBody>
                    <a:bodyPr/>
                    <a:lstStyle/>
                    <a:p>
                      <a:pPr>
                        <a:spcAft>
                          <a:spcPts val="1200"/>
                        </a:spcAft>
                      </a:pPr>
                      <a:r>
                        <a:rPr lang="en-US" sz="1500" dirty="0"/>
                        <a:t>Saved</a:t>
                      </a:r>
                      <a:endParaRPr lang="en-US" sz="1500" b="1" dirty="0"/>
                    </a:p>
                  </a:txBody>
                  <a:tcPr/>
                </a:tc>
                <a:tc>
                  <a:txBody>
                    <a:bodyPr/>
                    <a:lstStyle/>
                    <a:p>
                      <a:pPr marL="0" marR="0" indent="0" algn="l" defTabSz="914400" rtl="0" eaLnBrk="1" fontAlgn="auto" latinLnBrk="0" hangingPunct="1">
                        <a:lnSpc>
                          <a:spcPct val="100000"/>
                        </a:lnSpc>
                        <a:spcBef>
                          <a:spcPts val="0"/>
                        </a:spcBef>
                        <a:spcAft>
                          <a:spcPts val="1200"/>
                        </a:spcAft>
                        <a:buClrTx/>
                        <a:buSzTx/>
                        <a:buFontTx/>
                        <a:buNone/>
                        <a:tabLst/>
                        <a:defRPr/>
                      </a:pPr>
                      <a:r>
                        <a:rPr lang="en-US" sz="1500" dirty="0"/>
                        <a:t>Saved</a:t>
                      </a:r>
                      <a:r>
                        <a:rPr lang="en-US" sz="1500" baseline="0" dirty="0"/>
                        <a:t> for later processing by Leave Initiator but not submitted for approval.</a:t>
                      </a:r>
                      <a:endParaRPr lang="en-US" sz="1500" i="0" dirty="0"/>
                    </a:p>
                  </a:txBody>
                  <a:tcPr/>
                </a:tc>
                <a:extLst>
                  <a:ext uri="{0D108BD9-81ED-4DB2-BD59-A6C34878D82A}">
                    <a16:rowId xmlns:a16="http://schemas.microsoft.com/office/drawing/2014/main" val="10002"/>
                  </a:ext>
                </a:extLst>
              </a:tr>
              <a:tr h="538480">
                <a:tc>
                  <a:txBody>
                    <a:bodyPr/>
                    <a:lstStyle/>
                    <a:p>
                      <a:pPr>
                        <a:spcAft>
                          <a:spcPts val="1200"/>
                        </a:spcAft>
                      </a:pPr>
                      <a:r>
                        <a:rPr lang="en-US" sz="1500" dirty="0"/>
                        <a:t>Submitted</a:t>
                      </a:r>
                      <a:endParaRPr lang="en-US" sz="1500" b="1" dirty="0"/>
                    </a:p>
                  </a:txBody>
                  <a:tcPr/>
                </a:tc>
                <a:tc>
                  <a:txBody>
                    <a:bodyPr/>
                    <a:lstStyle/>
                    <a:p>
                      <a:pPr>
                        <a:spcAft>
                          <a:spcPts val="1200"/>
                        </a:spcAft>
                      </a:pPr>
                      <a:r>
                        <a:rPr lang="en-US" sz="1500" dirty="0"/>
                        <a:t>Submitted by Leave</a:t>
                      </a:r>
                      <a:r>
                        <a:rPr lang="en-US" sz="1500" baseline="0" dirty="0"/>
                        <a:t> </a:t>
                      </a:r>
                      <a:r>
                        <a:rPr lang="en-US" sz="1500" dirty="0"/>
                        <a:t>Initiator and awaiting first Location Approver processing. First Approver</a:t>
                      </a:r>
                      <a:r>
                        <a:rPr lang="en-US" sz="1500" baseline="0" dirty="0"/>
                        <a:t> can edit and approve in this status.</a:t>
                      </a:r>
                      <a:endParaRPr lang="en-US" sz="1500" i="0" dirty="0"/>
                    </a:p>
                  </a:txBody>
                  <a:tcPr/>
                </a:tc>
                <a:extLst>
                  <a:ext uri="{0D108BD9-81ED-4DB2-BD59-A6C34878D82A}">
                    <a16:rowId xmlns:a16="http://schemas.microsoft.com/office/drawing/2014/main" val="10004"/>
                  </a:ext>
                </a:extLst>
              </a:tr>
              <a:tr h="985520">
                <a:tc>
                  <a:txBody>
                    <a:bodyPr/>
                    <a:lstStyle/>
                    <a:p>
                      <a:pPr>
                        <a:spcAft>
                          <a:spcPts val="1200"/>
                        </a:spcAft>
                      </a:pPr>
                      <a:r>
                        <a:rPr lang="en-US" sz="1500" dirty="0"/>
                        <a:t>Apprvl</a:t>
                      </a:r>
                      <a:r>
                        <a:rPr lang="en-US" sz="1500" baseline="0" dirty="0"/>
                        <a:t> </a:t>
                      </a:r>
                      <a:r>
                        <a:rPr lang="en-US" sz="1500" dirty="0"/>
                        <a:t>Prc</a:t>
                      </a:r>
                      <a:endParaRPr lang="en-US" sz="1500" b="1" dirty="0"/>
                    </a:p>
                  </a:txBody>
                  <a:tcPr/>
                </a:tc>
                <a:tc>
                  <a:txBody>
                    <a:bodyPr/>
                    <a:lstStyle/>
                    <a:p>
                      <a:pPr marL="111125" marR="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t>If Location has one Approver:</a:t>
                      </a:r>
                      <a:r>
                        <a:rPr lang="en-US" sz="1500" baseline="0" dirty="0"/>
                        <a:t> </a:t>
                      </a:r>
                      <a:r>
                        <a:rPr lang="en-US" sz="1500" dirty="0"/>
                        <a:t>Approved by Location Approver</a:t>
                      </a:r>
                      <a:r>
                        <a:rPr lang="en-US" sz="1500" baseline="0" dirty="0"/>
                        <a:t> and awaiting WFA Production Approver processing.</a:t>
                      </a:r>
                    </a:p>
                    <a:p>
                      <a:pPr marL="111125" marR="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aseline="0" dirty="0"/>
                        <a:t>If Location has two Approvers: Approved by first Location Approver </a:t>
                      </a:r>
                      <a:r>
                        <a:rPr lang="en-US" sz="1500" dirty="0"/>
                        <a:t>and awaiting second Location Approver processing. </a:t>
                      </a:r>
                      <a:endParaRPr lang="en-US" sz="1500" i="0" dirty="0"/>
                    </a:p>
                  </a:txBody>
                  <a:tcPr/>
                </a:tc>
                <a:extLst>
                  <a:ext uri="{0D108BD9-81ED-4DB2-BD59-A6C34878D82A}">
                    <a16:rowId xmlns:a16="http://schemas.microsoft.com/office/drawing/2014/main" val="10001"/>
                  </a:ext>
                </a:extLst>
              </a:tr>
              <a:tr h="538480">
                <a:tc>
                  <a:txBody>
                    <a:bodyPr/>
                    <a:lstStyle/>
                    <a:p>
                      <a:pPr>
                        <a:spcAft>
                          <a:spcPts val="1200"/>
                        </a:spcAft>
                      </a:pPr>
                      <a:r>
                        <a:rPr lang="en-US" sz="1500" dirty="0"/>
                        <a:t>Approved</a:t>
                      </a:r>
                      <a:endParaRPr lang="en-US" sz="1500" b="1" dirty="0"/>
                    </a:p>
                  </a:txBody>
                  <a:tcPr/>
                </a:tc>
                <a:tc>
                  <a:txBody>
                    <a:bodyPr/>
                    <a:lstStyle/>
                    <a:p>
                      <a:pPr marL="0" marR="0" indent="0" algn="l" defTabSz="914400" rtl="0" eaLnBrk="1" fontAlgn="auto" latinLnBrk="0" hangingPunct="1">
                        <a:lnSpc>
                          <a:spcPct val="100000"/>
                        </a:lnSpc>
                        <a:spcBef>
                          <a:spcPts val="0"/>
                        </a:spcBef>
                        <a:spcAft>
                          <a:spcPts val="1200"/>
                        </a:spcAft>
                        <a:buClrTx/>
                        <a:buSzTx/>
                        <a:buFontTx/>
                        <a:buNone/>
                        <a:tabLst/>
                        <a:defRPr/>
                      </a:pPr>
                      <a:r>
                        <a:rPr lang="en-US" sz="1500" dirty="0"/>
                        <a:t>Processed and approved by UCPC WFA Production. </a:t>
                      </a:r>
                      <a:r>
                        <a:rPr lang="en-US" sz="1500" baseline="0" dirty="0"/>
                        <a:t>The Leave Initiator can edit or cancel l</a:t>
                      </a:r>
                      <a:r>
                        <a:rPr lang="en-US" sz="1500" dirty="0"/>
                        <a:t>eaves in this status</a:t>
                      </a:r>
                      <a:r>
                        <a:rPr lang="en-US" sz="1500" baseline="0" dirty="0"/>
                        <a:t>.</a:t>
                      </a:r>
                      <a:endParaRPr lang="en-US" sz="1500" i="0" dirty="0"/>
                    </a:p>
                  </a:txBody>
                  <a:tcPr/>
                </a:tc>
                <a:extLst>
                  <a:ext uri="{0D108BD9-81ED-4DB2-BD59-A6C34878D82A}">
                    <a16:rowId xmlns:a16="http://schemas.microsoft.com/office/drawing/2014/main" val="10003"/>
                  </a:ext>
                </a:extLst>
              </a:tr>
              <a:tr h="314960">
                <a:tc>
                  <a:txBody>
                    <a:bodyPr/>
                    <a:lstStyle/>
                    <a:p>
                      <a:pPr>
                        <a:spcAft>
                          <a:spcPts val="1200"/>
                        </a:spcAft>
                      </a:pPr>
                      <a:r>
                        <a:rPr lang="en-US" sz="1500" dirty="0"/>
                        <a:t>Sub Cancel</a:t>
                      </a:r>
                      <a:endParaRPr lang="en-US" sz="1500" b="1" dirty="0"/>
                    </a:p>
                  </a:txBody>
                  <a:tcPr/>
                </a:tc>
                <a:tc>
                  <a:txBody>
                    <a:bodyPr/>
                    <a:lstStyle/>
                    <a:p>
                      <a:pPr marL="0" marR="0" indent="0" algn="l" defTabSz="914400" rtl="0" eaLnBrk="1" fontAlgn="auto" latinLnBrk="0" hangingPunct="1">
                        <a:lnSpc>
                          <a:spcPct val="100000"/>
                        </a:lnSpc>
                        <a:spcBef>
                          <a:spcPts val="0"/>
                        </a:spcBef>
                        <a:spcAft>
                          <a:spcPts val="1200"/>
                        </a:spcAft>
                        <a:buClrTx/>
                        <a:buSzTx/>
                        <a:buFontTx/>
                        <a:buNone/>
                        <a:tabLst/>
                        <a:defRPr/>
                      </a:pPr>
                      <a:r>
                        <a:rPr lang="en-US" sz="1500" dirty="0"/>
                        <a:t>Cancel</a:t>
                      </a:r>
                      <a:r>
                        <a:rPr lang="en-US" sz="1500" baseline="0" dirty="0"/>
                        <a:t> submitted</a:t>
                      </a:r>
                      <a:r>
                        <a:rPr lang="en-US" sz="1500" dirty="0"/>
                        <a:t> by </a:t>
                      </a:r>
                      <a:r>
                        <a:rPr lang="en-US" sz="1500" baseline="0" dirty="0"/>
                        <a:t>Leave Initiator and awaiting first Approver processing.</a:t>
                      </a:r>
                      <a:endParaRPr lang="en-US" sz="1500" i="0" dirty="0"/>
                    </a:p>
                  </a:txBody>
                  <a:tcPr/>
                </a:tc>
                <a:extLst>
                  <a:ext uri="{0D108BD9-81ED-4DB2-BD59-A6C34878D82A}">
                    <a16:rowId xmlns:a16="http://schemas.microsoft.com/office/drawing/2014/main" val="10005"/>
                  </a:ext>
                </a:extLst>
              </a:tr>
              <a:tr h="985520">
                <a:tc>
                  <a:txBody>
                    <a:bodyPr/>
                    <a:lstStyle/>
                    <a:p>
                      <a:pPr>
                        <a:spcAft>
                          <a:spcPts val="1200"/>
                        </a:spcAft>
                      </a:pPr>
                      <a:r>
                        <a:rPr lang="en-US" sz="1500" dirty="0"/>
                        <a:t>App Cancel</a:t>
                      </a:r>
                      <a:endParaRPr lang="en-US" sz="1500" b="1" dirty="0"/>
                    </a:p>
                  </a:txBody>
                  <a:tcPr/>
                </a:tc>
                <a:tc>
                  <a:txBody>
                    <a:bodyPr/>
                    <a:lstStyle/>
                    <a:p>
                      <a:pPr marL="111125" marR="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t>If Location has one Approver:</a:t>
                      </a:r>
                      <a:r>
                        <a:rPr lang="en-US" sz="1500" baseline="0" dirty="0"/>
                        <a:t> </a:t>
                      </a:r>
                      <a:r>
                        <a:rPr lang="en-US" sz="1500" dirty="0"/>
                        <a:t>Cancel</a:t>
                      </a:r>
                      <a:r>
                        <a:rPr lang="en-US" sz="1500" baseline="0" dirty="0"/>
                        <a:t> a</a:t>
                      </a:r>
                      <a:r>
                        <a:rPr lang="en-US" sz="1500" dirty="0"/>
                        <a:t>pproved by Location Approver</a:t>
                      </a:r>
                      <a:r>
                        <a:rPr lang="en-US" sz="1500" baseline="0" dirty="0"/>
                        <a:t> and awaiting WFA Production Approver processing.</a:t>
                      </a:r>
                    </a:p>
                    <a:p>
                      <a:pPr marL="111125" marR="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aseline="0" dirty="0"/>
                        <a:t>If Location has two Approvers: Cancel approved by first Location Approver </a:t>
                      </a:r>
                      <a:r>
                        <a:rPr lang="en-US" sz="1500" dirty="0"/>
                        <a:t>and awaiting second Location Approver processing. </a:t>
                      </a:r>
                      <a:endParaRPr lang="en-US" sz="1500" i="0" dirty="0"/>
                    </a:p>
                  </a:txBody>
                  <a:tcPr/>
                </a:tc>
                <a:extLst>
                  <a:ext uri="{0D108BD9-81ED-4DB2-BD59-A6C34878D82A}">
                    <a16:rowId xmlns:a16="http://schemas.microsoft.com/office/drawing/2014/main" val="10006"/>
                  </a:ext>
                </a:extLst>
              </a:tr>
              <a:tr h="314960">
                <a:tc>
                  <a:txBody>
                    <a:bodyPr/>
                    <a:lstStyle/>
                    <a:p>
                      <a:pPr>
                        <a:spcAft>
                          <a:spcPts val="1200"/>
                        </a:spcAft>
                      </a:pPr>
                      <a:r>
                        <a:rPr lang="en-US" sz="1500" dirty="0"/>
                        <a:t>Cancelled</a:t>
                      </a:r>
                      <a:endParaRPr lang="en-US" sz="1500" b="1" dirty="0"/>
                    </a:p>
                  </a:txBody>
                  <a:tcPr/>
                </a:tc>
                <a:tc>
                  <a:txBody>
                    <a:bodyPr/>
                    <a:lstStyle/>
                    <a:p>
                      <a:pPr marL="0" marR="0" indent="0" algn="l" defTabSz="914400" rtl="0" eaLnBrk="1" fontAlgn="auto" latinLnBrk="0" hangingPunct="1">
                        <a:lnSpc>
                          <a:spcPct val="100000"/>
                        </a:lnSpc>
                        <a:spcBef>
                          <a:spcPts val="0"/>
                        </a:spcBef>
                        <a:spcAft>
                          <a:spcPts val="1200"/>
                        </a:spcAft>
                        <a:buClrTx/>
                        <a:buSzTx/>
                        <a:buFontTx/>
                        <a:buNone/>
                        <a:tabLst/>
                        <a:defRPr/>
                      </a:pPr>
                      <a:r>
                        <a:rPr lang="en-US" sz="1500" dirty="0"/>
                        <a:t>Cancel processed and approved by UCPC WFA Production. </a:t>
                      </a:r>
                      <a:endParaRPr lang="en-US" sz="1500" i="0" dirty="0"/>
                    </a:p>
                  </a:txBody>
                  <a:tcPr/>
                </a:tc>
                <a:extLst>
                  <a:ext uri="{0D108BD9-81ED-4DB2-BD59-A6C34878D82A}">
                    <a16:rowId xmlns:a16="http://schemas.microsoft.com/office/drawing/2014/main" val="10007"/>
                  </a:ext>
                </a:extLst>
              </a:tr>
              <a:tr h="314960">
                <a:tc>
                  <a:txBody>
                    <a:bodyPr/>
                    <a:lstStyle/>
                    <a:p>
                      <a:pPr>
                        <a:spcAft>
                          <a:spcPts val="1200"/>
                        </a:spcAft>
                      </a:pPr>
                      <a:r>
                        <a:rPr lang="en-US" sz="1500" dirty="0"/>
                        <a:t>Push</a:t>
                      </a:r>
                      <a:r>
                        <a:rPr lang="en-US" sz="1500" baseline="0" dirty="0"/>
                        <a:t>Back</a:t>
                      </a:r>
                      <a:endParaRPr lang="en-US" sz="1500" b="1" dirty="0"/>
                    </a:p>
                  </a:txBody>
                  <a:tcPr/>
                </a:tc>
                <a:tc>
                  <a:txBody>
                    <a:bodyPr/>
                    <a:lstStyle/>
                    <a:p>
                      <a:pPr marL="0" marR="0" indent="0" algn="l" defTabSz="914400" rtl="0" eaLnBrk="1" fontAlgn="auto" latinLnBrk="0" hangingPunct="1">
                        <a:lnSpc>
                          <a:spcPct val="100000"/>
                        </a:lnSpc>
                        <a:spcBef>
                          <a:spcPts val="0"/>
                        </a:spcBef>
                        <a:spcAft>
                          <a:spcPts val="1200"/>
                        </a:spcAft>
                        <a:buClrTx/>
                        <a:buSzTx/>
                        <a:buFontTx/>
                        <a:buNone/>
                        <a:tabLst/>
                        <a:defRPr/>
                      </a:pPr>
                      <a:r>
                        <a:rPr lang="en-US" sz="1500" dirty="0"/>
                        <a:t>Pushed back from</a:t>
                      </a:r>
                      <a:r>
                        <a:rPr lang="en-US" sz="1500" baseline="0" dirty="0"/>
                        <a:t> Approver 2 or 3 to previous Approver.</a:t>
                      </a:r>
                      <a:endParaRPr lang="en-US" sz="1500" i="0" dirty="0"/>
                    </a:p>
                  </a:txBody>
                  <a:tcPr/>
                </a:tc>
                <a:extLst>
                  <a:ext uri="{0D108BD9-81ED-4DB2-BD59-A6C34878D82A}">
                    <a16:rowId xmlns:a16="http://schemas.microsoft.com/office/drawing/2014/main" val="10008"/>
                  </a:ext>
                </a:extLst>
              </a:tr>
              <a:tr h="314960">
                <a:tc>
                  <a:txBody>
                    <a:bodyPr/>
                    <a:lstStyle/>
                    <a:p>
                      <a:pPr>
                        <a:spcAft>
                          <a:spcPts val="1200"/>
                        </a:spcAft>
                      </a:pPr>
                      <a:r>
                        <a:rPr lang="en-US" sz="1500" dirty="0"/>
                        <a:t>Denied</a:t>
                      </a:r>
                      <a:endParaRPr lang="en-US" sz="1500" b="1" dirty="0"/>
                    </a:p>
                  </a:txBody>
                  <a:tcPr/>
                </a:tc>
                <a:tc>
                  <a:txBody>
                    <a:bodyPr/>
                    <a:lstStyle/>
                    <a:p>
                      <a:pPr marL="0" marR="0" indent="0" algn="l" defTabSz="914400" rtl="0" eaLnBrk="1" fontAlgn="auto" latinLnBrk="0" hangingPunct="1">
                        <a:lnSpc>
                          <a:spcPct val="100000"/>
                        </a:lnSpc>
                        <a:spcBef>
                          <a:spcPts val="0"/>
                        </a:spcBef>
                        <a:spcAft>
                          <a:spcPts val="1200"/>
                        </a:spcAft>
                        <a:buClrTx/>
                        <a:buSzTx/>
                        <a:buFontTx/>
                        <a:buNone/>
                        <a:tabLst/>
                        <a:defRPr/>
                      </a:pPr>
                      <a:r>
                        <a:rPr lang="en-US" sz="1500" dirty="0"/>
                        <a:t>Denied by any Approver.</a:t>
                      </a:r>
                      <a:endParaRPr lang="en-US" sz="1500" i="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06087753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459620" y="40226"/>
            <a:ext cx="8227181" cy="850911"/>
          </a:xfrm>
          <a:prstGeom prst="rect">
            <a:avLst/>
          </a:prstGeom>
        </p:spPr>
        <p:txBody>
          <a:bodyPr vert="horz" lIns="91440" tIns="45720" rIns="91440" bIns="45720" rtlCol="0" anchor="ctr">
            <a:normAutofit/>
          </a:bodyPr>
          <a:lstStyle>
            <a:lvl1pPr algn="l" defTabSz="457200" rtl="0" eaLnBrk="1" latinLnBrk="0" hangingPunct="1">
              <a:spcBef>
                <a:spcPct val="0"/>
              </a:spcBef>
              <a:buNone/>
              <a:defRPr lang="en-US" sz="4000" b="1" kern="1200" baseline="0">
                <a:solidFill>
                  <a:srgbClr val="1E4386"/>
                </a:solidFill>
                <a:latin typeface="Arial" panose="020B0604020202020204" pitchFamily="34" charset="0"/>
                <a:ea typeface="Verdana" panose="020B0604030504040204" pitchFamily="34" charset="0"/>
                <a:cs typeface="Arial" panose="020B0604020202020204" pitchFamily="34" charset="0"/>
              </a:defRPr>
            </a:lvl1pPr>
          </a:lstStyle>
          <a:p>
            <a:r>
              <a:rPr lang="en-US" dirty="0">
                <a:solidFill>
                  <a:schemeClr val="tx1"/>
                </a:solidFill>
              </a:rPr>
              <a:t>Online Job Aid</a:t>
            </a:r>
            <a:endParaRPr lang="en-US" dirty="0">
              <a:solidFill>
                <a:schemeClr val="tx1"/>
              </a:solidFill>
              <a:latin typeface="Arial Black" panose="020B0A04020102020204" pitchFamily="34" charset="0"/>
            </a:endParaRPr>
          </a:p>
        </p:txBody>
      </p:sp>
      <p:sp>
        <p:nvSpPr>
          <p:cNvPr id="5" name="TextBox 4"/>
          <p:cNvSpPr txBox="1"/>
          <p:nvPr/>
        </p:nvSpPr>
        <p:spPr>
          <a:xfrm>
            <a:off x="934948" y="1571946"/>
            <a:ext cx="7253555" cy="369332"/>
          </a:xfrm>
          <a:prstGeom prst="rect">
            <a:avLst/>
          </a:prstGeom>
          <a:noFill/>
        </p:spPr>
        <p:txBody>
          <a:bodyPr wrap="square" rtlCol="0">
            <a:spAutoFit/>
          </a:bodyPr>
          <a:lstStyle/>
          <a:p>
            <a:pPr algn="ctr"/>
            <a:r>
              <a:rPr lang="en-US" b="1" dirty="0"/>
              <a:t>Job Aid: The Families First Coronavirus Response Act (FFCRA or Act)</a:t>
            </a:r>
            <a:endParaRPr lang="en-US" dirty="0"/>
          </a:p>
        </p:txBody>
      </p:sp>
    </p:spTree>
    <p:custDataLst>
      <p:tags r:id="rId1"/>
    </p:custDataLst>
    <p:extLst>
      <p:ext uri="{BB962C8B-B14F-4D97-AF65-F5344CB8AC3E}">
        <p14:creationId xmlns:p14="http://schemas.microsoft.com/office/powerpoint/2010/main" val="47408180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565767545"/>
              </p:ext>
            </p:extLst>
          </p:nvPr>
        </p:nvGraphicFramePr>
        <p:xfrm>
          <a:off x="487180" y="1663908"/>
          <a:ext cx="8169640" cy="4679341"/>
        </p:xfrm>
        <a:graphic>
          <a:graphicData uri="http://schemas.openxmlformats.org/drawingml/2006/table">
            <a:tbl>
              <a:tblPr firstRow="1" firstCol="1" bandRow="1">
                <a:tableStyleId>{5C22544A-7EE6-4342-B048-85BDC9FD1C3A}</a:tableStyleId>
              </a:tblPr>
              <a:tblGrid>
                <a:gridCol w="1870408">
                  <a:extLst>
                    <a:ext uri="{9D8B030D-6E8A-4147-A177-3AD203B41FA5}">
                      <a16:colId xmlns:a16="http://schemas.microsoft.com/office/drawing/2014/main" val="853209617"/>
                    </a:ext>
                  </a:extLst>
                </a:gridCol>
                <a:gridCol w="6299232">
                  <a:extLst>
                    <a:ext uri="{9D8B030D-6E8A-4147-A177-3AD203B41FA5}">
                      <a16:colId xmlns:a16="http://schemas.microsoft.com/office/drawing/2014/main" val="1880936897"/>
                    </a:ext>
                  </a:extLst>
                </a:gridCol>
              </a:tblGrid>
              <a:tr h="188425">
                <a:tc gridSpan="2">
                  <a:txBody>
                    <a:bodyPr/>
                    <a:lstStyle/>
                    <a:p>
                      <a:pPr marL="0" marR="0" indent="0">
                        <a:lnSpc>
                          <a:spcPct val="107000"/>
                        </a:lnSpc>
                        <a:spcBef>
                          <a:spcPts val="0"/>
                        </a:spcBef>
                        <a:spcAft>
                          <a:spcPts val="0"/>
                        </a:spcAft>
                        <a:tabLst>
                          <a:tab pos="1047750" algn="ctr"/>
                          <a:tab pos="5793740" algn="ctr"/>
                        </a:tabLst>
                      </a:pPr>
                      <a:r>
                        <a:rPr lang="en-US" sz="600">
                          <a:effectLst/>
                        </a:rPr>
                        <a:t>	</a:t>
                      </a:r>
                      <a:r>
                        <a:rPr lang="en-US" sz="700">
                          <a:effectLst/>
                        </a:rPr>
                        <a:t>Leave 	Description </a:t>
                      </a:r>
                      <a:endParaRPr lang="en-US" sz="6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1183" marR="13007" marT="16723" marB="0"/>
                </a:tc>
                <a:tc hMerge="1">
                  <a:txBody>
                    <a:bodyPr/>
                    <a:lstStyle/>
                    <a:p>
                      <a:endParaRPr lang="en-US"/>
                    </a:p>
                  </a:txBody>
                  <a:tcPr/>
                </a:tc>
                <a:extLst>
                  <a:ext uri="{0D108BD9-81ED-4DB2-BD59-A6C34878D82A}">
                    <a16:rowId xmlns:a16="http://schemas.microsoft.com/office/drawing/2014/main" val="1171876983"/>
                  </a:ext>
                </a:extLst>
              </a:tr>
              <a:tr h="400699">
                <a:tc>
                  <a:txBody>
                    <a:bodyPr/>
                    <a:lstStyle/>
                    <a:p>
                      <a:pPr marL="0" marR="0" indent="0">
                        <a:lnSpc>
                          <a:spcPct val="107000"/>
                        </a:lnSpc>
                        <a:spcBef>
                          <a:spcPts val="0"/>
                        </a:spcBef>
                        <a:spcAft>
                          <a:spcPts val="0"/>
                        </a:spcAft>
                      </a:pPr>
                      <a:r>
                        <a:rPr lang="en-US" sz="600">
                          <a:effectLst/>
                        </a:rPr>
                        <a:t>Personal Leave </a:t>
                      </a:r>
                      <a:endParaRPr lang="en-US" sz="6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1183" marR="13007" marT="16723" marB="0"/>
                </a:tc>
                <a:tc>
                  <a:txBody>
                    <a:bodyPr/>
                    <a:lstStyle/>
                    <a:p>
                      <a:pPr marL="0" marR="0" indent="0">
                        <a:lnSpc>
                          <a:spcPct val="107000"/>
                        </a:lnSpc>
                        <a:spcBef>
                          <a:spcPts val="0"/>
                        </a:spcBef>
                        <a:spcAft>
                          <a:spcPts val="205"/>
                        </a:spcAft>
                      </a:pPr>
                      <a:r>
                        <a:rPr lang="en-US" sz="600">
                          <a:effectLst/>
                        </a:rPr>
                        <a:t>Staff - Leave of absence granted to employee for employees own personal reasons without pay. </a:t>
                      </a:r>
                    </a:p>
                    <a:p>
                      <a:pPr marL="0" marR="0" indent="0">
                        <a:lnSpc>
                          <a:spcPct val="107000"/>
                        </a:lnSpc>
                        <a:spcBef>
                          <a:spcPts val="0"/>
                        </a:spcBef>
                        <a:spcAft>
                          <a:spcPts val="0"/>
                        </a:spcAft>
                      </a:pPr>
                      <a:r>
                        <a:rPr lang="en-US" sz="600">
                          <a:effectLst/>
                        </a:rPr>
                        <a:t>Academic Personnel Us - Due to religious beliefs, non-expectant faculty to assist expectant parent prepare for birth, can take a year of personal leave to work at another university on pay status, take an additional quarter off after parental bonding, new H1B visa approval. </a:t>
                      </a:r>
                      <a:endParaRPr lang="en-US" sz="6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1183" marR="13007" marT="16723" marB="0"/>
                </a:tc>
                <a:extLst>
                  <a:ext uri="{0D108BD9-81ED-4DB2-BD59-A6C34878D82A}">
                    <a16:rowId xmlns:a16="http://schemas.microsoft.com/office/drawing/2014/main" val="1529665686"/>
                  </a:ext>
                </a:extLst>
              </a:tr>
              <a:tr h="212563">
                <a:tc>
                  <a:txBody>
                    <a:bodyPr/>
                    <a:lstStyle/>
                    <a:p>
                      <a:pPr marL="0" marR="0" indent="0">
                        <a:lnSpc>
                          <a:spcPct val="107000"/>
                        </a:lnSpc>
                        <a:spcBef>
                          <a:spcPts val="0"/>
                        </a:spcBef>
                        <a:spcAft>
                          <a:spcPts val="0"/>
                        </a:spcAft>
                      </a:pPr>
                      <a:r>
                        <a:rPr lang="en-US" sz="600">
                          <a:effectLst/>
                        </a:rPr>
                        <a:t>PostDoc Parental Leave* </a:t>
                      </a:r>
                      <a:endParaRPr lang="en-US" sz="6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1183" marR="13007" marT="16723" marB="0"/>
                </a:tc>
                <a:tc>
                  <a:txBody>
                    <a:bodyPr/>
                    <a:lstStyle/>
                    <a:p>
                      <a:pPr marL="0" marR="0" indent="0">
                        <a:lnSpc>
                          <a:spcPct val="107000"/>
                        </a:lnSpc>
                        <a:spcBef>
                          <a:spcPts val="0"/>
                        </a:spcBef>
                        <a:spcAft>
                          <a:spcPts val="0"/>
                        </a:spcAft>
                      </a:pPr>
                      <a:r>
                        <a:rPr lang="en-US" sz="600">
                          <a:effectLst/>
                        </a:rPr>
                        <a:t>Leave of absence granted to Postdoctoral Scholar’s to bond with their newborn or newly placed child. Must be initiated and concluded within one year of birth or placement of child. </a:t>
                      </a:r>
                      <a:endParaRPr lang="en-US" sz="6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1183" marR="13007" marT="16723" marB="0"/>
                </a:tc>
                <a:extLst>
                  <a:ext uri="{0D108BD9-81ED-4DB2-BD59-A6C34878D82A}">
                    <a16:rowId xmlns:a16="http://schemas.microsoft.com/office/drawing/2014/main" val="95000120"/>
                  </a:ext>
                </a:extLst>
              </a:tr>
              <a:tr h="399546">
                <a:tc>
                  <a:txBody>
                    <a:bodyPr/>
                    <a:lstStyle/>
                    <a:p>
                      <a:pPr marL="0" marR="0" indent="0">
                        <a:lnSpc>
                          <a:spcPct val="107000"/>
                        </a:lnSpc>
                        <a:spcBef>
                          <a:spcPts val="0"/>
                        </a:spcBef>
                        <a:spcAft>
                          <a:spcPts val="0"/>
                        </a:spcAft>
                      </a:pPr>
                      <a:r>
                        <a:rPr lang="en-US" sz="600">
                          <a:effectLst/>
                        </a:rPr>
                        <a:t>Pregnancy Disability-FMLA/PDLL </a:t>
                      </a:r>
                      <a:endParaRPr lang="en-US" sz="6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1183" marR="13007" marT="16723" marB="0"/>
                </a:tc>
                <a:tc>
                  <a:txBody>
                    <a:bodyPr/>
                    <a:lstStyle/>
                    <a:p>
                      <a:pPr marL="0" marR="0" indent="0">
                        <a:lnSpc>
                          <a:spcPct val="107000"/>
                        </a:lnSpc>
                        <a:spcBef>
                          <a:spcPts val="0"/>
                        </a:spcBef>
                        <a:spcAft>
                          <a:spcPts val="0"/>
                        </a:spcAft>
                      </a:pPr>
                      <a:r>
                        <a:rPr lang="en-US" sz="600" dirty="0">
                          <a:effectLst/>
                        </a:rPr>
                        <a:t>Pregnancy Disability Leave (PDL) of absence occurs when an employee takes a disability leave due to pregnancy, childbirth or a related medical condition. Pregnancy Disability Leave gives an employee the right to return to the same or similar position. Academic Personnel Use. Paid leave granted to an employee who is disabled because of pregnancy, childbirth or related medical conditions that runs concurrently with FMLA. </a:t>
                      </a:r>
                      <a:endParaRPr lang="en-US" sz="600" dirty="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1183" marR="13007" marT="16723" marB="0"/>
                </a:tc>
                <a:extLst>
                  <a:ext uri="{0D108BD9-81ED-4DB2-BD59-A6C34878D82A}">
                    <a16:rowId xmlns:a16="http://schemas.microsoft.com/office/drawing/2014/main" val="1762479877"/>
                  </a:ext>
                </a:extLst>
              </a:tr>
              <a:tr h="445663">
                <a:tc>
                  <a:txBody>
                    <a:bodyPr/>
                    <a:lstStyle/>
                    <a:p>
                      <a:pPr marL="0" marR="0" indent="0">
                        <a:lnSpc>
                          <a:spcPct val="107000"/>
                        </a:lnSpc>
                        <a:spcBef>
                          <a:spcPts val="0"/>
                        </a:spcBef>
                        <a:spcAft>
                          <a:spcPts val="0"/>
                        </a:spcAft>
                      </a:pPr>
                      <a:r>
                        <a:rPr lang="en-US" sz="600">
                          <a:effectLst/>
                        </a:rPr>
                        <a:t>Pregnancy Disability-PDLL </a:t>
                      </a:r>
                      <a:endParaRPr lang="en-US" sz="6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1183" marR="13007" marT="16723" marB="0"/>
                </a:tc>
                <a:tc>
                  <a:txBody>
                    <a:bodyPr/>
                    <a:lstStyle/>
                    <a:p>
                      <a:pPr marL="0" marR="0" indent="0">
                        <a:lnSpc>
                          <a:spcPct val="107000"/>
                        </a:lnSpc>
                        <a:spcBef>
                          <a:spcPts val="0"/>
                        </a:spcBef>
                        <a:spcAft>
                          <a:spcPts val="0"/>
                        </a:spcAft>
                      </a:pPr>
                      <a:r>
                        <a:rPr lang="en-US" sz="600" dirty="0">
                          <a:effectLst/>
                        </a:rPr>
                        <a:t>Pregnancy Disability Leave (PDL) of absence occurs when an employee takes a disability leave due to pregnancy, childbirth or a related medical condition. Pregnancy Disability Leave gives an employee the right to return to the same or similar position. Academic Personnel Use. Paid leave granted to an employee who is disabled because of pregnancy, childbirth or related medical conditions. </a:t>
                      </a:r>
                      <a:endParaRPr lang="en-US" sz="600" dirty="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1183" marR="13007" marT="16723" marB="0"/>
                </a:tc>
                <a:extLst>
                  <a:ext uri="{0D108BD9-81ED-4DB2-BD59-A6C34878D82A}">
                    <a16:rowId xmlns:a16="http://schemas.microsoft.com/office/drawing/2014/main" val="327426927"/>
                  </a:ext>
                </a:extLst>
              </a:tr>
              <a:tr h="300805">
                <a:tc>
                  <a:txBody>
                    <a:bodyPr/>
                    <a:lstStyle/>
                    <a:p>
                      <a:pPr marL="0" marR="0" indent="0">
                        <a:lnSpc>
                          <a:spcPct val="107000"/>
                        </a:lnSpc>
                        <a:spcBef>
                          <a:spcPts val="0"/>
                        </a:spcBef>
                        <a:spcAft>
                          <a:spcPts val="0"/>
                        </a:spcAft>
                      </a:pPr>
                      <a:r>
                        <a:rPr lang="en-US" sz="600">
                          <a:effectLst/>
                        </a:rPr>
                        <a:t>Professional Development </a:t>
                      </a:r>
                      <a:endParaRPr lang="en-US" sz="6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1183" marR="13007" marT="16723" marB="0"/>
                </a:tc>
                <a:tc>
                  <a:txBody>
                    <a:bodyPr/>
                    <a:lstStyle/>
                    <a:p>
                      <a:pPr marL="0" marR="0" indent="0">
                        <a:lnSpc>
                          <a:spcPct val="107000"/>
                        </a:lnSpc>
                        <a:spcBef>
                          <a:spcPts val="0"/>
                        </a:spcBef>
                        <a:spcAft>
                          <a:spcPts val="0"/>
                        </a:spcAft>
                      </a:pPr>
                      <a:r>
                        <a:rPr lang="en-US" sz="600" dirty="0">
                          <a:effectLst/>
                        </a:rPr>
                        <a:t>Leave of absence granted to an employee for career-related or job-related professional development activities such as opportunities for on-the-job training, cross training, coaching, and internships; attendance at courses, workshops, seminars, conferences, institutes, lectures, and meetings; and participation in professional and technical associations. </a:t>
                      </a:r>
                      <a:endParaRPr lang="en-US" sz="600" dirty="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1183" marR="13007" marT="16723" marB="0"/>
                </a:tc>
                <a:extLst>
                  <a:ext uri="{0D108BD9-81ED-4DB2-BD59-A6C34878D82A}">
                    <a16:rowId xmlns:a16="http://schemas.microsoft.com/office/drawing/2014/main" val="579409384"/>
                  </a:ext>
                </a:extLst>
              </a:tr>
              <a:tr h="300805">
                <a:tc>
                  <a:txBody>
                    <a:bodyPr/>
                    <a:lstStyle/>
                    <a:p>
                      <a:pPr marL="0" marR="0" indent="0">
                        <a:lnSpc>
                          <a:spcPct val="107000"/>
                        </a:lnSpc>
                        <a:spcBef>
                          <a:spcPts val="0"/>
                        </a:spcBef>
                        <a:spcAft>
                          <a:spcPts val="0"/>
                        </a:spcAft>
                      </a:pPr>
                      <a:r>
                        <a:rPr lang="en-US" sz="600">
                          <a:effectLst/>
                        </a:rPr>
                        <a:t>Qualifying Exigency-FMLA </a:t>
                      </a:r>
                      <a:endParaRPr lang="en-US" sz="6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1183" marR="13007" marT="16723" marB="0"/>
                </a:tc>
                <a:tc>
                  <a:txBody>
                    <a:bodyPr/>
                    <a:lstStyle/>
                    <a:p>
                      <a:pPr marL="0" marR="0" indent="0">
                        <a:lnSpc>
                          <a:spcPct val="107000"/>
                        </a:lnSpc>
                        <a:spcBef>
                          <a:spcPts val="0"/>
                        </a:spcBef>
                        <a:spcAft>
                          <a:spcPts val="0"/>
                        </a:spcAft>
                      </a:pPr>
                      <a:r>
                        <a:rPr lang="en-US" sz="600" dirty="0">
                          <a:effectLst/>
                        </a:rPr>
                        <a:t>Leave of absence for eligible employee who is the spouse, domestic partner, son, daughter or parent of a covered military member may take Qualifying Exigency Leave to attend to any qualifying exigency when the covered military member is on active military duty or has been notified of an impending call or order to active military duty in the Armed Forces. </a:t>
                      </a:r>
                      <a:endParaRPr lang="en-US" sz="600" dirty="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1183" marR="13007" marT="16723" marB="0"/>
                </a:tc>
                <a:extLst>
                  <a:ext uri="{0D108BD9-81ED-4DB2-BD59-A6C34878D82A}">
                    <a16:rowId xmlns:a16="http://schemas.microsoft.com/office/drawing/2014/main" val="839915264"/>
                  </a:ext>
                </a:extLst>
              </a:tr>
              <a:tr h="129700">
                <a:tc>
                  <a:txBody>
                    <a:bodyPr/>
                    <a:lstStyle/>
                    <a:p>
                      <a:pPr marL="0" marR="0" indent="0">
                        <a:lnSpc>
                          <a:spcPct val="107000"/>
                        </a:lnSpc>
                        <a:spcBef>
                          <a:spcPts val="0"/>
                        </a:spcBef>
                        <a:spcAft>
                          <a:spcPts val="0"/>
                        </a:spcAft>
                      </a:pPr>
                      <a:r>
                        <a:rPr lang="en-US" sz="600">
                          <a:effectLst/>
                        </a:rPr>
                        <a:t>Rehabilitation* </a:t>
                      </a:r>
                      <a:endParaRPr lang="en-US" sz="6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1183" marR="13007" marT="16723" marB="0"/>
                </a:tc>
                <a:tc>
                  <a:txBody>
                    <a:bodyPr/>
                    <a:lstStyle/>
                    <a:p>
                      <a:pPr marL="0" marR="0" indent="0">
                        <a:lnSpc>
                          <a:spcPct val="107000"/>
                        </a:lnSpc>
                        <a:spcBef>
                          <a:spcPts val="0"/>
                        </a:spcBef>
                        <a:spcAft>
                          <a:spcPts val="0"/>
                        </a:spcAft>
                      </a:pPr>
                      <a:r>
                        <a:rPr lang="en-US" sz="600">
                          <a:effectLst/>
                        </a:rPr>
                        <a:t>Leave of absence for an employee who wishes to voluntarily enter and participate in an alcohol or drug rehabilitation program. </a:t>
                      </a:r>
                      <a:endParaRPr lang="en-US" sz="6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1183" marR="13007" marT="16723" marB="0"/>
                </a:tc>
                <a:extLst>
                  <a:ext uri="{0D108BD9-81ED-4DB2-BD59-A6C34878D82A}">
                    <a16:rowId xmlns:a16="http://schemas.microsoft.com/office/drawing/2014/main" val="4119093927"/>
                  </a:ext>
                </a:extLst>
              </a:tr>
              <a:tr h="212563">
                <a:tc>
                  <a:txBody>
                    <a:bodyPr/>
                    <a:lstStyle/>
                    <a:p>
                      <a:pPr marL="0" marR="0" indent="0">
                        <a:lnSpc>
                          <a:spcPct val="107000"/>
                        </a:lnSpc>
                        <a:spcBef>
                          <a:spcPts val="0"/>
                        </a:spcBef>
                        <a:spcAft>
                          <a:spcPts val="0"/>
                        </a:spcAft>
                      </a:pPr>
                      <a:r>
                        <a:rPr lang="en-US" sz="600">
                          <a:effectLst/>
                        </a:rPr>
                        <a:t>Service to Government Agencies </a:t>
                      </a:r>
                      <a:endParaRPr lang="en-US" sz="6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1183" marR="13007" marT="16723" marB="0"/>
                </a:tc>
                <a:tc>
                  <a:txBody>
                    <a:bodyPr/>
                    <a:lstStyle/>
                    <a:p>
                      <a:pPr marL="0" marR="0" indent="0">
                        <a:lnSpc>
                          <a:spcPct val="107000"/>
                        </a:lnSpc>
                        <a:spcBef>
                          <a:spcPts val="0"/>
                        </a:spcBef>
                        <a:spcAft>
                          <a:spcPts val="0"/>
                        </a:spcAft>
                      </a:pPr>
                      <a:r>
                        <a:rPr lang="en-US" sz="600">
                          <a:effectLst/>
                        </a:rPr>
                        <a:t>Leave of absence for employees to accommodate their need to be away from work to perform certain military service, public service, and civic duties. </a:t>
                      </a:r>
                      <a:endParaRPr lang="en-US" sz="6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1183" marR="13007" marT="16723" marB="0"/>
                </a:tc>
                <a:extLst>
                  <a:ext uri="{0D108BD9-81ED-4DB2-BD59-A6C34878D82A}">
                    <a16:rowId xmlns:a16="http://schemas.microsoft.com/office/drawing/2014/main" val="1714155120"/>
                  </a:ext>
                </a:extLst>
              </a:tr>
              <a:tr h="129700">
                <a:tc>
                  <a:txBody>
                    <a:bodyPr/>
                    <a:lstStyle/>
                    <a:p>
                      <a:pPr marL="0" marR="0" indent="0">
                        <a:lnSpc>
                          <a:spcPct val="107000"/>
                        </a:lnSpc>
                        <a:spcBef>
                          <a:spcPts val="0"/>
                        </a:spcBef>
                        <a:spcAft>
                          <a:spcPts val="0"/>
                        </a:spcAft>
                      </a:pPr>
                      <a:r>
                        <a:rPr lang="en-US" sz="600">
                          <a:effectLst/>
                        </a:rPr>
                        <a:t>Special 2-Month Unpaid Lve LX </a:t>
                      </a:r>
                      <a:endParaRPr lang="en-US" sz="6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1183" marR="13007" marT="16723" marB="0"/>
                </a:tc>
                <a:tc>
                  <a:txBody>
                    <a:bodyPr/>
                    <a:lstStyle/>
                    <a:p>
                      <a:pPr marL="0" marR="0" indent="0">
                        <a:lnSpc>
                          <a:spcPct val="107000"/>
                        </a:lnSpc>
                        <a:spcBef>
                          <a:spcPts val="0"/>
                        </a:spcBef>
                        <a:spcAft>
                          <a:spcPts val="0"/>
                        </a:spcAft>
                      </a:pPr>
                      <a:r>
                        <a:rPr lang="en-US" sz="600">
                          <a:effectLst/>
                        </a:rPr>
                        <a:t>Leave of absence granted to employees under the LX union who request a 2-month leave without pay. </a:t>
                      </a:r>
                      <a:endParaRPr lang="en-US" sz="6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1183" marR="13007" marT="16723" marB="0"/>
                </a:tc>
                <a:extLst>
                  <a:ext uri="{0D108BD9-81ED-4DB2-BD59-A6C34878D82A}">
                    <a16:rowId xmlns:a16="http://schemas.microsoft.com/office/drawing/2014/main" val="3785029994"/>
                  </a:ext>
                </a:extLst>
              </a:tr>
              <a:tr h="129700">
                <a:tc>
                  <a:txBody>
                    <a:bodyPr/>
                    <a:lstStyle/>
                    <a:p>
                      <a:pPr marL="0" marR="0" indent="0">
                        <a:lnSpc>
                          <a:spcPct val="107000"/>
                        </a:lnSpc>
                        <a:spcBef>
                          <a:spcPts val="0"/>
                        </a:spcBef>
                        <a:spcAft>
                          <a:spcPts val="0"/>
                        </a:spcAft>
                      </a:pPr>
                      <a:r>
                        <a:rPr lang="en-US" sz="600">
                          <a:effectLst/>
                        </a:rPr>
                        <a:t>Special Research Leave </a:t>
                      </a:r>
                      <a:endParaRPr lang="en-US" sz="6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1183" marR="13007" marT="16723" marB="0"/>
                </a:tc>
                <a:tc>
                  <a:txBody>
                    <a:bodyPr/>
                    <a:lstStyle/>
                    <a:p>
                      <a:pPr marL="0" marR="0" indent="0">
                        <a:lnSpc>
                          <a:spcPct val="107000"/>
                        </a:lnSpc>
                        <a:spcBef>
                          <a:spcPts val="0"/>
                        </a:spcBef>
                        <a:spcAft>
                          <a:spcPts val="0"/>
                        </a:spcAft>
                      </a:pPr>
                      <a:r>
                        <a:rPr lang="en-US" sz="600">
                          <a:effectLst/>
                        </a:rPr>
                        <a:t>Academic Personnel Use: Unpaid leave of absence granted for non-UC research activities. </a:t>
                      </a:r>
                      <a:endParaRPr lang="en-US" sz="6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1183" marR="13007" marT="16723" marB="0"/>
                </a:tc>
                <a:extLst>
                  <a:ext uri="{0D108BD9-81ED-4DB2-BD59-A6C34878D82A}">
                    <a16:rowId xmlns:a16="http://schemas.microsoft.com/office/drawing/2014/main" val="572701069"/>
                  </a:ext>
                </a:extLst>
              </a:tr>
              <a:tr h="212563">
                <a:tc>
                  <a:txBody>
                    <a:bodyPr/>
                    <a:lstStyle/>
                    <a:p>
                      <a:pPr marL="0" marR="0" indent="0">
                        <a:lnSpc>
                          <a:spcPct val="107000"/>
                        </a:lnSpc>
                        <a:spcBef>
                          <a:spcPts val="0"/>
                        </a:spcBef>
                        <a:spcAft>
                          <a:spcPts val="0"/>
                        </a:spcAft>
                      </a:pPr>
                      <a:r>
                        <a:rPr lang="en-US" sz="600">
                          <a:effectLst/>
                        </a:rPr>
                        <a:t>ST Family BX* </a:t>
                      </a:r>
                      <a:endParaRPr lang="en-US" sz="6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1183" marR="13007" marT="16723" marB="0"/>
                </a:tc>
                <a:tc>
                  <a:txBody>
                    <a:bodyPr/>
                    <a:lstStyle/>
                    <a:p>
                      <a:pPr marL="0" marR="0" indent="0">
                        <a:lnSpc>
                          <a:spcPct val="107000"/>
                        </a:lnSpc>
                        <a:spcBef>
                          <a:spcPts val="0"/>
                        </a:spcBef>
                        <a:spcAft>
                          <a:spcPts val="0"/>
                        </a:spcAft>
                      </a:pPr>
                      <a:r>
                        <a:rPr lang="en-US" sz="600">
                          <a:effectLst/>
                        </a:rPr>
                        <a:t>Short-term family leave of absence granted to employees under the BX union to care for an ill family member, family emergencies or federal immigration hearings for a family member. </a:t>
                      </a:r>
                      <a:endParaRPr lang="en-US" sz="6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1183" marR="13007" marT="16723" marB="0"/>
                </a:tc>
                <a:extLst>
                  <a:ext uri="{0D108BD9-81ED-4DB2-BD59-A6C34878D82A}">
                    <a16:rowId xmlns:a16="http://schemas.microsoft.com/office/drawing/2014/main" val="3198110093"/>
                  </a:ext>
                </a:extLst>
              </a:tr>
              <a:tr h="211843">
                <a:tc>
                  <a:txBody>
                    <a:bodyPr/>
                    <a:lstStyle/>
                    <a:p>
                      <a:pPr marL="0" marR="0" indent="0">
                        <a:lnSpc>
                          <a:spcPct val="107000"/>
                        </a:lnSpc>
                        <a:spcBef>
                          <a:spcPts val="0"/>
                        </a:spcBef>
                        <a:spcAft>
                          <a:spcPts val="0"/>
                        </a:spcAft>
                      </a:pPr>
                      <a:r>
                        <a:rPr lang="en-US" sz="600">
                          <a:effectLst/>
                        </a:rPr>
                        <a:t>ST Medical BX* </a:t>
                      </a:r>
                      <a:endParaRPr lang="en-US" sz="6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1183" marR="13007" marT="16723" marB="0"/>
                </a:tc>
                <a:tc>
                  <a:txBody>
                    <a:bodyPr/>
                    <a:lstStyle/>
                    <a:p>
                      <a:pPr marL="0" marR="0" indent="0">
                        <a:lnSpc>
                          <a:spcPct val="107000"/>
                        </a:lnSpc>
                        <a:spcBef>
                          <a:spcPts val="0"/>
                        </a:spcBef>
                        <a:spcAft>
                          <a:spcPts val="0"/>
                        </a:spcAft>
                      </a:pPr>
                      <a:r>
                        <a:rPr lang="en-US" sz="600">
                          <a:effectLst/>
                        </a:rPr>
                        <a:t>Short-term medical leave of absence granted to employees under the BX union to take for their own personal illness, disability or birth of a child. </a:t>
                      </a:r>
                      <a:endParaRPr lang="en-US" sz="6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1183" marR="13007" marT="16723" marB="0"/>
                </a:tc>
                <a:extLst>
                  <a:ext uri="{0D108BD9-81ED-4DB2-BD59-A6C34878D82A}">
                    <a16:rowId xmlns:a16="http://schemas.microsoft.com/office/drawing/2014/main" val="648369384"/>
                  </a:ext>
                </a:extLst>
              </a:tr>
              <a:tr h="300805">
                <a:tc>
                  <a:txBody>
                    <a:bodyPr/>
                    <a:lstStyle/>
                    <a:p>
                      <a:pPr marL="0" marR="0" indent="0">
                        <a:lnSpc>
                          <a:spcPct val="107000"/>
                        </a:lnSpc>
                        <a:spcBef>
                          <a:spcPts val="0"/>
                        </a:spcBef>
                        <a:spcAft>
                          <a:spcPts val="0"/>
                        </a:spcAft>
                      </a:pPr>
                      <a:r>
                        <a:rPr lang="en-US" sz="600">
                          <a:effectLst/>
                        </a:rPr>
                        <a:t>Supplemental FMLA </a:t>
                      </a:r>
                      <a:endParaRPr lang="en-US" sz="6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1183" marR="13007" marT="16723" marB="0"/>
                </a:tc>
                <a:tc>
                  <a:txBody>
                    <a:bodyPr/>
                    <a:lstStyle/>
                    <a:p>
                      <a:pPr marL="0" marR="0" indent="0">
                        <a:lnSpc>
                          <a:spcPct val="107000"/>
                        </a:lnSpc>
                        <a:spcBef>
                          <a:spcPts val="0"/>
                        </a:spcBef>
                        <a:spcAft>
                          <a:spcPts val="0"/>
                        </a:spcAft>
                      </a:pPr>
                      <a:r>
                        <a:rPr lang="en-US" sz="600">
                          <a:effectLst/>
                        </a:rPr>
                        <a:t>Leave of absence for a regular status (non-represented) employee who has exhausted all Family and Medical Leave is eligible for Supplemental Family and Medical Leave for up to an additional 12 workweeks (or until the end of calendar year, whichever is less) if the need for a Family and Medical Leave that is in progress continues beyond 12 work weeks. </a:t>
                      </a:r>
                      <a:endParaRPr lang="en-US" sz="6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1183" marR="13007" marT="16723" marB="0"/>
                </a:tc>
                <a:extLst>
                  <a:ext uri="{0D108BD9-81ED-4DB2-BD59-A6C34878D82A}">
                    <a16:rowId xmlns:a16="http://schemas.microsoft.com/office/drawing/2014/main" val="726441996"/>
                  </a:ext>
                </a:extLst>
              </a:tr>
              <a:tr h="188425">
                <a:tc>
                  <a:txBody>
                    <a:bodyPr/>
                    <a:lstStyle/>
                    <a:p>
                      <a:pPr marL="33020" marR="0" indent="0" algn="ctr">
                        <a:lnSpc>
                          <a:spcPct val="107000"/>
                        </a:lnSpc>
                        <a:spcBef>
                          <a:spcPts val="0"/>
                        </a:spcBef>
                        <a:spcAft>
                          <a:spcPts val="0"/>
                        </a:spcAft>
                      </a:pPr>
                      <a:r>
                        <a:rPr lang="en-US" sz="700">
                          <a:effectLst/>
                        </a:rPr>
                        <a:t>Leave </a:t>
                      </a:r>
                      <a:endParaRPr lang="en-US" sz="6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1183" marR="13007" marT="16723" marB="0"/>
                </a:tc>
                <a:tc>
                  <a:txBody>
                    <a:bodyPr/>
                    <a:lstStyle/>
                    <a:p>
                      <a:pPr marL="40005" marR="0" indent="0" algn="ctr">
                        <a:lnSpc>
                          <a:spcPct val="107000"/>
                        </a:lnSpc>
                        <a:spcBef>
                          <a:spcPts val="0"/>
                        </a:spcBef>
                        <a:spcAft>
                          <a:spcPts val="0"/>
                        </a:spcAft>
                      </a:pPr>
                      <a:r>
                        <a:rPr lang="en-US" sz="700">
                          <a:effectLst/>
                        </a:rPr>
                        <a:t>Description </a:t>
                      </a:r>
                      <a:endParaRPr lang="en-US" sz="6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1183" marR="13007" marT="16723" marB="0"/>
                </a:tc>
                <a:extLst>
                  <a:ext uri="{0D108BD9-81ED-4DB2-BD59-A6C34878D82A}">
                    <a16:rowId xmlns:a16="http://schemas.microsoft.com/office/drawing/2014/main" val="1940239542"/>
                  </a:ext>
                </a:extLst>
              </a:tr>
              <a:tr h="213285">
                <a:tc>
                  <a:txBody>
                    <a:bodyPr/>
                    <a:lstStyle/>
                    <a:p>
                      <a:pPr marL="0" marR="0" indent="0">
                        <a:lnSpc>
                          <a:spcPct val="107000"/>
                        </a:lnSpc>
                        <a:spcBef>
                          <a:spcPts val="0"/>
                        </a:spcBef>
                        <a:spcAft>
                          <a:spcPts val="0"/>
                        </a:spcAft>
                      </a:pPr>
                      <a:r>
                        <a:rPr lang="en-US" sz="600">
                          <a:effectLst/>
                        </a:rPr>
                        <a:t>Suspension/Corrective Action </a:t>
                      </a:r>
                      <a:endParaRPr lang="en-US" sz="6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1183" marR="13007" marT="16723" marB="0"/>
                </a:tc>
                <a:tc>
                  <a:txBody>
                    <a:bodyPr/>
                    <a:lstStyle/>
                    <a:p>
                      <a:pPr marL="0" marR="0" indent="0">
                        <a:lnSpc>
                          <a:spcPct val="107000"/>
                        </a:lnSpc>
                        <a:spcBef>
                          <a:spcPts val="0"/>
                        </a:spcBef>
                        <a:spcAft>
                          <a:spcPts val="0"/>
                        </a:spcAft>
                      </a:pPr>
                      <a:r>
                        <a:rPr lang="en-US" sz="600">
                          <a:effectLst/>
                        </a:rPr>
                        <a:t>Unpaid leave of absence for employee who may be subject to removal from the workplace due to corrective action and may be suspended for a defined period of time. </a:t>
                      </a:r>
                      <a:endParaRPr lang="en-US" sz="6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1183" marR="13007" marT="16723" marB="0"/>
                </a:tc>
                <a:extLst>
                  <a:ext uri="{0D108BD9-81ED-4DB2-BD59-A6C34878D82A}">
                    <a16:rowId xmlns:a16="http://schemas.microsoft.com/office/drawing/2014/main" val="1761648924"/>
                  </a:ext>
                </a:extLst>
              </a:tr>
              <a:tr h="230288">
                <a:tc>
                  <a:txBody>
                    <a:bodyPr/>
                    <a:lstStyle/>
                    <a:p>
                      <a:pPr marL="0" marR="0" indent="0">
                        <a:lnSpc>
                          <a:spcPct val="107000"/>
                        </a:lnSpc>
                        <a:spcBef>
                          <a:spcPts val="0"/>
                        </a:spcBef>
                        <a:spcAft>
                          <a:spcPts val="0"/>
                        </a:spcAft>
                      </a:pPr>
                      <a:r>
                        <a:rPr lang="en-US" sz="600">
                          <a:effectLst/>
                        </a:rPr>
                        <a:t>Temporary Layoff </a:t>
                      </a:r>
                      <a:endParaRPr lang="en-US" sz="6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1183" marR="13007" marT="16723" marB="0"/>
                </a:tc>
                <a:tc>
                  <a:txBody>
                    <a:bodyPr/>
                    <a:lstStyle/>
                    <a:p>
                      <a:pPr marL="0" marR="0" indent="0">
                        <a:lnSpc>
                          <a:spcPct val="107000"/>
                        </a:lnSpc>
                        <a:spcBef>
                          <a:spcPts val="0"/>
                        </a:spcBef>
                        <a:spcAft>
                          <a:spcPts val="0"/>
                        </a:spcAft>
                      </a:pPr>
                      <a:r>
                        <a:rPr lang="en-US" sz="600">
                          <a:effectLst/>
                        </a:rPr>
                        <a:t>Leave of absence used to temporarily place an employee on layoff that does not exceed a cumulative total of four calendar months in a calendar year and for which there is a specific date to return to work. </a:t>
                      </a:r>
                      <a:endParaRPr lang="en-US" sz="6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1183" marR="13007" marT="16723" marB="0"/>
                </a:tc>
                <a:extLst>
                  <a:ext uri="{0D108BD9-81ED-4DB2-BD59-A6C34878D82A}">
                    <a16:rowId xmlns:a16="http://schemas.microsoft.com/office/drawing/2014/main" val="2805037652"/>
                  </a:ext>
                </a:extLst>
              </a:tr>
              <a:tr h="129700">
                <a:tc>
                  <a:txBody>
                    <a:bodyPr/>
                    <a:lstStyle/>
                    <a:p>
                      <a:pPr marL="0" marR="0" indent="0">
                        <a:lnSpc>
                          <a:spcPct val="107000"/>
                        </a:lnSpc>
                        <a:spcBef>
                          <a:spcPts val="0"/>
                        </a:spcBef>
                        <a:spcAft>
                          <a:spcPts val="0"/>
                        </a:spcAft>
                      </a:pPr>
                      <a:r>
                        <a:rPr lang="en-US" sz="600">
                          <a:effectLst/>
                        </a:rPr>
                        <a:t>Union Business Leave </a:t>
                      </a:r>
                      <a:endParaRPr lang="en-US" sz="6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1183" marR="13007" marT="16723" marB="0"/>
                </a:tc>
                <a:tc>
                  <a:txBody>
                    <a:bodyPr/>
                    <a:lstStyle/>
                    <a:p>
                      <a:pPr marL="0" marR="0" indent="0">
                        <a:lnSpc>
                          <a:spcPct val="107000"/>
                        </a:lnSpc>
                        <a:spcBef>
                          <a:spcPts val="0"/>
                        </a:spcBef>
                        <a:spcAft>
                          <a:spcPts val="0"/>
                        </a:spcAft>
                      </a:pPr>
                      <a:r>
                        <a:rPr lang="en-US" sz="600">
                          <a:effectLst/>
                        </a:rPr>
                        <a:t>Granted to a represented employee for a paid reimbursed leave to engage in union business. </a:t>
                      </a:r>
                      <a:endParaRPr lang="en-US" sz="6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1183" marR="13007" marT="16723" marB="0"/>
                </a:tc>
                <a:extLst>
                  <a:ext uri="{0D108BD9-81ED-4DB2-BD59-A6C34878D82A}">
                    <a16:rowId xmlns:a16="http://schemas.microsoft.com/office/drawing/2014/main" val="1669177557"/>
                  </a:ext>
                </a:extLst>
              </a:tr>
              <a:tr h="212563">
                <a:tc>
                  <a:txBody>
                    <a:bodyPr/>
                    <a:lstStyle/>
                    <a:p>
                      <a:pPr marL="0" marR="0" indent="0">
                        <a:lnSpc>
                          <a:spcPct val="107000"/>
                        </a:lnSpc>
                        <a:spcBef>
                          <a:spcPts val="0"/>
                        </a:spcBef>
                        <a:spcAft>
                          <a:spcPts val="0"/>
                        </a:spcAft>
                      </a:pPr>
                      <a:r>
                        <a:rPr lang="en-US" sz="600">
                          <a:effectLst/>
                        </a:rPr>
                        <a:t>Workers' Comp ESL* </a:t>
                      </a:r>
                      <a:endParaRPr lang="en-US" sz="6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1183" marR="13007" marT="16723" marB="0"/>
                </a:tc>
                <a:tc>
                  <a:txBody>
                    <a:bodyPr/>
                    <a:lstStyle/>
                    <a:p>
                      <a:pPr marL="0" marR="0" indent="0">
                        <a:lnSpc>
                          <a:spcPct val="107000"/>
                        </a:lnSpc>
                        <a:spcBef>
                          <a:spcPts val="0"/>
                        </a:spcBef>
                        <a:spcAft>
                          <a:spcPts val="0"/>
                        </a:spcAft>
                      </a:pPr>
                      <a:r>
                        <a:rPr lang="en-US" sz="600">
                          <a:effectLst/>
                        </a:rPr>
                        <a:t>Leave of absence for employee who has exhausted her/his accrued sick leave and is unable to work due to a work-incurred injury or illness. </a:t>
                      </a:r>
                      <a:endParaRPr lang="en-US" sz="6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1183" marR="13007" marT="16723" marB="0"/>
                </a:tc>
                <a:extLst>
                  <a:ext uri="{0D108BD9-81ED-4DB2-BD59-A6C34878D82A}">
                    <a16:rowId xmlns:a16="http://schemas.microsoft.com/office/drawing/2014/main" val="483263676"/>
                  </a:ext>
                </a:extLst>
              </a:tr>
              <a:tr h="129700">
                <a:tc>
                  <a:txBody>
                    <a:bodyPr/>
                    <a:lstStyle/>
                    <a:p>
                      <a:pPr marL="0" marR="0" indent="0">
                        <a:lnSpc>
                          <a:spcPct val="107000"/>
                        </a:lnSpc>
                        <a:spcBef>
                          <a:spcPts val="0"/>
                        </a:spcBef>
                        <a:spcAft>
                          <a:spcPts val="0"/>
                        </a:spcAft>
                      </a:pPr>
                      <a:r>
                        <a:rPr lang="en-US" sz="600">
                          <a:effectLst/>
                        </a:rPr>
                        <a:t>Workers' Comp* </a:t>
                      </a:r>
                      <a:endParaRPr lang="en-US" sz="6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1183" marR="13007" marT="16723" marB="0"/>
                </a:tc>
                <a:tc>
                  <a:txBody>
                    <a:bodyPr/>
                    <a:lstStyle/>
                    <a:p>
                      <a:pPr marL="0" marR="0" indent="0">
                        <a:lnSpc>
                          <a:spcPct val="107000"/>
                        </a:lnSpc>
                        <a:spcBef>
                          <a:spcPts val="0"/>
                        </a:spcBef>
                        <a:spcAft>
                          <a:spcPts val="0"/>
                        </a:spcAft>
                      </a:pPr>
                      <a:r>
                        <a:rPr lang="en-US" sz="600" dirty="0">
                          <a:effectLst/>
                        </a:rPr>
                        <a:t>Leave of absence for employee who is injured or becomes ill as a result of work performed for the University. </a:t>
                      </a:r>
                      <a:endParaRPr lang="en-US" sz="600" dirty="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1183" marR="13007" marT="16723" marB="0"/>
                </a:tc>
                <a:extLst>
                  <a:ext uri="{0D108BD9-81ED-4DB2-BD59-A6C34878D82A}">
                    <a16:rowId xmlns:a16="http://schemas.microsoft.com/office/drawing/2014/main" val="3295523459"/>
                  </a:ext>
                </a:extLst>
              </a:tr>
            </a:tbl>
          </a:graphicData>
        </a:graphic>
      </p:graphicFrame>
      <p:sp>
        <p:nvSpPr>
          <p:cNvPr id="8" name="Rectangle 1"/>
          <p:cNvSpPr>
            <a:spLocks noChangeArrowheads="1"/>
          </p:cNvSpPr>
          <p:nvPr/>
        </p:nvSpPr>
        <p:spPr bwMode="auto">
          <a:xfrm>
            <a:off x="0" y="10953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047750" algn="ctr"/>
                <a:tab pos="5794375" algn="ctr"/>
              </a:tabLst>
              <a:defRPr>
                <a:solidFill>
                  <a:schemeClr val="tx1"/>
                </a:solidFill>
                <a:latin typeface="Arial" panose="020B0604020202020204" pitchFamily="34" charset="0"/>
              </a:defRPr>
            </a:lvl1pPr>
            <a:lvl2pPr eaLnBrk="0" fontAlgn="base" hangingPunct="0">
              <a:spcBef>
                <a:spcPct val="0"/>
              </a:spcBef>
              <a:spcAft>
                <a:spcPct val="0"/>
              </a:spcAft>
              <a:tabLst>
                <a:tab pos="1047750" algn="ctr"/>
                <a:tab pos="5794375" algn="ctr"/>
              </a:tabLst>
              <a:defRPr>
                <a:solidFill>
                  <a:schemeClr val="tx1"/>
                </a:solidFill>
                <a:latin typeface="Arial" panose="020B0604020202020204" pitchFamily="34" charset="0"/>
              </a:defRPr>
            </a:lvl2pPr>
            <a:lvl3pPr eaLnBrk="0" fontAlgn="base" hangingPunct="0">
              <a:spcBef>
                <a:spcPct val="0"/>
              </a:spcBef>
              <a:spcAft>
                <a:spcPct val="0"/>
              </a:spcAft>
              <a:tabLst>
                <a:tab pos="1047750" algn="ctr"/>
                <a:tab pos="5794375" algn="ctr"/>
              </a:tabLst>
              <a:defRPr>
                <a:solidFill>
                  <a:schemeClr val="tx1"/>
                </a:solidFill>
                <a:latin typeface="Arial" panose="020B0604020202020204" pitchFamily="34" charset="0"/>
              </a:defRPr>
            </a:lvl3pPr>
            <a:lvl4pPr eaLnBrk="0" fontAlgn="base" hangingPunct="0">
              <a:spcBef>
                <a:spcPct val="0"/>
              </a:spcBef>
              <a:spcAft>
                <a:spcPct val="0"/>
              </a:spcAft>
              <a:tabLst>
                <a:tab pos="1047750" algn="ctr"/>
                <a:tab pos="5794375" algn="ctr"/>
              </a:tabLst>
              <a:defRPr>
                <a:solidFill>
                  <a:schemeClr val="tx1"/>
                </a:solidFill>
                <a:latin typeface="Arial" panose="020B0604020202020204" pitchFamily="34" charset="0"/>
              </a:defRPr>
            </a:lvl4pPr>
            <a:lvl5pPr eaLnBrk="0" fontAlgn="base" hangingPunct="0">
              <a:spcBef>
                <a:spcPct val="0"/>
              </a:spcBef>
              <a:spcAft>
                <a:spcPct val="0"/>
              </a:spcAft>
              <a:tabLst>
                <a:tab pos="1047750" algn="ctr"/>
                <a:tab pos="5794375" algn="ctr"/>
              </a:tabLst>
              <a:defRPr>
                <a:solidFill>
                  <a:schemeClr val="tx1"/>
                </a:solidFill>
                <a:latin typeface="Arial" panose="020B0604020202020204" pitchFamily="34" charset="0"/>
              </a:defRPr>
            </a:lvl5pPr>
            <a:lvl6pPr eaLnBrk="0" fontAlgn="base" hangingPunct="0">
              <a:spcBef>
                <a:spcPct val="0"/>
              </a:spcBef>
              <a:spcAft>
                <a:spcPct val="0"/>
              </a:spcAft>
              <a:tabLst>
                <a:tab pos="1047750" algn="ctr"/>
                <a:tab pos="5794375" algn="ctr"/>
              </a:tabLst>
              <a:defRPr>
                <a:solidFill>
                  <a:schemeClr val="tx1"/>
                </a:solidFill>
                <a:latin typeface="Arial" panose="020B0604020202020204" pitchFamily="34" charset="0"/>
              </a:defRPr>
            </a:lvl6pPr>
            <a:lvl7pPr eaLnBrk="0" fontAlgn="base" hangingPunct="0">
              <a:spcBef>
                <a:spcPct val="0"/>
              </a:spcBef>
              <a:spcAft>
                <a:spcPct val="0"/>
              </a:spcAft>
              <a:tabLst>
                <a:tab pos="1047750" algn="ctr"/>
                <a:tab pos="5794375" algn="ctr"/>
              </a:tabLst>
              <a:defRPr>
                <a:solidFill>
                  <a:schemeClr val="tx1"/>
                </a:solidFill>
                <a:latin typeface="Arial" panose="020B0604020202020204" pitchFamily="34" charset="0"/>
              </a:defRPr>
            </a:lvl7pPr>
            <a:lvl8pPr eaLnBrk="0" fontAlgn="base" hangingPunct="0">
              <a:spcBef>
                <a:spcPct val="0"/>
              </a:spcBef>
              <a:spcAft>
                <a:spcPct val="0"/>
              </a:spcAft>
              <a:tabLst>
                <a:tab pos="1047750" algn="ctr"/>
                <a:tab pos="5794375" algn="ctr"/>
              </a:tabLst>
              <a:defRPr>
                <a:solidFill>
                  <a:schemeClr val="tx1"/>
                </a:solidFill>
                <a:latin typeface="Arial" panose="020B0604020202020204" pitchFamily="34" charset="0"/>
              </a:defRPr>
            </a:lvl8pPr>
            <a:lvl9pPr eaLnBrk="0" fontAlgn="base" hangingPunct="0">
              <a:spcBef>
                <a:spcPct val="0"/>
              </a:spcBef>
              <a:spcAft>
                <a:spcPct val="0"/>
              </a:spcAft>
              <a:tabLst>
                <a:tab pos="1047750" algn="ctr"/>
                <a:tab pos="5794375" algn="ct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047750" algn="ctr"/>
                <a:tab pos="5794375" algn="ctr"/>
              </a:tabLst>
            </a:pPr>
            <a:r>
              <a:rPr kumimoji="0" lang="en-US" altLang="en-US" sz="1600" b="1" i="0" u="none" strike="noStrike" cap="none" normalizeH="0" baseline="0" dirty="0" smtClean="0">
                <a:ln>
                  <a:noFill/>
                </a:ln>
                <a:solidFill>
                  <a:srgbClr val="666666"/>
                </a:solidFill>
                <a:effectLst/>
                <a:latin typeface="Arial" panose="020B0604020202020204" pitchFamily="34" charset="0"/>
                <a:ea typeface="Arial" panose="020B0604020202020204" pitchFamily="34" charset="0"/>
              </a:rPr>
              <a:t>Job Aid: Extended Absence Request Leaves and Description </a:t>
            </a:r>
            <a:endParaRPr kumimoji="0" lang="en-US" altLang="en-US" sz="6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47750" algn="ctr"/>
                <a:tab pos="5794375" algn="ctr"/>
              </a:tabLst>
            </a:pPr>
            <a:r>
              <a:rPr kumimoji="0" lang="en-US" altLang="en-US" sz="1000" b="0" i="0" u="none" strike="noStrike" cap="none" normalizeH="0" baseline="0" dirty="0" smtClean="0">
                <a:ln>
                  <a:noFill/>
                </a:ln>
                <a:solidFill>
                  <a:srgbClr val="666666"/>
                </a:solidFill>
                <a:effectLst/>
                <a:latin typeface="Arial" panose="020B0604020202020204" pitchFamily="34" charset="0"/>
                <a:ea typeface="Arial" panose="020B0604020202020204" pitchFamily="34" charset="0"/>
              </a:rPr>
              <a:t>The types of leaves that appear in the </a:t>
            </a:r>
            <a:r>
              <a:rPr kumimoji="0" lang="en-US" altLang="en-US" sz="1000" b="1" i="0" u="none" strike="noStrike" cap="none" normalizeH="0" baseline="0" dirty="0" smtClean="0">
                <a:ln>
                  <a:noFill/>
                </a:ln>
                <a:solidFill>
                  <a:srgbClr val="666666"/>
                </a:solidFill>
                <a:effectLst/>
                <a:latin typeface="Arial" panose="020B0604020202020204" pitchFamily="34" charset="0"/>
                <a:ea typeface="Arial" panose="020B0604020202020204" pitchFamily="34" charset="0"/>
              </a:rPr>
              <a:t>Leave</a:t>
            </a:r>
            <a:r>
              <a:rPr kumimoji="0" lang="en-US" altLang="en-US" sz="1000" b="0" i="0" u="none" strike="noStrike" cap="none" normalizeH="0" baseline="0" dirty="0" smtClean="0">
                <a:ln>
                  <a:noFill/>
                </a:ln>
                <a:solidFill>
                  <a:srgbClr val="666666"/>
                </a:solidFill>
                <a:effectLst/>
                <a:latin typeface="Arial" panose="020B0604020202020204" pitchFamily="34" charset="0"/>
                <a:ea typeface="Arial" panose="020B0604020202020204" pitchFamily="34" charset="0"/>
              </a:rPr>
              <a:t> field on the </a:t>
            </a:r>
            <a:r>
              <a:rPr kumimoji="0" lang="en-US" altLang="en-US" sz="1000" b="1" i="0" u="none" strike="noStrike" cap="none" normalizeH="0" baseline="0" dirty="0" smtClean="0">
                <a:ln>
                  <a:noFill/>
                </a:ln>
                <a:solidFill>
                  <a:srgbClr val="666666"/>
                </a:solidFill>
                <a:effectLst/>
                <a:latin typeface="Arial" panose="020B0604020202020204" pitchFamily="34" charset="0"/>
                <a:ea typeface="Arial" panose="020B0604020202020204" pitchFamily="34" charset="0"/>
              </a:rPr>
              <a:t>Request Extended Absence</a:t>
            </a:r>
            <a:r>
              <a:rPr kumimoji="0" lang="en-US" altLang="en-US" sz="1000" b="0" i="0" u="none" strike="noStrike" cap="none" normalizeH="0" baseline="0" dirty="0" smtClean="0">
                <a:ln>
                  <a:noFill/>
                </a:ln>
                <a:solidFill>
                  <a:srgbClr val="666666"/>
                </a:solidFill>
                <a:effectLst/>
                <a:latin typeface="Arial" panose="020B0604020202020204" pitchFamily="34" charset="0"/>
                <a:ea typeface="Arial" panose="020B0604020202020204" pitchFamily="34" charset="0"/>
              </a:rPr>
              <a:t> page are based on the eligibility group that is assigned to the employee. </a:t>
            </a:r>
            <a:endParaRPr kumimoji="0" lang="en-US" altLang="en-US" sz="6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47750" algn="ctr"/>
                <a:tab pos="5794375" algn="ctr"/>
              </a:tabLst>
            </a:pPr>
            <a:r>
              <a:rPr kumimoji="0" lang="en-US" altLang="en-US" sz="1000" b="0" i="0" u="none" strike="noStrike" cap="none" normalizeH="0" baseline="0" dirty="0" smtClean="0">
                <a:ln>
                  <a:noFill/>
                </a:ln>
                <a:solidFill>
                  <a:srgbClr val="666666"/>
                </a:solidFill>
                <a:effectLst/>
                <a:latin typeface="Arial" panose="020B0604020202020204" pitchFamily="34" charset="0"/>
                <a:ea typeface="Arial" panose="020B0604020202020204" pitchFamily="34" charset="0"/>
              </a:rPr>
              <a:t>The full list of leaves is provided in this table. Leaves that include an asterisk (*) may also require FMLA/CFRA/PDLL to be completed for the absence request. </a:t>
            </a:r>
            <a:endParaRPr kumimoji="0" lang="en-US" altLang="en-US" sz="6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47750" algn="ctr"/>
                <a:tab pos="5794375" algn="ctr"/>
              </a:tabLst>
            </a:pPr>
            <a:r>
              <a:rPr kumimoji="0" lang="en-US" altLang="en-US" sz="100" b="0" i="0" u="none" strike="noStrike" cap="none" normalizeH="0" baseline="0" dirty="0" smtClean="0">
                <a:ln>
                  <a:noFill/>
                </a:ln>
                <a:solidFill>
                  <a:srgbClr val="666666"/>
                </a:solidFill>
                <a:effectLst/>
                <a:latin typeface="Arial" panose="020B0604020202020204" pitchFamily="34" charset="0"/>
                <a:ea typeface="Arial" panose="020B0604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9" name="Picture 8"/>
          <p:cNvPicPr/>
          <p:nvPr/>
        </p:nvPicPr>
        <p:blipFill>
          <a:blip r:embed="rId2"/>
          <a:stretch>
            <a:fillRect/>
          </a:stretch>
        </p:blipFill>
        <p:spPr>
          <a:xfrm>
            <a:off x="0" y="39676"/>
            <a:ext cx="9144000" cy="825500"/>
          </a:xfrm>
          <a:prstGeom prst="rect">
            <a:avLst/>
          </a:prstGeom>
        </p:spPr>
      </p:pic>
    </p:spTree>
    <p:extLst>
      <p:ext uri="{BB962C8B-B14F-4D97-AF65-F5344CB8AC3E}">
        <p14:creationId xmlns:p14="http://schemas.microsoft.com/office/powerpoint/2010/main" val="226048882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0" y="0"/>
            <a:ext cx="9144000" cy="82550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480456816"/>
              </p:ext>
            </p:extLst>
          </p:nvPr>
        </p:nvGraphicFramePr>
        <p:xfrm>
          <a:off x="614596" y="1267363"/>
          <a:ext cx="7929797" cy="5115931"/>
        </p:xfrm>
        <a:graphic>
          <a:graphicData uri="http://schemas.openxmlformats.org/drawingml/2006/table">
            <a:tbl>
              <a:tblPr firstRow="1" firstCol="1" bandRow="1">
                <a:tableStyleId>{5C22544A-7EE6-4342-B048-85BDC9FD1C3A}</a:tableStyleId>
              </a:tblPr>
              <a:tblGrid>
                <a:gridCol w="1815497">
                  <a:extLst>
                    <a:ext uri="{9D8B030D-6E8A-4147-A177-3AD203B41FA5}">
                      <a16:colId xmlns:a16="http://schemas.microsoft.com/office/drawing/2014/main" val="3206353210"/>
                    </a:ext>
                  </a:extLst>
                </a:gridCol>
                <a:gridCol w="6114300">
                  <a:extLst>
                    <a:ext uri="{9D8B030D-6E8A-4147-A177-3AD203B41FA5}">
                      <a16:colId xmlns:a16="http://schemas.microsoft.com/office/drawing/2014/main" val="2006573853"/>
                    </a:ext>
                  </a:extLst>
                </a:gridCol>
              </a:tblGrid>
              <a:tr h="274375">
                <a:tc gridSpan="2">
                  <a:txBody>
                    <a:bodyPr/>
                    <a:lstStyle/>
                    <a:p>
                      <a:pPr marL="0" marR="0" indent="0">
                        <a:lnSpc>
                          <a:spcPct val="107000"/>
                        </a:lnSpc>
                        <a:spcBef>
                          <a:spcPts val="0"/>
                        </a:spcBef>
                        <a:spcAft>
                          <a:spcPts val="0"/>
                        </a:spcAft>
                        <a:tabLst>
                          <a:tab pos="1047750" algn="ctr"/>
                          <a:tab pos="5793740" algn="ctr"/>
                        </a:tabLst>
                      </a:pPr>
                      <a:r>
                        <a:rPr lang="en-US" sz="900">
                          <a:effectLst/>
                        </a:rPr>
                        <a:t>	Leave 	Description </a:t>
                      </a:r>
                      <a:endParaRPr lang="en-US" sz="8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8013" marR="11795" marT="22115" marB="0"/>
                </a:tc>
                <a:tc hMerge="1">
                  <a:txBody>
                    <a:bodyPr/>
                    <a:lstStyle/>
                    <a:p>
                      <a:endParaRPr lang="en-US"/>
                    </a:p>
                  </a:txBody>
                  <a:tcPr/>
                </a:tc>
                <a:extLst>
                  <a:ext uri="{0D108BD9-81ED-4DB2-BD59-A6C34878D82A}">
                    <a16:rowId xmlns:a16="http://schemas.microsoft.com/office/drawing/2014/main" val="4248970259"/>
                  </a:ext>
                </a:extLst>
              </a:tr>
              <a:tr h="310574">
                <a:tc>
                  <a:txBody>
                    <a:bodyPr/>
                    <a:lstStyle/>
                    <a:p>
                      <a:pPr marL="0" marR="0" indent="0">
                        <a:lnSpc>
                          <a:spcPct val="107000"/>
                        </a:lnSpc>
                        <a:spcBef>
                          <a:spcPts val="0"/>
                        </a:spcBef>
                        <a:spcAft>
                          <a:spcPts val="0"/>
                        </a:spcAft>
                      </a:pPr>
                      <a:r>
                        <a:rPr lang="en-US" sz="800">
                          <a:effectLst/>
                        </a:rPr>
                        <a:t>LT Medical BX* </a:t>
                      </a:r>
                      <a:endParaRPr lang="en-US" sz="8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8013" marR="11795" marT="22115" marB="0"/>
                </a:tc>
                <a:tc>
                  <a:txBody>
                    <a:bodyPr/>
                    <a:lstStyle/>
                    <a:p>
                      <a:pPr marL="0" marR="0" indent="0">
                        <a:lnSpc>
                          <a:spcPct val="107000"/>
                        </a:lnSpc>
                        <a:spcBef>
                          <a:spcPts val="0"/>
                        </a:spcBef>
                        <a:spcAft>
                          <a:spcPts val="0"/>
                        </a:spcAft>
                      </a:pPr>
                      <a:r>
                        <a:rPr lang="en-US" sz="800">
                          <a:effectLst/>
                        </a:rPr>
                        <a:t>Long-term medical leave of absence granted to employees under the BX union to take for their own serious health condition, pregnancy, childbirth or related medical conditions for the period prior to, during, after childbirth. </a:t>
                      </a:r>
                      <a:endParaRPr lang="en-US" sz="8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8013" marR="11795" marT="22115" marB="0"/>
                </a:tc>
                <a:extLst>
                  <a:ext uri="{0D108BD9-81ED-4DB2-BD59-A6C34878D82A}">
                    <a16:rowId xmlns:a16="http://schemas.microsoft.com/office/drawing/2014/main" val="2167184409"/>
                  </a:ext>
                </a:extLst>
              </a:tr>
              <a:tr h="186350">
                <a:tc>
                  <a:txBody>
                    <a:bodyPr/>
                    <a:lstStyle/>
                    <a:p>
                      <a:pPr marL="0" marR="0" indent="0">
                        <a:lnSpc>
                          <a:spcPct val="107000"/>
                        </a:lnSpc>
                        <a:spcBef>
                          <a:spcPts val="0"/>
                        </a:spcBef>
                        <a:spcAft>
                          <a:spcPts val="0"/>
                        </a:spcAft>
                      </a:pPr>
                      <a:r>
                        <a:rPr lang="en-US" sz="800">
                          <a:effectLst/>
                        </a:rPr>
                        <a:t>Medical Leave* </a:t>
                      </a:r>
                      <a:endParaRPr lang="en-US" sz="8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8013" marR="11795" marT="22115" marB="0"/>
                </a:tc>
                <a:tc>
                  <a:txBody>
                    <a:bodyPr/>
                    <a:lstStyle/>
                    <a:p>
                      <a:pPr marL="0" marR="0" indent="0">
                        <a:lnSpc>
                          <a:spcPct val="107000"/>
                        </a:lnSpc>
                        <a:spcBef>
                          <a:spcPts val="0"/>
                        </a:spcBef>
                        <a:spcAft>
                          <a:spcPts val="0"/>
                        </a:spcAft>
                      </a:pPr>
                      <a:r>
                        <a:rPr lang="en-US" sz="800">
                          <a:effectLst/>
                        </a:rPr>
                        <a:t>Leave of absence for an employee who is unable to perform their job due to illness, injury or impairment. </a:t>
                      </a:r>
                      <a:endParaRPr lang="en-US" sz="8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8013" marR="11795" marT="22115" marB="0"/>
                </a:tc>
                <a:extLst>
                  <a:ext uri="{0D108BD9-81ED-4DB2-BD59-A6C34878D82A}">
                    <a16:rowId xmlns:a16="http://schemas.microsoft.com/office/drawing/2014/main" val="717651393"/>
                  </a:ext>
                </a:extLst>
              </a:tr>
              <a:tr h="309524">
                <a:tc>
                  <a:txBody>
                    <a:bodyPr/>
                    <a:lstStyle/>
                    <a:p>
                      <a:pPr marL="0" marR="0" indent="0">
                        <a:lnSpc>
                          <a:spcPct val="107000"/>
                        </a:lnSpc>
                        <a:spcBef>
                          <a:spcPts val="0"/>
                        </a:spcBef>
                        <a:spcAft>
                          <a:spcPts val="0"/>
                        </a:spcAft>
                      </a:pPr>
                      <a:r>
                        <a:rPr lang="en-US" sz="800">
                          <a:effectLst/>
                        </a:rPr>
                        <a:t>Military Caregiver-FMLA </a:t>
                      </a:r>
                      <a:endParaRPr lang="en-US" sz="8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8013" marR="11795" marT="22115" marB="0"/>
                </a:tc>
                <a:tc>
                  <a:txBody>
                    <a:bodyPr/>
                    <a:lstStyle/>
                    <a:p>
                      <a:pPr marL="0" marR="0" indent="0">
                        <a:lnSpc>
                          <a:spcPct val="107000"/>
                        </a:lnSpc>
                        <a:spcBef>
                          <a:spcPts val="0"/>
                        </a:spcBef>
                        <a:spcAft>
                          <a:spcPts val="0"/>
                        </a:spcAft>
                      </a:pPr>
                      <a:r>
                        <a:rPr lang="en-US" sz="800">
                          <a:effectLst/>
                        </a:rPr>
                        <a:t>Leave of absence for employees entitled to FMLA to care for a family member or next of kin who is a covered service member undergoing medical treatment, recuperation or therapy for a serious injury or illness. </a:t>
                      </a:r>
                      <a:endParaRPr lang="en-US" sz="8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8013" marR="11795" marT="22115" marB="0"/>
                </a:tc>
                <a:extLst>
                  <a:ext uri="{0D108BD9-81ED-4DB2-BD59-A6C34878D82A}">
                    <a16:rowId xmlns:a16="http://schemas.microsoft.com/office/drawing/2014/main" val="268200752"/>
                  </a:ext>
                </a:extLst>
              </a:tr>
              <a:tr h="430711">
                <a:tc>
                  <a:txBody>
                    <a:bodyPr/>
                    <a:lstStyle/>
                    <a:p>
                      <a:pPr marL="0" marR="0" indent="0">
                        <a:lnSpc>
                          <a:spcPct val="107000"/>
                        </a:lnSpc>
                        <a:spcBef>
                          <a:spcPts val="0"/>
                        </a:spcBef>
                        <a:spcAft>
                          <a:spcPts val="0"/>
                        </a:spcAft>
                      </a:pPr>
                      <a:r>
                        <a:rPr lang="en-US" sz="800">
                          <a:effectLst/>
                        </a:rPr>
                        <a:t>Military Leave </a:t>
                      </a:r>
                      <a:endParaRPr lang="en-US" sz="8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8013" marR="11795" marT="22115" marB="0"/>
                </a:tc>
                <a:tc>
                  <a:txBody>
                    <a:bodyPr/>
                    <a:lstStyle/>
                    <a:p>
                      <a:pPr marL="0" marR="0" indent="0">
                        <a:lnSpc>
                          <a:spcPct val="107000"/>
                        </a:lnSpc>
                        <a:spcBef>
                          <a:spcPts val="0"/>
                        </a:spcBef>
                        <a:spcAft>
                          <a:spcPts val="0"/>
                        </a:spcAft>
                      </a:pPr>
                      <a:r>
                        <a:rPr lang="en-US" sz="800">
                          <a:effectLst/>
                        </a:rPr>
                        <a:t>Leave of absence granted to employees called to active duty or for reserve or active duty training. Note: An employee who is not eligible for military leave with pay may elect to substitute accrued vacation leave and/or compensatory time off (or PTO, if applicable). </a:t>
                      </a:r>
                      <a:endParaRPr lang="en-US" sz="8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8013" marR="11795" marT="22115" marB="0"/>
                </a:tc>
                <a:extLst>
                  <a:ext uri="{0D108BD9-81ED-4DB2-BD59-A6C34878D82A}">
                    <a16:rowId xmlns:a16="http://schemas.microsoft.com/office/drawing/2014/main" val="3659973397"/>
                  </a:ext>
                </a:extLst>
              </a:tr>
              <a:tr h="309524">
                <a:tc>
                  <a:txBody>
                    <a:bodyPr/>
                    <a:lstStyle/>
                    <a:p>
                      <a:pPr marL="0" marR="0" indent="0">
                        <a:lnSpc>
                          <a:spcPct val="107000"/>
                        </a:lnSpc>
                        <a:spcBef>
                          <a:spcPts val="0"/>
                        </a:spcBef>
                        <a:spcAft>
                          <a:spcPts val="0"/>
                        </a:spcAft>
                      </a:pPr>
                      <a:r>
                        <a:rPr lang="en-US" sz="800">
                          <a:effectLst/>
                        </a:rPr>
                        <a:t>Military Spouse/Dom Ptr Leave* </a:t>
                      </a:r>
                      <a:endParaRPr lang="en-US" sz="8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8013" marR="11795" marT="22115" marB="0"/>
                </a:tc>
                <a:tc>
                  <a:txBody>
                    <a:bodyPr/>
                    <a:lstStyle/>
                    <a:p>
                      <a:pPr marL="0" marR="0" indent="0">
                        <a:lnSpc>
                          <a:spcPct val="107000"/>
                        </a:lnSpc>
                        <a:spcBef>
                          <a:spcPts val="0"/>
                        </a:spcBef>
                        <a:spcAft>
                          <a:spcPts val="0"/>
                        </a:spcAft>
                      </a:pPr>
                      <a:r>
                        <a:rPr lang="en-US" sz="800">
                          <a:effectLst/>
                        </a:rPr>
                        <a:t>Leave of absence for an employee who is a spouse or domestic partner of the Armed Forces, National Guard or Reserve where the qualified member is on leave from deployment during a period of military conflict. </a:t>
                      </a:r>
                      <a:endParaRPr lang="en-US" sz="8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8013" marR="11795" marT="22115" marB="0"/>
                </a:tc>
                <a:extLst>
                  <a:ext uri="{0D108BD9-81ED-4DB2-BD59-A6C34878D82A}">
                    <a16:rowId xmlns:a16="http://schemas.microsoft.com/office/drawing/2014/main" val="1639591209"/>
                  </a:ext>
                </a:extLst>
              </a:tr>
              <a:tr h="308475">
                <a:tc>
                  <a:txBody>
                    <a:bodyPr/>
                    <a:lstStyle/>
                    <a:p>
                      <a:pPr marL="0" marR="0" indent="0">
                        <a:lnSpc>
                          <a:spcPct val="107000"/>
                        </a:lnSpc>
                        <a:spcBef>
                          <a:spcPts val="0"/>
                        </a:spcBef>
                        <a:spcAft>
                          <a:spcPts val="0"/>
                        </a:spcAft>
                      </a:pPr>
                      <a:r>
                        <a:rPr lang="en-US" sz="800">
                          <a:effectLst/>
                        </a:rPr>
                        <a:t>Notice Leave </a:t>
                      </a:r>
                      <a:endParaRPr lang="en-US" sz="8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8013" marR="11795" marT="22115" marB="0"/>
                </a:tc>
                <a:tc>
                  <a:txBody>
                    <a:bodyPr/>
                    <a:lstStyle/>
                    <a:p>
                      <a:pPr marL="0" marR="0" indent="0">
                        <a:lnSpc>
                          <a:spcPct val="107000"/>
                        </a:lnSpc>
                        <a:spcBef>
                          <a:spcPts val="0"/>
                        </a:spcBef>
                        <a:spcAft>
                          <a:spcPts val="0"/>
                        </a:spcAft>
                      </a:pPr>
                      <a:r>
                        <a:rPr lang="en-US" sz="800">
                          <a:effectLst/>
                        </a:rPr>
                        <a:t>Leave of absence for employee during a layoff, individual notice to each employee of the effective date of the layoff and whether the layoff is temporary or indefinite is given by the University. </a:t>
                      </a:r>
                      <a:endParaRPr lang="en-US" sz="8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8013" marR="11795" marT="22115" marB="0"/>
                </a:tc>
                <a:extLst>
                  <a:ext uri="{0D108BD9-81ED-4DB2-BD59-A6C34878D82A}">
                    <a16:rowId xmlns:a16="http://schemas.microsoft.com/office/drawing/2014/main" val="1982350617"/>
                  </a:ext>
                </a:extLst>
              </a:tr>
              <a:tr h="441303">
                <a:tc>
                  <a:txBody>
                    <a:bodyPr/>
                    <a:lstStyle/>
                    <a:p>
                      <a:pPr marL="0" marR="0" indent="0">
                        <a:lnSpc>
                          <a:spcPct val="107000"/>
                        </a:lnSpc>
                        <a:spcBef>
                          <a:spcPts val="0"/>
                        </a:spcBef>
                        <a:spcAft>
                          <a:spcPts val="0"/>
                        </a:spcAft>
                      </a:pPr>
                      <a:r>
                        <a:rPr lang="en-US" sz="800">
                          <a:effectLst/>
                        </a:rPr>
                        <a:t>Other Circumstances </a:t>
                      </a:r>
                      <a:endParaRPr lang="en-US" sz="8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8013" marR="11795" marT="22115" marB="0"/>
                </a:tc>
                <a:tc>
                  <a:txBody>
                    <a:bodyPr/>
                    <a:lstStyle/>
                    <a:p>
                      <a:pPr marL="0" marR="13335" indent="0">
                        <a:lnSpc>
                          <a:spcPct val="107000"/>
                        </a:lnSpc>
                        <a:spcBef>
                          <a:spcPts val="0"/>
                        </a:spcBef>
                        <a:spcAft>
                          <a:spcPts val="0"/>
                        </a:spcAft>
                      </a:pPr>
                      <a:r>
                        <a:rPr lang="en-US" sz="800">
                          <a:effectLst/>
                        </a:rPr>
                        <a:t>Leave of absence offered to University employees to accommodate for other circumstances for which they may need to take time away from work for personal reasons such as, school suspensions, school activities, victim of domestic violence/sexual assault/stalking, victims or serious/violent felonies, literacy leave, Family School Partnership Act or Administrative Leave. </a:t>
                      </a:r>
                      <a:endParaRPr lang="en-US" sz="8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8013" marR="11795" marT="22115" marB="0"/>
                </a:tc>
                <a:extLst>
                  <a:ext uri="{0D108BD9-81ED-4DB2-BD59-A6C34878D82A}">
                    <a16:rowId xmlns:a16="http://schemas.microsoft.com/office/drawing/2014/main" val="72943059"/>
                  </a:ext>
                </a:extLst>
              </a:tr>
              <a:tr h="468417">
                <a:tc>
                  <a:txBody>
                    <a:bodyPr/>
                    <a:lstStyle/>
                    <a:p>
                      <a:pPr marL="0" marR="0" indent="0">
                        <a:lnSpc>
                          <a:spcPct val="107000"/>
                        </a:lnSpc>
                        <a:spcBef>
                          <a:spcPts val="0"/>
                        </a:spcBef>
                        <a:spcAft>
                          <a:spcPts val="0"/>
                        </a:spcAft>
                      </a:pPr>
                      <a:r>
                        <a:rPr lang="en-US" sz="800">
                          <a:effectLst/>
                        </a:rPr>
                        <a:t>Parental Bonding* </a:t>
                      </a:r>
                      <a:endParaRPr lang="en-US" sz="8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8013" marR="11795" marT="22115" marB="0"/>
                </a:tc>
                <a:tc>
                  <a:txBody>
                    <a:bodyPr/>
                    <a:lstStyle/>
                    <a:p>
                      <a:pPr marL="0" marR="0" indent="0">
                        <a:lnSpc>
                          <a:spcPct val="107000"/>
                        </a:lnSpc>
                        <a:spcBef>
                          <a:spcPts val="0"/>
                        </a:spcBef>
                        <a:spcAft>
                          <a:spcPts val="215"/>
                        </a:spcAft>
                      </a:pPr>
                      <a:r>
                        <a:rPr lang="en-US" sz="800" dirty="0">
                          <a:effectLst/>
                        </a:rPr>
                        <a:t>For non-FMLA usage. </a:t>
                      </a:r>
                    </a:p>
                    <a:p>
                      <a:pPr marL="0" marR="0" indent="0">
                        <a:lnSpc>
                          <a:spcPct val="107000"/>
                        </a:lnSpc>
                        <a:spcBef>
                          <a:spcPts val="0"/>
                        </a:spcBef>
                        <a:spcAft>
                          <a:spcPts val="0"/>
                        </a:spcAft>
                      </a:pPr>
                      <a:r>
                        <a:rPr lang="en-US" sz="800" dirty="0">
                          <a:effectLst/>
                        </a:rPr>
                        <a:t>Leave of absence for employee bond with her/his child after the child’s birth or placement with the employee for adoption or foster care, and to attend to matters related to the birth, adoption, or placement of child within 12 months. </a:t>
                      </a:r>
                      <a:endParaRPr lang="en-US" sz="800" dirty="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8013" marR="11795" marT="22115" marB="0"/>
                </a:tc>
                <a:extLst>
                  <a:ext uri="{0D108BD9-81ED-4DB2-BD59-A6C34878D82A}">
                    <a16:rowId xmlns:a16="http://schemas.microsoft.com/office/drawing/2014/main" val="3149460569"/>
                  </a:ext>
                </a:extLst>
              </a:tr>
              <a:tr h="441303">
                <a:tc>
                  <a:txBody>
                    <a:bodyPr/>
                    <a:lstStyle/>
                    <a:p>
                      <a:pPr marL="0" marR="0" indent="0">
                        <a:lnSpc>
                          <a:spcPct val="107000"/>
                        </a:lnSpc>
                        <a:spcBef>
                          <a:spcPts val="0"/>
                        </a:spcBef>
                        <a:spcAft>
                          <a:spcPts val="0"/>
                        </a:spcAft>
                      </a:pPr>
                      <a:r>
                        <a:rPr lang="en-US" sz="800">
                          <a:effectLst/>
                        </a:rPr>
                        <a:t>Parental Bonding-CFRA </a:t>
                      </a:r>
                      <a:endParaRPr lang="en-US" sz="8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8013" marR="11795" marT="22115" marB="0"/>
                </a:tc>
                <a:tc>
                  <a:txBody>
                    <a:bodyPr/>
                    <a:lstStyle/>
                    <a:p>
                      <a:pPr marL="0" marR="0" indent="0">
                        <a:lnSpc>
                          <a:spcPct val="107000"/>
                        </a:lnSpc>
                        <a:spcBef>
                          <a:spcPts val="0"/>
                        </a:spcBef>
                        <a:spcAft>
                          <a:spcPts val="0"/>
                        </a:spcAft>
                      </a:pPr>
                      <a:r>
                        <a:rPr lang="en-US" sz="800">
                          <a:effectLst/>
                        </a:rPr>
                        <a:t>Leave of absence for employees to bond with her/his child after the child’s birth or placement with the employee for adoption or foster care, and to attend matters related to the birth, adoption, or placement of the child within 12 months. Covered under the California Fair Employment and Housing Act that contain family care and medical leave provisions for California employees. </a:t>
                      </a:r>
                      <a:endParaRPr lang="en-US" sz="8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8013" marR="11795" marT="22115" marB="0"/>
                </a:tc>
                <a:extLst>
                  <a:ext uri="{0D108BD9-81ED-4DB2-BD59-A6C34878D82A}">
                    <a16:rowId xmlns:a16="http://schemas.microsoft.com/office/drawing/2014/main" val="4151454570"/>
                  </a:ext>
                </a:extLst>
              </a:tr>
              <a:tr h="607649">
                <a:tc>
                  <a:txBody>
                    <a:bodyPr/>
                    <a:lstStyle/>
                    <a:p>
                      <a:pPr marL="0" marR="0" indent="0">
                        <a:lnSpc>
                          <a:spcPct val="107000"/>
                        </a:lnSpc>
                        <a:spcBef>
                          <a:spcPts val="0"/>
                        </a:spcBef>
                        <a:spcAft>
                          <a:spcPts val="0"/>
                        </a:spcAft>
                      </a:pPr>
                      <a:r>
                        <a:rPr lang="en-US" sz="800">
                          <a:effectLst/>
                        </a:rPr>
                        <a:t>Parental Bonding-FMLA </a:t>
                      </a:r>
                      <a:endParaRPr lang="en-US" sz="8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8013" marR="11795" marT="22115" marB="0"/>
                </a:tc>
                <a:tc>
                  <a:txBody>
                    <a:bodyPr/>
                    <a:lstStyle/>
                    <a:p>
                      <a:pPr marL="0" marR="0" indent="0">
                        <a:lnSpc>
                          <a:spcPct val="107000"/>
                        </a:lnSpc>
                        <a:spcBef>
                          <a:spcPts val="0"/>
                        </a:spcBef>
                        <a:spcAft>
                          <a:spcPts val="215"/>
                        </a:spcAft>
                      </a:pPr>
                      <a:r>
                        <a:rPr lang="en-US" sz="800">
                          <a:effectLst/>
                        </a:rPr>
                        <a:t>Not Commonly Used. </a:t>
                      </a:r>
                    </a:p>
                    <a:p>
                      <a:pPr marL="0" marR="0" indent="0">
                        <a:lnSpc>
                          <a:spcPct val="107000"/>
                        </a:lnSpc>
                        <a:spcBef>
                          <a:spcPts val="0"/>
                        </a:spcBef>
                        <a:spcAft>
                          <a:spcPts val="0"/>
                        </a:spcAft>
                      </a:pPr>
                      <a:r>
                        <a:rPr lang="en-US" sz="800">
                          <a:effectLst/>
                        </a:rPr>
                        <a:t>Used when CFRA entitlement was used when FMLA didn’t run concurrent. Leave of absence for employees entitled to FMLA to bond with her/his child after the child’s birth or placement with the employee for adoption or foster care, and to attend matters related to the birth, adoption, or placement of the child within 12 months.  </a:t>
                      </a:r>
                      <a:endParaRPr lang="en-US" sz="8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8013" marR="11795" marT="22115" marB="0"/>
                </a:tc>
                <a:extLst>
                  <a:ext uri="{0D108BD9-81ED-4DB2-BD59-A6C34878D82A}">
                    <a16:rowId xmlns:a16="http://schemas.microsoft.com/office/drawing/2014/main" val="3417701883"/>
                  </a:ext>
                </a:extLst>
              </a:tr>
              <a:tr h="718202">
                <a:tc>
                  <a:txBody>
                    <a:bodyPr/>
                    <a:lstStyle/>
                    <a:p>
                      <a:pPr marL="0" marR="0" indent="0">
                        <a:lnSpc>
                          <a:spcPct val="107000"/>
                        </a:lnSpc>
                        <a:spcBef>
                          <a:spcPts val="0"/>
                        </a:spcBef>
                        <a:spcAft>
                          <a:spcPts val="0"/>
                        </a:spcAft>
                      </a:pPr>
                      <a:r>
                        <a:rPr lang="en-US" sz="800">
                          <a:effectLst/>
                        </a:rPr>
                        <a:t>Parental Bonding-FMLA/CFRA </a:t>
                      </a:r>
                      <a:endParaRPr lang="en-US" sz="8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8013" marR="11795" marT="22115" marB="0"/>
                </a:tc>
                <a:tc>
                  <a:txBody>
                    <a:bodyPr/>
                    <a:lstStyle/>
                    <a:p>
                      <a:pPr marL="0" marR="0" indent="0">
                        <a:lnSpc>
                          <a:spcPct val="107000"/>
                        </a:lnSpc>
                        <a:spcBef>
                          <a:spcPts val="0"/>
                        </a:spcBef>
                        <a:spcAft>
                          <a:spcPts val="215"/>
                        </a:spcAft>
                      </a:pPr>
                      <a:r>
                        <a:rPr lang="en-US" sz="800" dirty="0">
                          <a:effectLst/>
                        </a:rPr>
                        <a:t>Most commonly used. </a:t>
                      </a:r>
                    </a:p>
                    <a:p>
                      <a:pPr marL="0" marR="0" indent="0">
                        <a:lnSpc>
                          <a:spcPct val="107000"/>
                        </a:lnSpc>
                        <a:spcBef>
                          <a:spcPts val="0"/>
                        </a:spcBef>
                        <a:spcAft>
                          <a:spcPts val="0"/>
                        </a:spcAft>
                      </a:pPr>
                      <a:r>
                        <a:rPr lang="en-US" sz="800" dirty="0">
                          <a:effectLst/>
                        </a:rPr>
                        <a:t>Leave of absence for employees entitled to FMLA to bond with her/his child after the child’s birth or placement with the employee for adoption or foster care, and to attend matters related to the birth, adoption, or placement of the child within 12 months. Covered under the California Fair Employment and Housing Act that contain family care and medical leave provisions for California employees. </a:t>
                      </a:r>
                      <a:endParaRPr lang="en-US" sz="800" dirty="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8013" marR="11795" marT="22115" marB="0"/>
                </a:tc>
                <a:extLst>
                  <a:ext uri="{0D108BD9-81ED-4DB2-BD59-A6C34878D82A}">
                    <a16:rowId xmlns:a16="http://schemas.microsoft.com/office/drawing/2014/main" val="535350788"/>
                  </a:ext>
                </a:extLst>
              </a:tr>
              <a:tr h="309524">
                <a:tc>
                  <a:txBody>
                    <a:bodyPr/>
                    <a:lstStyle/>
                    <a:p>
                      <a:pPr marL="0" marR="0" indent="0">
                        <a:lnSpc>
                          <a:spcPct val="107000"/>
                        </a:lnSpc>
                        <a:spcBef>
                          <a:spcPts val="0"/>
                        </a:spcBef>
                        <a:spcAft>
                          <a:spcPts val="0"/>
                        </a:spcAft>
                      </a:pPr>
                      <a:r>
                        <a:rPr lang="en-US" sz="800">
                          <a:effectLst/>
                        </a:rPr>
                        <a:t>Parental Leave under APM/IX* </a:t>
                      </a:r>
                      <a:endParaRPr lang="en-US" sz="8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8013" marR="11795" marT="22115" marB="0"/>
                </a:tc>
                <a:tc>
                  <a:txBody>
                    <a:bodyPr/>
                    <a:lstStyle/>
                    <a:p>
                      <a:pPr marL="0" marR="0" indent="0">
                        <a:lnSpc>
                          <a:spcPct val="107000"/>
                        </a:lnSpc>
                        <a:spcBef>
                          <a:spcPts val="0"/>
                        </a:spcBef>
                        <a:spcAft>
                          <a:spcPts val="0"/>
                        </a:spcAft>
                      </a:pPr>
                      <a:r>
                        <a:rPr lang="en-US" sz="800" dirty="0">
                          <a:effectLst/>
                        </a:rPr>
                        <a:t>Leave of absence granted to appointment employees under the IX union to bond with their newborn or newly placed child. Must be initiated and concluded within one calendar year f the birth or placement of child. </a:t>
                      </a:r>
                      <a:endParaRPr lang="en-US" sz="800" dirty="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8013" marR="11795" marT="22115" marB="0"/>
                </a:tc>
                <a:extLst>
                  <a:ext uri="{0D108BD9-81ED-4DB2-BD59-A6C34878D82A}">
                    <a16:rowId xmlns:a16="http://schemas.microsoft.com/office/drawing/2014/main" val="2565282207"/>
                  </a:ext>
                </a:extLst>
              </a:tr>
            </a:tbl>
          </a:graphicData>
        </a:graphic>
      </p:graphicFrame>
    </p:spTree>
    <p:extLst>
      <p:ext uri="{BB962C8B-B14F-4D97-AF65-F5344CB8AC3E}">
        <p14:creationId xmlns:p14="http://schemas.microsoft.com/office/powerpoint/2010/main" val="396102419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0" y="0"/>
            <a:ext cx="9144000" cy="82550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696930724"/>
              </p:ext>
            </p:extLst>
          </p:nvPr>
        </p:nvGraphicFramePr>
        <p:xfrm>
          <a:off x="419725" y="1214203"/>
          <a:ext cx="8154649" cy="5180164"/>
        </p:xfrm>
        <a:graphic>
          <a:graphicData uri="http://schemas.openxmlformats.org/drawingml/2006/table">
            <a:tbl>
              <a:tblPr firstRow="1" firstCol="1" bandRow="1">
                <a:tableStyleId>{5C22544A-7EE6-4342-B048-85BDC9FD1C3A}</a:tableStyleId>
              </a:tblPr>
              <a:tblGrid>
                <a:gridCol w="1866977">
                  <a:extLst>
                    <a:ext uri="{9D8B030D-6E8A-4147-A177-3AD203B41FA5}">
                      <a16:colId xmlns:a16="http://schemas.microsoft.com/office/drawing/2014/main" val="1864093752"/>
                    </a:ext>
                  </a:extLst>
                </a:gridCol>
                <a:gridCol w="6287672">
                  <a:extLst>
                    <a:ext uri="{9D8B030D-6E8A-4147-A177-3AD203B41FA5}">
                      <a16:colId xmlns:a16="http://schemas.microsoft.com/office/drawing/2014/main" val="2614947331"/>
                    </a:ext>
                  </a:extLst>
                </a:gridCol>
              </a:tblGrid>
              <a:tr h="132279">
                <a:tc gridSpan="2">
                  <a:txBody>
                    <a:bodyPr/>
                    <a:lstStyle/>
                    <a:p>
                      <a:pPr marL="0" marR="0" indent="0">
                        <a:lnSpc>
                          <a:spcPct val="107000"/>
                        </a:lnSpc>
                        <a:spcBef>
                          <a:spcPts val="0"/>
                        </a:spcBef>
                        <a:spcAft>
                          <a:spcPts val="0"/>
                        </a:spcAft>
                        <a:tabLst>
                          <a:tab pos="1047750" algn="ctr"/>
                          <a:tab pos="5793740" algn="ctr"/>
                        </a:tabLst>
                      </a:pPr>
                      <a:r>
                        <a:rPr lang="en-US" sz="900">
                          <a:effectLst/>
                        </a:rPr>
                        <a:t>	</a:t>
                      </a:r>
                      <a:r>
                        <a:rPr lang="en-US" sz="1000">
                          <a:effectLst/>
                        </a:rPr>
                        <a:t>Leave 	Description </a:t>
                      </a:r>
                      <a:endParaRPr lang="en-US" sz="8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8802" marR="17180" marT="22738" marB="0"/>
                </a:tc>
                <a:tc hMerge="1">
                  <a:txBody>
                    <a:bodyPr/>
                    <a:lstStyle/>
                    <a:p>
                      <a:endParaRPr lang="en-US"/>
                    </a:p>
                  </a:txBody>
                  <a:tcPr/>
                </a:tc>
                <a:extLst>
                  <a:ext uri="{0D108BD9-81ED-4DB2-BD59-A6C34878D82A}">
                    <a16:rowId xmlns:a16="http://schemas.microsoft.com/office/drawing/2014/main" val="387300743"/>
                  </a:ext>
                </a:extLst>
              </a:tr>
              <a:tr h="1404622">
                <a:tc>
                  <a:txBody>
                    <a:bodyPr/>
                    <a:lstStyle/>
                    <a:p>
                      <a:pPr marL="635" marR="0" indent="0">
                        <a:lnSpc>
                          <a:spcPct val="107000"/>
                        </a:lnSpc>
                        <a:spcBef>
                          <a:spcPts val="0"/>
                        </a:spcBef>
                        <a:spcAft>
                          <a:spcPts val="0"/>
                        </a:spcAft>
                      </a:pPr>
                      <a:r>
                        <a:rPr lang="en-US" sz="800">
                          <a:effectLst/>
                        </a:rPr>
                        <a:t>FFCRA-COVID19* </a:t>
                      </a:r>
                      <a:endParaRPr lang="en-US" sz="8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8802" marR="17180" marT="22738" marB="0"/>
                </a:tc>
                <a:tc>
                  <a:txBody>
                    <a:bodyPr/>
                    <a:lstStyle/>
                    <a:p>
                      <a:pPr marL="635" marR="0" indent="0">
                        <a:lnSpc>
                          <a:spcPct val="107000"/>
                        </a:lnSpc>
                        <a:spcBef>
                          <a:spcPts val="0"/>
                        </a:spcBef>
                        <a:spcAft>
                          <a:spcPts val="0"/>
                        </a:spcAft>
                      </a:pPr>
                      <a:r>
                        <a:rPr lang="en-US" sz="800" dirty="0">
                          <a:effectLst/>
                        </a:rPr>
                        <a:t>Used if the employee is unable to work or telework because of: </a:t>
                      </a:r>
                    </a:p>
                    <a:p>
                      <a:pPr marL="342900" marR="0" lvl="0" indent="-342900" fontAlgn="base">
                        <a:lnSpc>
                          <a:spcPct val="107000"/>
                        </a:lnSpc>
                        <a:spcBef>
                          <a:spcPts val="0"/>
                        </a:spcBef>
                        <a:spcAft>
                          <a:spcPts val="0"/>
                        </a:spcAft>
                        <a:buClr>
                          <a:srgbClr val="5E5E5F"/>
                        </a:buClr>
                        <a:buSzPts val="1000"/>
                        <a:buFont typeface="+mj-lt"/>
                        <a:buAutoNum type="arabicPeriod"/>
                      </a:pPr>
                      <a:r>
                        <a:rPr lang="en-US" sz="800" u="none" strike="noStrike" dirty="0">
                          <a:effectLst/>
                          <a:uFill>
                            <a:solidFill>
                              <a:srgbClr val="000000"/>
                            </a:solidFill>
                          </a:uFill>
                        </a:rPr>
                        <a:t>Quarantine or isolation order, including shelter-in-place/stay-at-home order </a:t>
                      </a:r>
                    </a:p>
                    <a:p>
                      <a:pPr marL="342900" marR="0" lvl="0" indent="-342900" fontAlgn="base">
                        <a:lnSpc>
                          <a:spcPct val="107000"/>
                        </a:lnSpc>
                        <a:spcBef>
                          <a:spcPts val="0"/>
                        </a:spcBef>
                        <a:spcAft>
                          <a:spcPts val="0"/>
                        </a:spcAft>
                        <a:buClr>
                          <a:srgbClr val="5E5E5F"/>
                        </a:buClr>
                        <a:buSzPts val="1000"/>
                        <a:buFont typeface="+mj-lt"/>
                        <a:buAutoNum type="arabicPeriod"/>
                      </a:pPr>
                      <a:r>
                        <a:rPr lang="en-US" sz="800" u="none" strike="noStrike" dirty="0">
                          <a:effectLst/>
                          <a:uFill>
                            <a:solidFill>
                              <a:srgbClr val="000000"/>
                            </a:solidFill>
                          </a:uFill>
                        </a:rPr>
                        <a:t>Told by health care provider to self-quarantine </a:t>
                      </a:r>
                    </a:p>
                    <a:p>
                      <a:pPr marL="342900" marR="0" lvl="0" indent="-342900" fontAlgn="base">
                        <a:lnSpc>
                          <a:spcPct val="107000"/>
                        </a:lnSpc>
                        <a:spcBef>
                          <a:spcPts val="0"/>
                        </a:spcBef>
                        <a:spcAft>
                          <a:spcPts val="0"/>
                        </a:spcAft>
                        <a:buClr>
                          <a:srgbClr val="5E5E5F"/>
                        </a:buClr>
                        <a:buSzPts val="1000"/>
                        <a:buFont typeface="+mj-lt"/>
                        <a:buAutoNum type="arabicPeriod"/>
                      </a:pPr>
                      <a:r>
                        <a:rPr lang="en-US" sz="800" u="none" strike="noStrike" dirty="0">
                          <a:effectLst/>
                          <a:uFill>
                            <a:solidFill>
                              <a:srgbClr val="000000"/>
                            </a:solidFill>
                          </a:uFill>
                        </a:rPr>
                        <a:t>Experiencing COVID-19 symptoms and seeking diagnosis </a:t>
                      </a:r>
                    </a:p>
                    <a:p>
                      <a:pPr marL="342900" marR="0" lvl="0" indent="-342900" fontAlgn="base">
                        <a:lnSpc>
                          <a:spcPct val="107000"/>
                        </a:lnSpc>
                        <a:spcBef>
                          <a:spcPts val="0"/>
                        </a:spcBef>
                        <a:spcAft>
                          <a:spcPts val="0"/>
                        </a:spcAft>
                        <a:buClr>
                          <a:srgbClr val="5E5E5F"/>
                        </a:buClr>
                        <a:buSzPts val="1000"/>
                        <a:buFont typeface="+mj-lt"/>
                        <a:buAutoNum type="arabicPeriod"/>
                      </a:pPr>
                      <a:r>
                        <a:rPr lang="en-US" sz="800" u="none" strike="noStrike" dirty="0">
                          <a:effectLst/>
                          <a:uFill>
                            <a:solidFill>
                              <a:srgbClr val="000000"/>
                            </a:solidFill>
                          </a:uFill>
                        </a:rPr>
                        <a:t>Caring for individual subject to quarantine/isolation order or who was told by health care provider to self-quarantine </a:t>
                      </a:r>
                    </a:p>
                    <a:p>
                      <a:pPr marL="342900" marR="0" lvl="0" indent="-342900" fontAlgn="base">
                        <a:lnSpc>
                          <a:spcPct val="107000"/>
                        </a:lnSpc>
                        <a:spcBef>
                          <a:spcPts val="0"/>
                        </a:spcBef>
                        <a:spcAft>
                          <a:spcPts val="0"/>
                        </a:spcAft>
                        <a:buClr>
                          <a:srgbClr val="5E5E5F"/>
                        </a:buClr>
                        <a:buSzPts val="1000"/>
                        <a:buFont typeface="+mj-lt"/>
                        <a:buAutoNum type="arabicPeriod"/>
                      </a:pPr>
                      <a:r>
                        <a:rPr lang="en-US" sz="800" u="none" strike="noStrike" dirty="0">
                          <a:effectLst/>
                          <a:uFill>
                            <a:solidFill>
                              <a:srgbClr val="000000"/>
                            </a:solidFill>
                          </a:uFill>
                        </a:rPr>
                        <a:t>Caring for child whose school/place of care is closed or child care provider is unavailable because of COVID19 </a:t>
                      </a:r>
                    </a:p>
                    <a:p>
                      <a:pPr marL="342900" marR="0" lvl="0" indent="-342900" fontAlgn="base">
                        <a:lnSpc>
                          <a:spcPct val="107000"/>
                        </a:lnSpc>
                        <a:spcBef>
                          <a:spcPts val="0"/>
                        </a:spcBef>
                        <a:spcAft>
                          <a:spcPts val="730"/>
                        </a:spcAft>
                        <a:buClr>
                          <a:srgbClr val="5E5E5F"/>
                        </a:buClr>
                        <a:buSzPts val="1000"/>
                        <a:buFont typeface="+mj-lt"/>
                        <a:buAutoNum type="arabicPeriod"/>
                      </a:pPr>
                      <a:r>
                        <a:rPr lang="en-US" sz="800" u="none" strike="noStrike" dirty="0">
                          <a:effectLst/>
                          <a:uFill>
                            <a:solidFill>
                              <a:srgbClr val="000000"/>
                            </a:solidFill>
                          </a:uFill>
                        </a:rPr>
                        <a:t>Other substantially similar condition specified by HHS Secretary </a:t>
                      </a:r>
                    </a:p>
                    <a:p>
                      <a:pPr marL="0" marR="0" indent="0">
                        <a:lnSpc>
                          <a:spcPct val="107000"/>
                        </a:lnSpc>
                        <a:spcBef>
                          <a:spcPts val="0"/>
                        </a:spcBef>
                        <a:spcAft>
                          <a:spcPts val="0"/>
                        </a:spcAft>
                      </a:pPr>
                      <a:r>
                        <a:rPr lang="en-US" sz="800" dirty="0">
                          <a:effectLst/>
                        </a:rPr>
                        <a:t>Please refer to the Job Aid: The Families First Coronavirus Response Act (FFCRA or Act) for additional information and instructions. </a:t>
                      </a:r>
                      <a:endParaRPr lang="en-US" sz="800" dirty="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8802" marR="17180" marT="22738" marB="0"/>
                </a:tc>
                <a:extLst>
                  <a:ext uri="{0D108BD9-81ED-4DB2-BD59-A6C34878D82A}">
                    <a16:rowId xmlns:a16="http://schemas.microsoft.com/office/drawing/2014/main" val="1562417941"/>
                  </a:ext>
                </a:extLst>
              </a:tr>
              <a:tr h="461063">
                <a:tc>
                  <a:txBody>
                    <a:bodyPr/>
                    <a:lstStyle/>
                    <a:p>
                      <a:pPr marL="635" marR="0" indent="0">
                        <a:lnSpc>
                          <a:spcPct val="107000"/>
                        </a:lnSpc>
                        <a:spcBef>
                          <a:spcPts val="0"/>
                        </a:spcBef>
                        <a:spcAft>
                          <a:spcPts val="0"/>
                        </a:spcAft>
                      </a:pPr>
                      <a:r>
                        <a:rPr lang="en-US" sz="800">
                          <a:effectLst/>
                        </a:rPr>
                        <a:t>Investigatory Leave </a:t>
                      </a:r>
                      <a:endParaRPr lang="en-US" sz="8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8802" marR="17180" marT="22738" marB="0"/>
                </a:tc>
                <a:tc>
                  <a:txBody>
                    <a:bodyPr/>
                    <a:lstStyle/>
                    <a:p>
                      <a:pPr marL="635" marR="0" indent="0">
                        <a:lnSpc>
                          <a:spcPct val="107000"/>
                        </a:lnSpc>
                        <a:spcBef>
                          <a:spcPts val="0"/>
                        </a:spcBef>
                        <a:spcAft>
                          <a:spcPts val="0"/>
                        </a:spcAft>
                      </a:pPr>
                      <a:r>
                        <a:rPr lang="en-US" sz="800">
                          <a:effectLst/>
                        </a:rPr>
                        <a:t>Leave of absence for an employee with or without notice, to permit the University to review or investigate actions including but not limited to dishonesty, theft, or misappropriation of University property, fighting on the job, insubordination, acts endangering others, or conduct which warrants removing the employee from the work site. </a:t>
                      </a:r>
                      <a:endParaRPr lang="en-US" sz="8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8802" marR="17180" marT="22738" marB="0"/>
                </a:tc>
                <a:extLst>
                  <a:ext uri="{0D108BD9-81ED-4DB2-BD59-A6C34878D82A}">
                    <a16:rowId xmlns:a16="http://schemas.microsoft.com/office/drawing/2014/main" val="3779261141"/>
                  </a:ext>
                </a:extLst>
              </a:tr>
              <a:tr h="331996">
                <a:tc>
                  <a:txBody>
                    <a:bodyPr/>
                    <a:lstStyle/>
                    <a:p>
                      <a:pPr marL="635" marR="0" indent="0">
                        <a:lnSpc>
                          <a:spcPct val="107000"/>
                        </a:lnSpc>
                        <a:spcBef>
                          <a:spcPts val="0"/>
                        </a:spcBef>
                        <a:spcAft>
                          <a:spcPts val="0"/>
                        </a:spcAft>
                      </a:pPr>
                      <a:r>
                        <a:rPr lang="en-US" sz="800">
                          <a:effectLst/>
                        </a:rPr>
                        <a:t>Jury Duty </a:t>
                      </a:r>
                      <a:endParaRPr lang="en-US" sz="8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8802" marR="17180" marT="22738" marB="0"/>
                </a:tc>
                <a:tc>
                  <a:txBody>
                    <a:bodyPr/>
                    <a:lstStyle/>
                    <a:p>
                      <a:pPr marL="635" marR="3175" indent="0">
                        <a:lnSpc>
                          <a:spcPct val="107000"/>
                        </a:lnSpc>
                        <a:spcBef>
                          <a:spcPts val="0"/>
                        </a:spcBef>
                        <a:spcAft>
                          <a:spcPts val="0"/>
                        </a:spcAft>
                      </a:pPr>
                      <a:r>
                        <a:rPr lang="en-US" sz="800">
                          <a:effectLst/>
                        </a:rPr>
                        <a:t>Leave of absence for employee summoned to required jury duty. Note: Must provide a copy of the summons to her/his supervisor upon request. </a:t>
                      </a:r>
                      <a:endParaRPr lang="en-US" sz="8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8802" marR="17180" marT="22738" marB="0"/>
                </a:tc>
                <a:extLst>
                  <a:ext uri="{0D108BD9-81ED-4DB2-BD59-A6C34878D82A}">
                    <a16:rowId xmlns:a16="http://schemas.microsoft.com/office/drawing/2014/main" val="2436017276"/>
                  </a:ext>
                </a:extLst>
              </a:tr>
              <a:tr h="331996">
                <a:tc>
                  <a:txBody>
                    <a:bodyPr/>
                    <a:lstStyle/>
                    <a:p>
                      <a:pPr marL="635" marR="0" indent="0">
                        <a:lnSpc>
                          <a:spcPct val="107000"/>
                        </a:lnSpc>
                        <a:spcBef>
                          <a:spcPts val="0"/>
                        </a:spcBef>
                        <a:spcAft>
                          <a:spcPts val="0"/>
                        </a:spcAft>
                      </a:pPr>
                      <a:r>
                        <a:rPr lang="en-US" sz="800">
                          <a:effectLst/>
                        </a:rPr>
                        <a:t>Legal Proceedings </a:t>
                      </a:r>
                      <a:endParaRPr lang="en-US" sz="8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8802" marR="17180" marT="22738" marB="0"/>
                </a:tc>
                <a:tc>
                  <a:txBody>
                    <a:bodyPr/>
                    <a:lstStyle/>
                    <a:p>
                      <a:pPr marL="635" marR="0" indent="0">
                        <a:lnSpc>
                          <a:spcPct val="107000"/>
                        </a:lnSpc>
                        <a:spcBef>
                          <a:spcPts val="0"/>
                        </a:spcBef>
                        <a:spcAft>
                          <a:spcPts val="0"/>
                        </a:spcAft>
                      </a:pPr>
                      <a:r>
                        <a:rPr lang="en-US" sz="800">
                          <a:effectLst/>
                        </a:rPr>
                        <a:t>Leave of absence for employee to attend administrative or legal proceedings as directed by the University or is subpoenaed by the University to appear as a witness in an administrative or legal proceeding. </a:t>
                      </a:r>
                      <a:endParaRPr lang="en-US" sz="8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8802" marR="17180" marT="22738" marB="0"/>
                </a:tc>
                <a:extLst>
                  <a:ext uri="{0D108BD9-81ED-4DB2-BD59-A6C34878D82A}">
                    <a16:rowId xmlns:a16="http://schemas.microsoft.com/office/drawing/2014/main" val="726673091"/>
                  </a:ext>
                </a:extLst>
              </a:tr>
              <a:tr h="603332">
                <a:tc>
                  <a:txBody>
                    <a:bodyPr/>
                    <a:lstStyle/>
                    <a:p>
                      <a:pPr marL="635" marR="0" indent="0">
                        <a:lnSpc>
                          <a:spcPct val="107000"/>
                        </a:lnSpc>
                        <a:spcBef>
                          <a:spcPts val="0"/>
                        </a:spcBef>
                        <a:spcAft>
                          <a:spcPts val="0"/>
                        </a:spcAft>
                      </a:pPr>
                      <a:r>
                        <a:rPr lang="en-US" sz="800">
                          <a:effectLst/>
                        </a:rPr>
                        <a:t>Lieu of Sab in Res-Full Pay </a:t>
                      </a:r>
                      <a:endParaRPr lang="en-US" sz="8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8802" marR="17180" marT="22738" marB="0"/>
                </a:tc>
                <a:tc>
                  <a:txBody>
                    <a:bodyPr/>
                    <a:lstStyle/>
                    <a:p>
                      <a:pPr marL="635" marR="0" indent="0">
                        <a:lnSpc>
                          <a:spcPct val="107000"/>
                        </a:lnSpc>
                        <a:spcBef>
                          <a:spcPts val="0"/>
                        </a:spcBef>
                        <a:spcAft>
                          <a:spcPts val="0"/>
                        </a:spcAft>
                      </a:pPr>
                      <a:r>
                        <a:rPr lang="en-US" sz="800">
                          <a:effectLst/>
                        </a:rPr>
                        <a:t>Leave of absence for an appointee in residence at the university (residence: qualified individuals who engage in teaching, research or other creative work) and who is eligible for a sabbatical leave may be eligible for an administrative leave with pay in lieu of a full sabbatical leave (100%). Allows administrators to devote effort to their research which may have been interrupted by administrative service. </a:t>
                      </a:r>
                      <a:endParaRPr lang="en-US" sz="8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8802" marR="17180" marT="22738" marB="0"/>
                </a:tc>
                <a:extLst>
                  <a:ext uri="{0D108BD9-81ED-4DB2-BD59-A6C34878D82A}">
                    <a16:rowId xmlns:a16="http://schemas.microsoft.com/office/drawing/2014/main" val="288106361"/>
                  </a:ext>
                </a:extLst>
              </a:tr>
              <a:tr h="606310">
                <a:tc>
                  <a:txBody>
                    <a:bodyPr/>
                    <a:lstStyle/>
                    <a:p>
                      <a:pPr marL="635" marR="0" indent="0">
                        <a:lnSpc>
                          <a:spcPct val="107000"/>
                        </a:lnSpc>
                        <a:spcBef>
                          <a:spcPts val="0"/>
                        </a:spcBef>
                        <a:spcAft>
                          <a:spcPts val="0"/>
                        </a:spcAft>
                      </a:pPr>
                      <a:r>
                        <a:rPr lang="en-US" sz="800">
                          <a:effectLst/>
                        </a:rPr>
                        <a:t>Lieu of Sab in Res-Part Pay </a:t>
                      </a:r>
                      <a:endParaRPr lang="en-US" sz="8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8802" marR="17180" marT="22738" marB="0"/>
                </a:tc>
                <a:tc>
                  <a:txBody>
                    <a:bodyPr/>
                    <a:lstStyle/>
                    <a:p>
                      <a:pPr marL="635" marR="0" indent="0">
                        <a:lnSpc>
                          <a:spcPct val="107000"/>
                        </a:lnSpc>
                        <a:spcBef>
                          <a:spcPts val="0"/>
                        </a:spcBef>
                        <a:spcAft>
                          <a:spcPts val="0"/>
                        </a:spcAft>
                      </a:pPr>
                      <a:r>
                        <a:rPr lang="en-US" sz="800" dirty="0">
                          <a:effectLst/>
                        </a:rPr>
                        <a:t>Leave of absence for an appointee in residence at the university (residence: qualified individuals who engage in teaching, research or other creative work) and who is eligible for a sabbatical leave may be eligible for an administrative leave with pay in lieu of a partial sabbatical leave (anything less than 100%). Allows administrators to devote effort to their research which may have been interrupted by administrative service. </a:t>
                      </a:r>
                      <a:endParaRPr lang="en-US" sz="800" dirty="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8802" marR="17180" marT="22738" marB="0"/>
                </a:tc>
                <a:extLst>
                  <a:ext uri="{0D108BD9-81ED-4DB2-BD59-A6C34878D82A}">
                    <a16:rowId xmlns:a16="http://schemas.microsoft.com/office/drawing/2014/main" val="3148721162"/>
                  </a:ext>
                </a:extLst>
              </a:tr>
              <a:tr h="461980">
                <a:tc>
                  <a:txBody>
                    <a:bodyPr/>
                    <a:lstStyle/>
                    <a:p>
                      <a:pPr marL="635" marR="0" indent="0">
                        <a:lnSpc>
                          <a:spcPct val="107000"/>
                        </a:lnSpc>
                        <a:spcBef>
                          <a:spcPts val="0"/>
                        </a:spcBef>
                        <a:spcAft>
                          <a:spcPts val="0"/>
                        </a:spcAft>
                      </a:pPr>
                      <a:r>
                        <a:rPr lang="en-US" sz="800">
                          <a:effectLst/>
                        </a:rPr>
                        <a:t>Lieu of Sab-Full Pay </a:t>
                      </a:r>
                      <a:endParaRPr lang="en-US" sz="8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8802" marR="17180" marT="22738" marB="0"/>
                </a:tc>
                <a:tc>
                  <a:txBody>
                    <a:bodyPr/>
                    <a:lstStyle/>
                    <a:p>
                      <a:pPr marL="635" marR="0" indent="0">
                        <a:lnSpc>
                          <a:spcPct val="107000"/>
                        </a:lnSpc>
                        <a:spcBef>
                          <a:spcPts val="0"/>
                        </a:spcBef>
                        <a:spcAft>
                          <a:spcPts val="0"/>
                        </a:spcAft>
                      </a:pPr>
                      <a:r>
                        <a:rPr lang="en-US" sz="800">
                          <a:effectLst/>
                        </a:rPr>
                        <a:t>Leave of absence for an appointee who holds an administrative position and who is eligible for a sabbatical leave may be eligible for an administrative leave with pay in lieu of a full sabbatical leave (100%). Allows administrators to devote effort to their research which may have been interrupted by administrative service. </a:t>
                      </a:r>
                      <a:endParaRPr lang="en-US" sz="8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8802" marR="17180" marT="22738" marB="0"/>
                </a:tc>
                <a:extLst>
                  <a:ext uri="{0D108BD9-81ED-4DB2-BD59-A6C34878D82A}">
                    <a16:rowId xmlns:a16="http://schemas.microsoft.com/office/drawing/2014/main" val="688012124"/>
                  </a:ext>
                </a:extLst>
              </a:tr>
              <a:tr h="461063">
                <a:tc>
                  <a:txBody>
                    <a:bodyPr/>
                    <a:lstStyle/>
                    <a:p>
                      <a:pPr marL="635" marR="0" indent="0">
                        <a:lnSpc>
                          <a:spcPct val="107000"/>
                        </a:lnSpc>
                        <a:spcBef>
                          <a:spcPts val="0"/>
                        </a:spcBef>
                        <a:spcAft>
                          <a:spcPts val="0"/>
                        </a:spcAft>
                      </a:pPr>
                      <a:r>
                        <a:rPr lang="en-US" sz="800">
                          <a:effectLst/>
                        </a:rPr>
                        <a:t>Lieu of Sab-Part Pay </a:t>
                      </a:r>
                      <a:endParaRPr lang="en-US" sz="8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8802" marR="17180" marT="22738" marB="0"/>
                </a:tc>
                <a:tc>
                  <a:txBody>
                    <a:bodyPr/>
                    <a:lstStyle/>
                    <a:p>
                      <a:pPr marL="635" marR="1270" indent="0">
                        <a:lnSpc>
                          <a:spcPct val="107000"/>
                        </a:lnSpc>
                        <a:spcBef>
                          <a:spcPts val="0"/>
                        </a:spcBef>
                        <a:spcAft>
                          <a:spcPts val="0"/>
                        </a:spcAft>
                      </a:pPr>
                      <a:r>
                        <a:rPr lang="en-US" sz="800">
                          <a:effectLst/>
                        </a:rPr>
                        <a:t>Leave of absence for an appointee who holds an administrative position and who is eligible for a sabbatical leave may be eligible for an administrative leave with pay in lieu of a partial sabbatical leave (anything less than 100%). Allows administrators to devote effort to their research which may have been interrupted by administrative service. </a:t>
                      </a:r>
                      <a:endParaRPr lang="en-US" sz="8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8802" marR="17180" marT="22738" marB="0"/>
                </a:tc>
                <a:extLst>
                  <a:ext uri="{0D108BD9-81ED-4DB2-BD59-A6C34878D82A}">
                    <a16:rowId xmlns:a16="http://schemas.microsoft.com/office/drawing/2014/main" val="2729404980"/>
                  </a:ext>
                </a:extLst>
              </a:tr>
              <a:tr h="331996">
                <a:tc>
                  <a:txBody>
                    <a:bodyPr/>
                    <a:lstStyle/>
                    <a:p>
                      <a:pPr marL="635" marR="0" indent="0">
                        <a:lnSpc>
                          <a:spcPct val="107000"/>
                        </a:lnSpc>
                        <a:spcBef>
                          <a:spcPts val="0"/>
                        </a:spcBef>
                        <a:spcAft>
                          <a:spcPts val="0"/>
                        </a:spcAft>
                      </a:pPr>
                      <a:r>
                        <a:rPr lang="en-US" sz="800">
                          <a:effectLst/>
                        </a:rPr>
                        <a:t>LT Family BX* </a:t>
                      </a:r>
                      <a:endParaRPr lang="en-US" sz="8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8802" marR="17180" marT="22738" marB="0"/>
                </a:tc>
                <a:tc>
                  <a:txBody>
                    <a:bodyPr/>
                    <a:lstStyle/>
                    <a:p>
                      <a:pPr marL="635" marR="0" indent="0">
                        <a:lnSpc>
                          <a:spcPct val="107000"/>
                        </a:lnSpc>
                        <a:spcBef>
                          <a:spcPts val="0"/>
                        </a:spcBef>
                        <a:spcAft>
                          <a:spcPts val="0"/>
                        </a:spcAft>
                      </a:pPr>
                      <a:r>
                        <a:rPr lang="en-US" sz="800" dirty="0">
                          <a:effectLst/>
                        </a:rPr>
                        <a:t>Long-term family leave of absence granted to employees under the BX union to care for a family member with a serious health condition or for the employee to care for/bond with newborn child or newly placed child. </a:t>
                      </a:r>
                      <a:endParaRPr lang="en-US" sz="800" dirty="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28802" marR="17180" marT="22738" marB="0"/>
                </a:tc>
                <a:extLst>
                  <a:ext uri="{0D108BD9-81ED-4DB2-BD59-A6C34878D82A}">
                    <a16:rowId xmlns:a16="http://schemas.microsoft.com/office/drawing/2014/main" val="3335343237"/>
                  </a:ext>
                </a:extLst>
              </a:tr>
            </a:tbl>
          </a:graphicData>
        </a:graphic>
      </p:graphicFrame>
    </p:spTree>
    <p:extLst>
      <p:ext uri="{BB962C8B-B14F-4D97-AF65-F5344CB8AC3E}">
        <p14:creationId xmlns:p14="http://schemas.microsoft.com/office/powerpoint/2010/main" val="180362640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231528251"/>
              </p:ext>
            </p:extLst>
          </p:nvPr>
        </p:nvGraphicFramePr>
        <p:xfrm>
          <a:off x="460375" y="1169234"/>
          <a:ext cx="8226425" cy="5186598"/>
        </p:xfrm>
        <a:graphic>
          <a:graphicData uri="http://schemas.openxmlformats.org/drawingml/2006/table">
            <a:tbl>
              <a:tblPr firstRow="1" firstCol="1" bandRow="1">
                <a:tableStyleId>{5C22544A-7EE6-4342-B048-85BDC9FD1C3A}</a:tableStyleId>
              </a:tblPr>
              <a:tblGrid>
                <a:gridCol w="1883410">
                  <a:extLst>
                    <a:ext uri="{9D8B030D-6E8A-4147-A177-3AD203B41FA5}">
                      <a16:colId xmlns:a16="http://schemas.microsoft.com/office/drawing/2014/main" val="3478745230"/>
                    </a:ext>
                  </a:extLst>
                </a:gridCol>
                <a:gridCol w="6343015">
                  <a:extLst>
                    <a:ext uri="{9D8B030D-6E8A-4147-A177-3AD203B41FA5}">
                      <a16:colId xmlns:a16="http://schemas.microsoft.com/office/drawing/2014/main" val="3811667237"/>
                    </a:ext>
                  </a:extLst>
                </a:gridCol>
              </a:tblGrid>
              <a:tr h="316186">
                <a:tc gridSpan="2">
                  <a:txBody>
                    <a:bodyPr/>
                    <a:lstStyle/>
                    <a:p>
                      <a:pPr marL="0" marR="0" indent="0">
                        <a:lnSpc>
                          <a:spcPct val="107000"/>
                        </a:lnSpc>
                        <a:spcBef>
                          <a:spcPts val="0"/>
                        </a:spcBef>
                        <a:spcAft>
                          <a:spcPts val="0"/>
                        </a:spcAft>
                        <a:tabLst>
                          <a:tab pos="1047750" algn="ctr"/>
                          <a:tab pos="5793740" algn="ctr"/>
                        </a:tabLst>
                      </a:pPr>
                      <a:r>
                        <a:rPr lang="en-US" sz="1000">
                          <a:effectLst/>
                        </a:rPr>
                        <a:t>	Leave 	Description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25883" marT="24782" marB="0"/>
                </a:tc>
                <a:tc hMerge="1">
                  <a:txBody>
                    <a:bodyPr/>
                    <a:lstStyle/>
                    <a:p>
                      <a:endParaRPr lang="en-US"/>
                    </a:p>
                  </a:txBody>
                  <a:tcPr/>
                </a:tc>
                <a:extLst>
                  <a:ext uri="{0D108BD9-81ED-4DB2-BD59-A6C34878D82A}">
                    <a16:rowId xmlns:a16="http://schemas.microsoft.com/office/drawing/2014/main" val="3214103477"/>
                  </a:ext>
                </a:extLst>
              </a:tr>
              <a:tr h="678440">
                <a:tc>
                  <a:txBody>
                    <a:bodyPr/>
                    <a:lstStyle/>
                    <a:p>
                      <a:pPr marL="0" marR="0" indent="0">
                        <a:lnSpc>
                          <a:spcPct val="107000"/>
                        </a:lnSpc>
                        <a:spcBef>
                          <a:spcPts val="0"/>
                        </a:spcBef>
                        <a:spcAft>
                          <a:spcPts val="0"/>
                        </a:spcAft>
                      </a:pPr>
                      <a:r>
                        <a:rPr lang="en-US" sz="900">
                          <a:effectLst/>
                        </a:rPr>
                        <a:t>Employee's SHC-FMLA/CFRA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25883" marT="24782" marB="0"/>
                </a:tc>
                <a:tc>
                  <a:txBody>
                    <a:bodyPr/>
                    <a:lstStyle/>
                    <a:p>
                      <a:pPr marL="0" marR="0" indent="0">
                        <a:lnSpc>
                          <a:spcPct val="107000"/>
                        </a:lnSpc>
                        <a:spcBef>
                          <a:spcPts val="0"/>
                        </a:spcBef>
                        <a:spcAft>
                          <a:spcPts val="205"/>
                        </a:spcAft>
                      </a:pPr>
                      <a:r>
                        <a:rPr lang="en-US" sz="900">
                          <a:effectLst/>
                        </a:rPr>
                        <a:t>Used most commonly when running concurrently with FMLA. </a:t>
                      </a:r>
                    </a:p>
                    <a:p>
                      <a:pPr marL="0" marR="0" indent="0">
                        <a:lnSpc>
                          <a:spcPct val="100000"/>
                        </a:lnSpc>
                        <a:spcBef>
                          <a:spcPts val="0"/>
                        </a:spcBef>
                        <a:spcAft>
                          <a:spcPts val="0"/>
                        </a:spcAft>
                      </a:pPr>
                      <a:r>
                        <a:rPr lang="en-US" sz="900">
                          <a:effectLst/>
                        </a:rPr>
                        <a:t>Leave of absence for employees entitled to FMLA when they are unable to perform their job due to their own serious health condition such as an illness, injury, impairment or mental condition also covered under the California Fair Employment and </a:t>
                      </a:r>
                    </a:p>
                    <a:p>
                      <a:pPr marL="0" marR="0" indent="0">
                        <a:lnSpc>
                          <a:spcPct val="107000"/>
                        </a:lnSpc>
                        <a:spcBef>
                          <a:spcPts val="0"/>
                        </a:spcBef>
                        <a:spcAft>
                          <a:spcPts val="0"/>
                        </a:spcAft>
                      </a:pPr>
                      <a:r>
                        <a:rPr lang="en-US" sz="900">
                          <a:effectLst/>
                        </a:rPr>
                        <a:t>Housing Act that contain family care and medical leave provisions for California employees.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25883" marT="24782" marB="0"/>
                </a:tc>
                <a:extLst>
                  <a:ext uri="{0D108BD9-81ED-4DB2-BD59-A6C34878D82A}">
                    <a16:rowId xmlns:a16="http://schemas.microsoft.com/office/drawing/2014/main" val="1387601369"/>
                  </a:ext>
                </a:extLst>
              </a:tr>
              <a:tr h="217644">
                <a:tc>
                  <a:txBody>
                    <a:bodyPr/>
                    <a:lstStyle/>
                    <a:p>
                      <a:pPr marL="0" marR="0" indent="0">
                        <a:lnSpc>
                          <a:spcPct val="107000"/>
                        </a:lnSpc>
                        <a:spcBef>
                          <a:spcPts val="0"/>
                        </a:spcBef>
                        <a:spcAft>
                          <a:spcPts val="0"/>
                        </a:spcAft>
                      </a:pPr>
                      <a:r>
                        <a:rPr lang="en-US" sz="900">
                          <a:effectLst/>
                        </a:rPr>
                        <a:t>Expired License/Certification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25883" marT="24782" marB="0"/>
                </a:tc>
                <a:tc>
                  <a:txBody>
                    <a:bodyPr/>
                    <a:lstStyle/>
                    <a:p>
                      <a:pPr marL="0" marR="0" indent="0">
                        <a:lnSpc>
                          <a:spcPct val="107000"/>
                        </a:lnSpc>
                        <a:spcBef>
                          <a:spcPts val="0"/>
                        </a:spcBef>
                        <a:spcAft>
                          <a:spcPts val="0"/>
                        </a:spcAft>
                      </a:pPr>
                      <a:r>
                        <a:rPr lang="en-US" sz="900">
                          <a:effectLst/>
                        </a:rPr>
                        <a:t>Leave of absence due to a pending license or recertification.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25883" marT="24782" marB="0"/>
                </a:tc>
                <a:extLst>
                  <a:ext uri="{0D108BD9-81ED-4DB2-BD59-A6C34878D82A}">
                    <a16:rowId xmlns:a16="http://schemas.microsoft.com/office/drawing/2014/main" val="2857088139"/>
                  </a:ext>
                </a:extLst>
              </a:tr>
              <a:tr h="217644">
                <a:tc>
                  <a:txBody>
                    <a:bodyPr/>
                    <a:lstStyle/>
                    <a:p>
                      <a:pPr marL="0" marR="0" indent="0">
                        <a:lnSpc>
                          <a:spcPct val="107000"/>
                        </a:lnSpc>
                        <a:spcBef>
                          <a:spcPts val="0"/>
                        </a:spcBef>
                        <a:spcAft>
                          <a:spcPts val="0"/>
                        </a:spcAft>
                      </a:pPr>
                      <a:r>
                        <a:rPr lang="en-US" sz="900">
                          <a:effectLst/>
                        </a:rPr>
                        <a:t>Expired Work Authorization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25883" marT="24782" marB="0"/>
                </a:tc>
                <a:tc>
                  <a:txBody>
                    <a:bodyPr/>
                    <a:lstStyle/>
                    <a:p>
                      <a:pPr marL="0" marR="0" indent="0">
                        <a:lnSpc>
                          <a:spcPct val="107000"/>
                        </a:lnSpc>
                        <a:spcBef>
                          <a:spcPts val="0"/>
                        </a:spcBef>
                        <a:spcAft>
                          <a:spcPts val="0"/>
                        </a:spcAft>
                      </a:pPr>
                      <a:r>
                        <a:rPr lang="en-US" sz="900">
                          <a:effectLst/>
                        </a:rPr>
                        <a:t>Leave of absence given to employee to renew their expired work authorization.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25883" marT="24782" marB="0"/>
                </a:tc>
                <a:extLst>
                  <a:ext uri="{0D108BD9-81ED-4DB2-BD59-A6C34878D82A}">
                    <a16:rowId xmlns:a16="http://schemas.microsoft.com/office/drawing/2014/main" val="394635869"/>
                  </a:ext>
                </a:extLst>
              </a:tr>
              <a:tr h="217644">
                <a:tc>
                  <a:txBody>
                    <a:bodyPr/>
                    <a:lstStyle/>
                    <a:p>
                      <a:pPr marL="0" marR="0" indent="0">
                        <a:lnSpc>
                          <a:spcPct val="107000"/>
                        </a:lnSpc>
                        <a:spcBef>
                          <a:spcPts val="0"/>
                        </a:spcBef>
                        <a:spcAft>
                          <a:spcPts val="0"/>
                        </a:spcAft>
                      </a:pPr>
                      <a:r>
                        <a:rPr lang="en-US" sz="900">
                          <a:effectLst/>
                        </a:rPr>
                        <a:t>Faculty Medical Leave*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25883" marT="24782" marB="0"/>
                </a:tc>
                <a:tc>
                  <a:txBody>
                    <a:bodyPr/>
                    <a:lstStyle/>
                    <a:p>
                      <a:pPr marL="0" marR="0" indent="0">
                        <a:lnSpc>
                          <a:spcPct val="107000"/>
                        </a:lnSpc>
                        <a:spcBef>
                          <a:spcPts val="0"/>
                        </a:spcBef>
                        <a:spcAft>
                          <a:spcPts val="0"/>
                        </a:spcAft>
                      </a:pPr>
                      <a:r>
                        <a:rPr lang="en-US" sz="900">
                          <a:effectLst/>
                        </a:rPr>
                        <a:t>Leave of absence granted to Faculty who are unable to perform their job due to illness, injury or impairment.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25883" marT="24782" marB="0"/>
                </a:tc>
                <a:extLst>
                  <a:ext uri="{0D108BD9-81ED-4DB2-BD59-A6C34878D82A}">
                    <a16:rowId xmlns:a16="http://schemas.microsoft.com/office/drawing/2014/main" val="645944814"/>
                  </a:ext>
                </a:extLst>
              </a:tr>
              <a:tr h="510508">
                <a:tc>
                  <a:txBody>
                    <a:bodyPr/>
                    <a:lstStyle/>
                    <a:p>
                      <a:pPr marL="0" marR="0" indent="0">
                        <a:lnSpc>
                          <a:spcPct val="107000"/>
                        </a:lnSpc>
                        <a:spcBef>
                          <a:spcPts val="0"/>
                        </a:spcBef>
                        <a:spcAft>
                          <a:spcPts val="0"/>
                        </a:spcAft>
                      </a:pPr>
                      <a:r>
                        <a:rPr lang="en-US" sz="900">
                          <a:effectLst/>
                        </a:rPr>
                        <a:t>Faculty Sab in Res–Full Pay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25883" marT="24782" marB="0"/>
                </a:tc>
                <a:tc>
                  <a:txBody>
                    <a:bodyPr/>
                    <a:lstStyle/>
                    <a:p>
                      <a:pPr marL="0" marR="7620" indent="0">
                        <a:lnSpc>
                          <a:spcPct val="107000"/>
                        </a:lnSpc>
                        <a:spcBef>
                          <a:spcPts val="0"/>
                        </a:spcBef>
                        <a:spcAft>
                          <a:spcPts val="0"/>
                        </a:spcAft>
                      </a:pPr>
                      <a:r>
                        <a:rPr lang="en-US" sz="900" dirty="0">
                          <a:effectLst/>
                        </a:rPr>
                        <a:t>Sabbatical leave in residence at the university may be granted to a faculty member who is eligible for a regular full sabbatical and who, in addition to a program of research and/or study, will teach at the University of California (100%). (Residence: qualified individuals who engage in teaching, research or other creative work.) </a:t>
                      </a:r>
                      <a:endParaRPr lang="en-US" sz="900" dirty="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25883" marT="24782" marB="0"/>
                </a:tc>
                <a:extLst>
                  <a:ext uri="{0D108BD9-81ED-4DB2-BD59-A6C34878D82A}">
                    <a16:rowId xmlns:a16="http://schemas.microsoft.com/office/drawing/2014/main" val="4265059999"/>
                  </a:ext>
                </a:extLst>
              </a:tr>
              <a:tr h="494534">
                <a:tc>
                  <a:txBody>
                    <a:bodyPr/>
                    <a:lstStyle/>
                    <a:p>
                      <a:pPr marL="0" marR="0" indent="0">
                        <a:lnSpc>
                          <a:spcPct val="107000"/>
                        </a:lnSpc>
                        <a:spcBef>
                          <a:spcPts val="0"/>
                        </a:spcBef>
                        <a:spcAft>
                          <a:spcPts val="0"/>
                        </a:spcAft>
                      </a:pPr>
                      <a:r>
                        <a:rPr lang="en-US" sz="900">
                          <a:effectLst/>
                        </a:rPr>
                        <a:t>Faculty Sab in Res–Part Pay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25883" marT="24782" marB="0"/>
                </a:tc>
                <a:tc>
                  <a:txBody>
                    <a:bodyPr/>
                    <a:lstStyle/>
                    <a:p>
                      <a:pPr marL="0" marR="0" indent="0" algn="just">
                        <a:lnSpc>
                          <a:spcPct val="99000"/>
                        </a:lnSpc>
                        <a:spcBef>
                          <a:spcPts val="0"/>
                        </a:spcBef>
                        <a:spcAft>
                          <a:spcPts val="10"/>
                        </a:spcAft>
                      </a:pPr>
                      <a:r>
                        <a:rPr lang="en-US" sz="900">
                          <a:effectLst/>
                        </a:rPr>
                        <a:t>Sabbatical leave in residence at the university may be granted to a faculty member who is eligible for a regular partial sabbatical and who, in addition to a program of research and/or study, will teach at the University of California (anything less than 100%). </a:t>
                      </a:r>
                    </a:p>
                    <a:p>
                      <a:pPr marL="0" marR="0" indent="0">
                        <a:lnSpc>
                          <a:spcPct val="107000"/>
                        </a:lnSpc>
                        <a:spcBef>
                          <a:spcPts val="0"/>
                        </a:spcBef>
                        <a:spcAft>
                          <a:spcPts val="0"/>
                        </a:spcAft>
                      </a:pPr>
                      <a:r>
                        <a:rPr lang="en-US" sz="900">
                          <a:effectLst/>
                        </a:rPr>
                        <a:t>(Residence: qualified individuals who engage in teaching, research or other creative work.)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25883" marT="24782" marB="0"/>
                </a:tc>
                <a:extLst>
                  <a:ext uri="{0D108BD9-81ED-4DB2-BD59-A6C34878D82A}">
                    <a16:rowId xmlns:a16="http://schemas.microsoft.com/office/drawing/2014/main" val="3745416252"/>
                  </a:ext>
                </a:extLst>
              </a:tr>
              <a:tr h="217644">
                <a:tc>
                  <a:txBody>
                    <a:bodyPr/>
                    <a:lstStyle/>
                    <a:p>
                      <a:pPr marL="0" marR="0" indent="0">
                        <a:lnSpc>
                          <a:spcPct val="107000"/>
                        </a:lnSpc>
                        <a:spcBef>
                          <a:spcPts val="0"/>
                        </a:spcBef>
                        <a:spcAft>
                          <a:spcPts val="0"/>
                        </a:spcAft>
                      </a:pPr>
                      <a:r>
                        <a:rPr lang="en-US" sz="900">
                          <a:effectLst/>
                        </a:rPr>
                        <a:t>Faculty Sabbatical-Full Pay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25883" marT="24782" marB="0"/>
                </a:tc>
                <a:tc>
                  <a:txBody>
                    <a:bodyPr/>
                    <a:lstStyle/>
                    <a:p>
                      <a:pPr marL="0" marR="0" indent="0">
                        <a:lnSpc>
                          <a:spcPct val="107000"/>
                        </a:lnSpc>
                        <a:spcBef>
                          <a:spcPts val="0"/>
                        </a:spcBef>
                        <a:spcAft>
                          <a:spcPts val="0"/>
                        </a:spcAft>
                      </a:pPr>
                      <a:r>
                        <a:rPr lang="en-US" sz="900">
                          <a:effectLst/>
                        </a:rPr>
                        <a:t>Leave of absence for full sabbatical. Used when the faculty member is taking full sabbatical (100%).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25883" marT="24782" marB="0"/>
                </a:tc>
                <a:extLst>
                  <a:ext uri="{0D108BD9-81ED-4DB2-BD59-A6C34878D82A}">
                    <a16:rowId xmlns:a16="http://schemas.microsoft.com/office/drawing/2014/main" val="3990703930"/>
                  </a:ext>
                </a:extLst>
              </a:tr>
              <a:tr h="356693">
                <a:tc>
                  <a:txBody>
                    <a:bodyPr/>
                    <a:lstStyle/>
                    <a:p>
                      <a:pPr marL="0" marR="0" indent="0">
                        <a:lnSpc>
                          <a:spcPct val="107000"/>
                        </a:lnSpc>
                        <a:spcBef>
                          <a:spcPts val="0"/>
                        </a:spcBef>
                        <a:spcAft>
                          <a:spcPts val="0"/>
                        </a:spcAft>
                      </a:pPr>
                      <a:r>
                        <a:rPr lang="en-US" sz="900">
                          <a:effectLst/>
                        </a:rPr>
                        <a:t>Faculty Sabbatical-Part Pay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25883" marT="24782" marB="0"/>
                </a:tc>
                <a:tc>
                  <a:txBody>
                    <a:bodyPr/>
                    <a:lstStyle/>
                    <a:p>
                      <a:pPr marL="0" marR="0" indent="0">
                        <a:lnSpc>
                          <a:spcPct val="107000"/>
                        </a:lnSpc>
                        <a:spcBef>
                          <a:spcPts val="0"/>
                        </a:spcBef>
                        <a:spcAft>
                          <a:spcPts val="0"/>
                        </a:spcAft>
                      </a:pPr>
                      <a:r>
                        <a:rPr lang="en-US" sz="900">
                          <a:effectLst/>
                        </a:rPr>
                        <a:t>Leave of absence for partial sabbatical. Used when the faculty member is taking a partial sabbatical (anything less than 100%) therefore, should be entered as Partial Pay to reflect the nature of the sabbatical leave.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25883" marT="24782" marB="0"/>
                </a:tc>
                <a:extLst>
                  <a:ext uri="{0D108BD9-81ED-4DB2-BD59-A6C34878D82A}">
                    <a16:rowId xmlns:a16="http://schemas.microsoft.com/office/drawing/2014/main" val="2160061728"/>
                  </a:ext>
                </a:extLst>
              </a:tr>
              <a:tr h="392967">
                <a:tc>
                  <a:txBody>
                    <a:bodyPr/>
                    <a:lstStyle/>
                    <a:p>
                      <a:pPr marL="0" marR="0" indent="0">
                        <a:lnSpc>
                          <a:spcPct val="107000"/>
                        </a:lnSpc>
                        <a:spcBef>
                          <a:spcPts val="0"/>
                        </a:spcBef>
                        <a:spcAft>
                          <a:spcPts val="0"/>
                        </a:spcAft>
                      </a:pPr>
                      <a:r>
                        <a:rPr lang="en-US" sz="900">
                          <a:effectLst/>
                        </a:rPr>
                        <a:t>Family Illness/Injury*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25883" marT="24782" marB="0"/>
                </a:tc>
                <a:tc>
                  <a:txBody>
                    <a:bodyPr/>
                    <a:lstStyle/>
                    <a:p>
                      <a:pPr marL="0" marR="0" indent="0">
                        <a:lnSpc>
                          <a:spcPct val="107000"/>
                        </a:lnSpc>
                        <a:spcBef>
                          <a:spcPts val="0"/>
                        </a:spcBef>
                        <a:spcAft>
                          <a:spcPts val="215"/>
                        </a:spcAft>
                      </a:pPr>
                      <a:r>
                        <a:rPr lang="en-US" sz="900">
                          <a:effectLst/>
                        </a:rPr>
                        <a:t>For non-FMLA usage (if using kincare for a non-FMLA qualifying employee). </a:t>
                      </a:r>
                    </a:p>
                    <a:p>
                      <a:pPr marL="0" marR="0" indent="0">
                        <a:lnSpc>
                          <a:spcPct val="107000"/>
                        </a:lnSpc>
                        <a:spcBef>
                          <a:spcPts val="0"/>
                        </a:spcBef>
                        <a:spcAft>
                          <a:spcPts val="0"/>
                        </a:spcAft>
                      </a:pPr>
                      <a:r>
                        <a:rPr lang="en-US" sz="900">
                          <a:effectLst/>
                        </a:rPr>
                        <a:t>Leave of absence to care for spouse, domestic partner, child or parent with an illness, injury or disability.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25883" marT="24782" marB="0"/>
                </a:tc>
                <a:extLst>
                  <a:ext uri="{0D108BD9-81ED-4DB2-BD59-A6C34878D82A}">
                    <a16:rowId xmlns:a16="http://schemas.microsoft.com/office/drawing/2014/main" val="1180450193"/>
                  </a:ext>
                </a:extLst>
              </a:tr>
              <a:tr h="510508">
                <a:tc>
                  <a:txBody>
                    <a:bodyPr/>
                    <a:lstStyle/>
                    <a:p>
                      <a:pPr marL="0" marR="0" indent="0">
                        <a:lnSpc>
                          <a:spcPct val="107000"/>
                        </a:lnSpc>
                        <a:spcBef>
                          <a:spcPts val="0"/>
                        </a:spcBef>
                        <a:spcAft>
                          <a:spcPts val="0"/>
                        </a:spcAft>
                      </a:pPr>
                      <a:r>
                        <a:rPr lang="en-US" sz="900">
                          <a:effectLst/>
                        </a:rPr>
                        <a:t>Family SHC-CFRA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25883" marT="24782" marB="0"/>
                </a:tc>
                <a:tc>
                  <a:txBody>
                    <a:bodyPr/>
                    <a:lstStyle/>
                    <a:p>
                      <a:pPr marL="0" marR="635" indent="0">
                        <a:lnSpc>
                          <a:spcPct val="107000"/>
                        </a:lnSpc>
                        <a:spcBef>
                          <a:spcPts val="0"/>
                        </a:spcBef>
                        <a:spcAft>
                          <a:spcPts val="0"/>
                        </a:spcAft>
                      </a:pPr>
                      <a:r>
                        <a:rPr lang="en-US" sz="900">
                          <a:effectLst/>
                        </a:rPr>
                        <a:t>Leave of absence when the employee’s assistance is required to care for a domestic partner with a serious health condition or to care for an ill or injured service member if the service member is a child, parent, or spouse of employee. Under the California Fair Employment and Housing Act that contain family care and medical leave provisions for California employees.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25883" marT="24782" marB="0"/>
                </a:tc>
                <a:extLst>
                  <a:ext uri="{0D108BD9-81ED-4DB2-BD59-A6C34878D82A}">
                    <a16:rowId xmlns:a16="http://schemas.microsoft.com/office/drawing/2014/main" val="2123669001"/>
                  </a:ext>
                </a:extLst>
              </a:tr>
              <a:tr h="356693">
                <a:tc>
                  <a:txBody>
                    <a:bodyPr/>
                    <a:lstStyle/>
                    <a:p>
                      <a:pPr marL="0" marR="0" indent="0">
                        <a:lnSpc>
                          <a:spcPct val="107000"/>
                        </a:lnSpc>
                        <a:spcBef>
                          <a:spcPts val="0"/>
                        </a:spcBef>
                        <a:spcAft>
                          <a:spcPts val="0"/>
                        </a:spcAft>
                      </a:pPr>
                      <a:r>
                        <a:rPr lang="en-US" sz="900">
                          <a:effectLst/>
                        </a:rPr>
                        <a:t>Family SHC-FMLA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25883" marT="24782" marB="0"/>
                </a:tc>
                <a:tc>
                  <a:txBody>
                    <a:bodyPr/>
                    <a:lstStyle/>
                    <a:p>
                      <a:pPr marL="0" marR="0" indent="0">
                        <a:lnSpc>
                          <a:spcPct val="107000"/>
                        </a:lnSpc>
                        <a:spcBef>
                          <a:spcPts val="0"/>
                        </a:spcBef>
                        <a:spcAft>
                          <a:spcPts val="0"/>
                        </a:spcAft>
                      </a:pPr>
                      <a:r>
                        <a:rPr lang="en-US" sz="900">
                          <a:effectLst/>
                        </a:rPr>
                        <a:t>Leave of absence for employees entitled to FMLA when the employee’s assistance is required to care for a child or parent with a serious health condition when CFRA was exhausted for other eligible leaves.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25883" marT="24782" marB="0"/>
                </a:tc>
                <a:extLst>
                  <a:ext uri="{0D108BD9-81ED-4DB2-BD59-A6C34878D82A}">
                    <a16:rowId xmlns:a16="http://schemas.microsoft.com/office/drawing/2014/main" val="2086602932"/>
                  </a:ext>
                </a:extLst>
              </a:tr>
              <a:tr h="699493">
                <a:tc>
                  <a:txBody>
                    <a:bodyPr/>
                    <a:lstStyle/>
                    <a:p>
                      <a:pPr marL="0" marR="0" indent="0">
                        <a:lnSpc>
                          <a:spcPct val="107000"/>
                        </a:lnSpc>
                        <a:spcBef>
                          <a:spcPts val="0"/>
                        </a:spcBef>
                        <a:spcAft>
                          <a:spcPts val="0"/>
                        </a:spcAft>
                      </a:pPr>
                      <a:r>
                        <a:rPr lang="en-US" sz="900">
                          <a:effectLst/>
                        </a:rPr>
                        <a:t>Family SHC–FMLA/CFRA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25883" marT="24782" marB="0"/>
                </a:tc>
                <a:tc>
                  <a:txBody>
                    <a:bodyPr/>
                    <a:lstStyle/>
                    <a:p>
                      <a:pPr marL="0" marR="0" indent="0">
                        <a:lnSpc>
                          <a:spcPct val="107000"/>
                        </a:lnSpc>
                        <a:spcBef>
                          <a:spcPts val="0"/>
                        </a:spcBef>
                        <a:spcAft>
                          <a:spcPts val="215"/>
                        </a:spcAft>
                      </a:pPr>
                      <a:r>
                        <a:rPr lang="en-US" sz="900" dirty="0">
                          <a:effectLst/>
                        </a:rPr>
                        <a:t>Used most commonly. </a:t>
                      </a:r>
                    </a:p>
                    <a:p>
                      <a:pPr marL="0" marR="0" indent="0">
                        <a:lnSpc>
                          <a:spcPct val="107000"/>
                        </a:lnSpc>
                        <a:spcBef>
                          <a:spcPts val="0"/>
                        </a:spcBef>
                        <a:spcAft>
                          <a:spcPts val="0"/>
                        </a:spcAft>
                      </a:pPr>
                      <a:r>
                        <a:rPr lang="en-US" sz="900" dirty="0">
                          <a:effectLst/>
                        </a:rPr>
                        <a:t>Leave of absence for employees entitled to FMLA when the employee’s assistance is required to care for a spouse, domestic partner, child or parent with a serious health condition covered under the California Fair Employment and Housing Act that contain family care and medical leave provisions for California employees. </a:t>
                      </a:r>
                      <a:endParaRPr lang="en-US" sz="900" dirty="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25883" marT="24782" marB="0"/>
                </a:tc>
                <a:extLst>
                  <a:ext uri="{0D108BD9-81ED-4DB2-BD59-A6C34878D82A}">
                    <a16:rowId xmlns:a16="http://schemas.microsoft.com/office/drawing/2014/main" val="2289504022"/>
                  </a:ext>
                </a:extLst>
              </a:tr>
            </a:tbl>
          </a:graphicData>
        </a:graphic>
      </p:graphicFrame>
      <p:pic>
        <p:nvPicPr>
          <p:cNvPr id="6" name="Picture 5"/>
          <p:cNvPicPr/>
          <p:nvPr/>
        </p:nvPicPr>
        <p:blipFill>
          <a:blip r:embed="rId2"/>
          <a:stretch>
            <a:fillRect/>
          </a:stretch>
        </p:blipFill>
        <p:spPr>
          <a:xfrm>
            <a:off x="0" y="0"/>
            <a:ext cx="9144000" cy="825500"/>
          </a:xfrm>
          <a:prstGeom prst="rect">
            <a:avLst/>
          </a:prstGeom>
        </p:spPr>
      </p:pic>
    </p:spTree>
    <p:extLst>
      <p:ext uri="{BB962C8B-B14F-4D97-AF65-F5344CB8AC3E}">
        <p14:creationId xmlns:p14="http://schemas.microsoft.com/office/powerpoint/2010/main" val="20000231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US" sz="2800" b="1" dirty="0"/>
              <a:t>UCPC </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Receives email notification that an EA request needs review and approval.</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Reviews the absence request. </a:t>
            </a:r>
          </a:p>
          <a:p>
            <a:pPr lvl="1"/>
            <a:r>
              <a:rPr lang="en-US" sz="2200" dirty="0">
                <a:latin typeface="Arial" panose="020B0604020202020204" pitchFamily="34" charset="0"/>
                <a:cs typeface="Arial" panose="020B0604020202020204" pitchFamily="34" charset="0"/>
              </a:rPr>
              <a:t>If approved, enters the leave into </a:t>
            </a:r>
            <a:r>
              <a:rPr lang="en-US" sz="2200" b="1" dirty="0">
                <a:latin typeface="Arial" panose="020B0604020202020204" pitchFamily="34" charset="0"/>
                <a:cs typeface="Arial" panose="020B0604020202020204" pitchFamily="34" charset="0"/>
              </a:rPr>
              <a:t>Job Data</a:t>
            </a:r>
            <a:endParaRPr lang="en-US" sz="2200" dirty="0">
              <a:latin typeface="Arial" panose="020B0604020202020204" pitchFamily="34" charset="0"/>
              <a:cs typeface="Arial" panose="020B0604020202020204" pitchFamily="34" charset="0"/>
            </a:endParaRPr>
          </a:p>
          <a:p>
            <a:pPr lvl="1"/>
            <a:r>
              <a:rPr lang="en-US" sz="2200" dirty="0">
                <a:latin typeface="Arial" panose="020B0604020202020204" pitchFamily="34" charset="0"/>
                <a:cs typeface="Arial" panose="020B0604020202020204" pitchFamily="34" charset="0"/>
              </a:rPr>
              <a:t>If leave is incorrect or invalid, they will Pushback or Deny</a:t>
            </a:r>
          </a:p>
          <a:p>
            <a:pPr marL="0" indent="0">
              <a:buClr>
                <a:srgbClr val="00CCFF"/>
              </a:buClr>
              <a:buNone/>
            </a:pPr>
            <a:endParaRPr lang="en-US" sz="2400" dirty="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B6F02CD4-76A6-46C8-A7C8-A0CE47D1EB78}"/>
              </a:ext>
            </a:extLst>
          </p:cNvPr>
          <p:cNvSpPr>
            <a:spLocks noGrp="1"/>
          </p:cNvSpPr>
          <p:nvPr>
            <p:ph type="title"/>
          </p:nvPr>
        </p:nvSpPr>
        <p:spPr/>
        <p:txBody>
          <a:bodyPr/>
          <a:lstStyle/>
          <a:p>
            <a:r>
              <a:rPr lang="en-US" b="1" dirty="0" smtClean="0"/>
              <a:t>AWE – </a:t>
            </a:r>
            <a:r>
              <a:rPr lang="en-US" b="1" dirty="0"/>
              <a:t>UCPC</a:t>
            </a:r>
          </a:p>
        </p:txBody>
      </p:sp>
    </p:spTree>
    <p:extLst>
      <p:ext uri="{BB962C8B-B14F-4D97-AF65-F5344CB8AC3E}">
        <p14:creationId xmlns:p14="http://schemas.microsoft.com/office/powerpoint/2010/main" val="142871574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60375" y="1456569"/>
          <a:ext cx="8226425" cy="4569097"/>
        </p:xfrm>
        <a:graphic>
          <a:graphicData uri="http://schemas.openxmlformats.org/drawingml/2006/table">
            <a:tbl>
              <a:tblPr firstRow="1" firstCol="1" bandRow="1">
                <a:tableStyleId>{5C22544A-7EE6-4342-B048-85BDC9FD1C3A}</a:tableStyleId>
              </a:tblPr>
              <a:tblGrid>
                <a:gridCol w="1883410">
                  <a:extLst>
                    <a:ext uri="{9D8B030D-6E8A-4147-A177-3AD203B41FA5}">
                      <a16:colId xmlns:a16="http://schemas.microsoft.com/office/drawing/2014/main" val="614022610"/>
                    </a:ext>
                  </a:extLst>
                </a:gridCol>
                <a:gridCol w="6343015">
                  <a:extLst>
                    <a:ext uri="{9D8B030D-6E8A-4147-A177-3AD203B41FA5}">
                      <a16:colId xmlns:a16="http://schemas.microsoft.com/office/drawing/2014/main" val="2914802101"/>
                    </a:ext>
                  </a:extLst>
                </a:gridCol>
              </a:tblGrid>
              <a:tr h="288018">
                <a:tc gridSpan="2">
                  <a:txBody>
                    <a:bodyPr/>
                    <a:lstStyle/>
                    <a:p>
                      <a:pPr marL="0" marR="0" indent="0">
                        <a:lnSpc>
                          <a:spcPct val="107000"/>
                        </a:lnSpc>
                        <a:spcBef>
                          <a:spcPts val="0"/>
                        </a:spcBef>
                        <a:spcAft>
                          <a:spcPts val="0"/>
                        </a:spcAft>
                        <a:tabLst>
                          <a:tab pos="1047750" algn="ctr"/>
                          <a:tab pos="5793740" algn="ctr"/>
                        </a:tabLst>
                      </a:pPr>
                      <a:r>
                        <a:rPr lang="en-US" sz="1000">
                          <a:effectLst/>
                        </a:rPr>
                        <a:t>	Leave 	Description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50114" marT="24782" marB="0"/>
                </a:tc>
                <a:tc hMerge="1">
                  <a:txBody>
                    <a:bodyPr/>
                    <a:lstStyle/>
                    <a:p>
                      <a:endParaRPr lang="en-US"/>
                    </a:p>
                  </a:txBody>
                  <a:tcPr/>
                </a:tc>
                <a:extLst>
                  <a:ext uri="{0D108BD9-81ED-4DB2-BD59-A6C34878D82A}">
                    <a16:rowId xmlns:a16="http://schemas.microsoft.com/office/drawing/2014/main" val="4246808722"/>
                  </a:ext>
                </a:extLst>
              </a:tr>
              <a:tr h="452679">
                <a:tc>
                  <a:txBody>
                    <a:bodyPr/>
                    <a:lstStyle/>
                    <a:p>
                      <a:pPr marL="0" marR="0" indent="0">
                        <a:lnSpc>
                          <a:spcPct val="107000"/>
                        </a:lnSpc>
                        <a:spcBef>
                          <a:spcPts val="0"/>
                        </a:spcBef>
                        <a:spcAft>
                          <a:spcPts val="0"/>
                        </a:spcAft>
                      </a:pPr>
                      <a:r>
                        <a:rPr lang="en-US" sz="900">
                          <a:effectLst/>
                        </a:rPr>
                        <a:t>4806/4804.1 Salary Continuance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50114" marT="24782" marB="0"/>
                </a:tc>
                <a:tc>
                  <a:txBody>
                    <a:bodyPr/>
                    <a:lstStyle/>
                    <a:p>
                      <a:pPr marL="0" marR="0" indent="0">
                        <a:lnSpc>
                          <a:spcPct val="107000"/>
                        </a:lnSpc>
                        <a:spcBef>
                          <a:spcPts val="0"/>
                        </a:spcBef>
                        <a:spcAft>
                          <a:spcPts val="0"/>
                        </a:spcAft>
                      </a:pPr>
                      <a:r>
                        <a:rPr lang="en-US" sz="900">
                          <a:effectLst/>
                        </a:rPr>
                        <a:t>Granted to University Police Officers Association under the California Labor Code Section 4806, a leave with full salary for a period not exceeding one year for an injury/illness arising out of and in course of the employee’s duties. This leave shall not be charged to accrued sick leave or vacation.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50114" marT="24782" marB="0"/>
                </a:tc>
                <a:extLst>
                  <a:ext uri="{0D108BD9-81ED-4DB2-BD59-A6C34878D82A}">
                    <a16:rowId xmlns:a16="http://schemas.microsoft.com/office/drawing/2014/main" val="4025540325"/>
                  </a:ext>
                </a:extLst>
              </a:tr>
              <a:tr h="324916">
                <a:tc>
                  <a:txBody>
                    <a:bodyPr/>
                    <a:lstStyle/>
                    <a:p>
                      <a:pPr marL="0" marR="0" indent="0">
                        <a:lnSpc>
                          <a:spcPct val="107000"/>
                        </a:lnSpc>
                        <a:spcBef>
                          <a:spcPts val="0"/>
                        </a:spcBef>
                        <a:spcAft>
                          <a:spcPts val="0"/>
                        </a:spcAft>
                      </a:pPr>
                      <a:r>
                        <a:rPr lang="en-US" sz="900">
                          <a:effectLst/>
                        </a:rPr>
                        <a:t>Bargaining Release Time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50114" marT="24782" marB="0"/>
                </a:tc>
                <a:tc>
                  <a:txBody>
                    <a:bodyPr/>
                    <a:lstStyle/>
                    <a:p>
                      <a:pPr marL="0" marR="0" indent="0">
                        <a:lnSpc>
                          <a:spcPct val="107000"/>
                        </a:lnSpc>
                        <a:spcBef>
                          <a:spcPts val="0"/>
                        </a:spcBef>
                        <a:spcAft>
                          <a:spcPts val="0"/>
                        </a:spcAft>
                      </a:pPr>
                      <a:r>
                        <a:rPr lang="en-US" sz="900">
                          <a:effectLst/>
                        </a:rPr>
                        <a:t>The University shall provide release time in a without-loss-straight-time-pay status to attend scheduled bargaining sessions for negotiations.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50114" marT="24782" marB="0"/>
                </a:tc>
                <a:extLst>
                  <a:ext uri="{0D108BD9-81ED-4DB2-BD59-A6C34878D82A}">
                    <a16:rowId xmlns:a16="http://schemas.microsoft.com/office/drawing/2014/main" val="773580167"/>
                  </a:ext>
                </a:extLst>
              </a:tr>
              <a:tr h="198254">
                <a:tc>
                  <a:txBody>
                    <a:bodyPr/>
                    <a:lstStyle/>
                    <a:p>
                      <a:pPr marL="0" marR="0" indent="0">
                        <a:lnSpc>
                          <a:spcPct val="107000"/>
                        </a:lnSpc>
                        <a:spcBef>
                          <a:spcPts val="0"/>
                        </a:spcBef>
                        <a:spcAft>
                          <a:spcPts val="0"/>
                        </a:spcAft>
                      </a:pPr>
                      <a:r>
                        <a:rPr lang="en-US" sz="900">
                          <a:effectLst/>
                        </a:rPr>
                        <a:t>Bereavement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50114" marT="24782" marB="0"/>
                </a:tc>
                <a:tc>
                  <a:txBody>
                    <a:bodyPr/>
                    <a:lstStyle/>
                    <a:p>
                      <a:pPr marL="0" marR="0" indent="0">
                        <a:lnSpc>
                          <a:spcPct val="107000"/>
                        </a:lnSpc>
                        <a:spcBef>
                          <a:spcPts val="0"/>
                        </a:spcBef>
                        <a:spcAft>
                          <a:spcPts val="0"/>
                        </a:spcAft>
                      </a:pPr>
                      <a:r>
                        <a:rPr lang="en-US" sz="900">
                          <a:effectLst/>
                        </a:rPr>
                        <a:t>Leave of absence due to death of a family member or another person close to the employee.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50114" marT="24782" marB="0"/>
                </a:tc>
                <a:extLst>
                  <a:ext uri="{0D108BD9-81ED-4DB2-BD59-A6C34878D82A}">
                    <a16:rowId xmlns:a16="http://schemas.microsoft.com/office/drawing/2014/main" val="3531608223"/>
                  </a:ext>
                </a:extLst>
              </a:tr>
              <a:tr h="198254">
                <a:tc>
                  <a:txBody>
                    <a:bodyPr/>
                    <a:lstStyle/>
                    <a:p>
                      <a:pPr marL="0" marR="0" indent="0">
                        <a:lnSpc>
                          <a:spcPct val="107000"/>
                        </a:lnSpc>
                        <a:spcBef>
                          <a:spcPts val="0"/>
                        </a:spcBef>
                        <a:spcAft>
                          <a:spcPts val="0"/>
                        </a:spcAft>
                      </a:pPr>
                      <a:r>
                        <a:rPr lang="en-US" sz="900">
                          <a:effectLst/>
                        </a:rPr>
                        <a:t>Bone Marrow/Organ Donation*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50114" marT="24782" marB="0"/>
                </a:tc>
                <a:tc>
                  <a:txBody>
                    <a:bodyPr/>
                    <a:lstStyle/>
                    <a:p>
                      <a:pPr marL="0" marR="0" indent="0">
                        <a:lnSpc>
                          <a:spcPct val="107000"/>
                        </a:lnSpc>
                        <a:spcBef>
                          <a:spcPts val="0"/>
                        </a:spcBef>
                        <a:spcAft>
                          <a:spcPts val="0"/>
                        </a:spcAft>
                      </a:pPr>
                      <a:r>
                        <a:rPr lang="en-US" sz="900">
                          <a:effectLst/>
                        </a:rPr>
                        <a:t>Leave of absence due to employee donating blood, platelets, bone marrow or an organ.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50114" marT="24782" marB="0"/>
                </a:tc>
                <a:extLst>
                  <a:ext uri="{0D108BD9-81ED-4DB2-BD59-A6C34878D82A}">
                    <a16:rowId xmlns:a16="http://schemas.microsoft.com/office/drawing/2014/main" val="1712854380"/>
                  </a:ext>
                </a:extLst>
              </a:tr>
              <a:tr h="357958">
                <a:tc>
                  <a:txBody>
                    <a:bodyPr/>
                    <a:lstStyle/>
                    <a:p>
                      <a:pPr marL="0" marR="0" indent="0">
                        <a:lnSpc>
                          <a:spcPct val="107000"/>
                        </a:lnSpc>
                        <a:spcBef>
                          <a:spcPts val="0"/>
                        </a:spcBef>
                        <a:spcAft>
                          <a:spcPts val="0"/>
                        </a:spcAft>
                      </a:pPr>
                      <a:r>
                        <a:rPr lang="en-US" sz="900">
                          <a:effectLst/>
                        </a:rPr>
                        <a:t>Childbearing Leave*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50114" marT="24782" marB="0"/>
                </a:tc>
                <a:tc>
                  <a:txBody>
                    <a:bodyPr/>
                    <a:lstStyle/>
                    <a:p>
                      <a:pPr marL="0" marR="0" indent="0">
                        <a:lnSpc>
                          <a:spcPct val="107000"/>
                        </a:lnSpc>
                        <a:spcBef>
                          <a:spcPts val="0"/>
                        </a:spcBef>
                        <a:spcAft>
                          <a:spcPts val="215"/>
                        </a:spcAft>
                      </a:pPr>
                      <a:r>
                        <a:rPr lang="en-US" sz="900">
                          <a:effectLst/>
                        </a:rPr>
                        <a:t>Used when an expectant mother is taking a leave for pregnancy (doesn’t have to be FMLA eligible). </a:t>
                      </a:r>
                    </a:p>
                    <a:p>
                      <a:pPr marL="0" marR="0" indent="0">
                        <a:lnSpc>
                          <a:spcPct val="107000"/>
                        </a:lnSpc>
                        <a:spcBef>
                          <a:spcPts val="0"/>
                        </a:spcBef>
                        <a:spcAft>
                          <a:spcPts val="0"/>
                        </a:spcAft>
                      </a:pPr>
                      <a:r>
                        <a:rPr lang="en-US" sz="900">
                          <a:effectLst/>
                        </a:rPr>
                        <a:t>Leave of absence granted to an employee who is disabled because of pregnancy, childbirth or related medical conditions.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50114" marT="24782" marB="0"/>
                </a:tc>
                <a:extLst>
                  <a:ext uri="{0D108BD9-81ED-4DB2-BD59-A6C34878D82A}">
                    <a16:rowId xmlns:a16="http://schemas.microsoft.com/office/drawing/2014/main" val="91399894"/>
                  </a:ext>
                </a:extLst>
              </a:tr>
              <a:tr h="450476">
                <a:tc>
                  <a:txBody>
                    <a:bodyPr/>
                    <a:lstStyle/>
                    <a:p>
                      <a:pPr marL="0" marR="0" indent="0">
                        <a:lnSpc>
                          <a:spcPct val="107000"/>
                        </a:lnSpc>
                        <a:spcBef>
                          <a:spcPts val="0"/>
                        </a:spcBef>
                        <a:spcAft>
                          <a:spcPts val="0"/>
                        </a:spcAft>
                      </a:pPr>
                      <a:r>
                        <a:rPr lang="en-US" sz="900">
                          <a:effectLst/>
                        </a:rPr>
                        <a:t>Childcare Leave (NX Contract)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50114" marT="24782" marB="0"/>
                </a:tc>
                <a:tc>
                  <a:txBody>
                    <a:bodyPr/>
                    <a:lstStyle/>
                    <a:p>
                      <a:pPr marL="0" marR="0" indent="0">
                        <a:lnSpc>
                          <a:spcPct val="107000"/>
                        </a:lnSpc>
                        <a:spcBef>
                          <a:spcPts val="0"/>
                        </a:spcBef>
                        <a:spcAft>
                          <a:spcPts val="0"/>
                        </a:spcAft>
                      </a:pPr>
                      <a:r>
                        <a:rPr lang="en-US" sz="900">
                          <a:effectLst/>
                        </a:rPr>
                        <a:t>Leave of absence for employee to bond with her/his child after the child’s birth or placement with the employee for adoption or foster care, and to attend to matters related to the birth, adoption, or placement of child within 12 months. This will be applied after the use of CFRA (if applicable).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50114" marT="24782" marB="0"/>
                </a:tc>
                <a:extLst>
                  <a:ext uri="{0D108BD9-81ED-4DB2-BD59-A6C34878D82A}">
                    <a16:rowId xmlns:a16="http://schemas.microsoft.com/office/drawing/2014/main" val="2286235728"/>
                  </a:ext>
                </a:extLst>
              </a:tr>
              <a:tr h="324916">
                <a:tc>
                  <a:txBody>
                    <a:bodyPr/>
                    <a:lstStyle/>
                    <a:p>
                      <a:pPr marL="0" marR="0" indent="0">
                        <a:lnSpc>
                          <a:spcPct val="107000"/>
                        </a:lnSpc>
                        <a:spcBef>
                          <a:spcPts val="0"/>
                        </a:spcBef>
                        <a:spcAft>
                          <a:spcPts val="0"/>
                        </a:spcAft>
                      </a:pPr>
                      <a:r>
                        <a:rPr lang="en-US" sz="900">
                          <a:effectLst/>
                        </a:rPr>
                        <a:t>Community Service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50114" marT="24782" marB="0"/>
                </a:tc>
                <a:tc>
                  <a:txBody>
                    <a:bodyPr/>
                    <a:lstStyle/>
                    <a:p>
                      <a:pPr marL="0" marR="0" indent="0">
                        <a:lnSpc>
                          <a:spcPct val="107000"/>
                        </a:lnSpc>
                        <a:spcBef>
                          <a:spcPts val="0"/>
                        </a:spcBef>
                        <a:spcAft>
                          <a:spcPts val="0"/>
                        </a:spcAft>
                      </a:pPr>
                      <a:r>
                        <a:rPr lang="en-US" sz="900">
                          <a:effectLst/>
                        </a:rPr>
                        <a:t>Leave of absence for employees to provide volunteer services to University sanctioned non-profit organizations engaged in charitable or community service efforts. Not to exceed 24 hours.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50114" marT="24782" marB="0"/>
                </a:tc>
                <a:extLst>
                  <a:ext uri="{0D108BD9-81ED-4DB2-BD59-A6C34878D82A}">
                    <a16:rowId xmlns:a16="http://schemas.microsoft.com/office/drawing/2014/main" val="2861052693"/>
                  </a:ext>
                </a:extLst>
              </a:tr>
              <a:tr h="666353">
                <a:tc>
                  <a:txBody>
                    <a:bodyPr/>
                    <a:lstStyle/>
                    <a:p>
                      <a:pPr marL="0" marR="0" indent="0">
                        <a:lnSpc>
                          <a:spcPct val="107000"/>
                        </a:lnSpc>
                        <a:spcBef>
                          <a:spcPts val="0"/>
                        </a:spcBef>
                        <a:spcAft>
                          <a:spcPts val="0"/>
                        </a:spcAft>
                      </a:pPr>
                      <a:r>
                        <a:rPr lang="en-US" sz="900">
                          <a:effectLst/>
                        </a:rPr>
                        <a:t>COVID19-EFMLA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50114" marT="24782" marB="0"/>
                </a:tc>
                <a:tc>
                  <a:txBody>
                    <a:bodyPr/>
                    <a:lstStyle/>
                    <a:p>
                      <a:pPr marL="0" marR="0" indent="0">
                        <a:lnSpc>
                          <a:spcPct val="99000"/>
                        </a:lnSpc>
                        <a:spcBef>
                          <a:spcPts val="0"/>
                        </a:spcBef>
                        <a:spcAft>
                          <a:spcPts val="830"/>
                        </a:spcAft>
                      </a:pPr>
                      <a:r>
                        <a:rPr lang="en-US" sz="900">
                          <a:effectLst/>
                        </a:rPr>
                        <a:t>Used when the employee is unable to work or telework because the employee is caring for a child whose school/place of care is closed or whose child care provider is unavailable due to COVID-19. </a:t>
                      </a:r>
                    </a:p>
                    <a:p>
                      <a:pPr marL="0" marR="0" indent="0">
                        <a:lnSpc>
                          <a:spcPct val="107000"/>
                        </a:lnSpc>
                        <a:spcBef>
                          <a:spcPts val="0"/>
                        </a:spcBef>
                        <a:spcAft>
                          <a:spcPts val="0"/>
                        </a:spcAft>
                      </a:pPr>
                      <a:r>
                        <a:rPr lang="en-US" sz="900">
                          <a:effectLst/>
                        </a:rPr>
                        <a:t>Please refer to the Job Aid: The Families First Coronavirus Response Act (FFCRA or Act) for additional information and instructions.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50114" marT="24782" marB="0"/>
                </a:tc>
                <a:extLst>
                  <a:ext uri="{0D108BD9-81ED-4DB2-BD59-A6C34878D82A}">
                    <a16:rowId xmlns:a16="http://schemas.microsoft.com/office/drawing/2014/main" val="66036320"/>
                  </a:ext>
                </a:extLst>
              </a:tr>
              <a:tr h="324916">
                <a:tc>
                  <a:txBody>
                    <a:bodyPr/>
                    <a:lstStyle/>
                    <a:p>
                      <a:pPr marL="0" marR="0" indent="0">
                        <a:lnSpc>
                          <a:spcPct val="107000"/>
                        </a:lnSpc>
                        <a:spcBef>
                          <a:spcPts val="0"/>
                        </a:spcBef>
                        <a:spcAft>
                          <a:spcPts val="0"/>
                        </a:spcAft>
                      </a:pPr>
                      <a:r>
                        <a:rPr lang="en-US" sz="900">
                          <a:effectLst/>
                        </a:rPr>
                        <a:t>Emergency Relief Leave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50114" marT="24782" marB="0"/>
                </a:tc>
                <a:tc>
                  <a:txBody>
                    <a:bodyPr/>
                    <a:lstStyle/>
                    <a:p>
                      <a:pPr marL="0" marR="0" indent="0">
                        <a:lnSpc>
                          <a:spcPct val="107000"/>
                        </a:lnSpc>
                        <a:spcBef>
                          <a:spcPts val="0"/>
                        </a:spcBef>
                        <a:spcAft>
                          <a:spcPts val="0"/>
                        </a:spcAft>
                      </a:pPr>
                      <a:r>
                        <a:rPr lang="en-US" sz="900" dirty="0">
                          <a:effectLst/>
                        </a:rPr>
                        <a:t>Leave of absence granted to an employee to perform emergency duty as a volunteer firefighter, reserve peace officer, emergency rescue personnel, or to provide other service to a city, state, federal or other public entity. </a:t>
                      </a:r>
                      <a:endParaRPr lang="en-US" sz="900" dirty="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50114" marT="24782" marB="0"/>
                </a:tc>
                <a:extLst>
                  <a:ext uri="{0D108BD9-81ED-4DB2-BD59-A6C34878D82A}">
                    <a16:rowId xmlns:a16="http://schemas.microsoft.com/office/drawing/2014/main" val="2874278517"/>
                  </a:ext>
                </a:extLst>
              </a:tr>
              <a:tr h="452128">
                <a:tc>
                  <a:txBody>
                    <a:bodyPr/>
                    <a:lstStyle/>
                    <a:p>
                      <a:pPr marL="0" marR="0" indent="0">
                        <a:lnSpc>
                          <a:spcPct val="107000"/>
                        </a:lnSpc>
                        <a:spcBef>
                          <a:spcPts val="0"/>
                        </a:spcBef>
                        <a:spcAft>
                          <a:spcPts val="0"/>
                        </a:spcAft>
                      </a:pPr>
                      <a:r>
                        <a:rPr lang="en-US" sz="900">
                          <a:effectLst/>
                        </a:rPr>
                        <a:t>Employee's SHC-CFRA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50114" marT="24782" marB="0"/>
                </a:tc>
                <a:tc>
                  <a:txBody>
                    <a:bodyPr/>
                    <a:lstStyle/>
                    <a:p>
                      <a:pPr marL="0" marR="0" indent="0">
                        <a:lnSpc>
                          <a:spcPct val="107000"/>
                        </a:lnSpc>
                        <a:spcBef>
                          <a:spcPts val="0"/>
                        </a:spcBef>
                        <a:spcAft>
                          <a:spcPts val="0"/>
                        </a:spcAft>
                      </a:pPr>
                      <a:r>
                        <a:rPr lang="en-US" sz="900">
                          <a:effectLst/>
                        </a:rPr>
                        <a:t>Leave of absence for employees who are unable to perform their job due to their own serious health condition, such as an illness, injury, impairment or mental condition covered under the California Fair Employment and Housing Act that contain family care and medical leave provisions for California employees.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50114" marT="24782" marB="0"/>
                </a:tc>
                <a:extLst>
                  <a:ext uri="{0D108BD9-81ED-4DB2-BD59-A6C34878D82A}">
                    <a16:rowId xmlns:a16="http://schemas.microsoft.com/office/drawing/2014/main" val="2166283859"/>
                  </a:ext>
                </a:extLst>
              </a:tr>
              <a:tr h="485171">
                <a:tc>
                  <a:txBody>
                    <a:bodyPr/>
                    <a:lstStyle/>
                    <a:p>
                      <a:pPr marL="0" marR="0" indent="0">
                        <a:lnSpc>
                          <a:spcPct val="107000"/>
                        </a:lnSpc>
                        <a:spcBef>
                          <a:spcPts val="0"/>
                        </a:spcBef>
                        <a:spcAft>
                          <a:spcPts val="0"/>
                        </a:spcAft>
                      </a:pPr>
                      <a:r>
                        <a:rPr lang="en-US" sz="900">
                          <a:effectLst/>
                        </a:rPr>
                        <a:t>Employee's SHC-FMLA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50114" marT="24782" marB="0"/>
                </a:tc>
                <a:tc>
                  <a:txBody>
                    <a:bodyPr/>
                    <a:lstStyle/>
                    <a:p>
                      <a:pPr marL="0" marR="0" indent="0">
                        <a:lnSpc>
                          <a:spcPct val="107000"/>
                        </a:lnSpc>
                        <a:spcBef>
                          <a:spcPts val="0"/>
                        </a:spcBef>
                        <a:spcAft>
                          <a:spcPts val="215"/>
                        </a:spcAft>
                      </a:pPr>
                      <a:r>
                        <a:rPr lang="en-US" sz="900" dirty="0">
                          <a:effectLst/>
                        </a:rPr>
                        <a:t>Used when CFRA is not being applied. Not as commonly used. </a:t>
                      </a:r>
                    </a:p>
                    <a:p>
                      <a:pPr marL="0" marR="0" indent="0">
                        <a:lnSpc>
                          <a:spcPct val="107000"/>
                        </a:lnSpc>
                        <a:spcBef>
                          <a:spcPts val="0"/>
                        </a:spcBef>
                        <a:spcAft>
                          <a:spcPts val="0"/>
                        </a:spcAft>
                      </a:pPr>
                      <a:r>
                        <a:rPr lang="en-US" sz="900" dirty="0">
                          <a:effectLst/>
                        </a:rPr>
                        <a:t>Leave of absence for employees entitled to FMLA when they are unable to perform their job due to their own serious health condition such as an illness, injury, impairment or mental condition. </a:t>
                      </a:r>
                      <a:endParaRPr lang="en-US" sz="900" dirty="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50114" marT="24782" marB="0"/>
                </a:tc>
                <a:extLst>
                  <a:ext uri="{0D108BD9-81ED-4DB2-BD59-A6C34878D82A}">
                    <a16:rowId xmlns:a16="http://schemas.microsoft.com/office/drawing/2014/main" val="2429237582"/>
                  </a:ext>
                </a:extLst>
              </a:tr>
            </a:tbl>
          </a:graphicData>
        </a:graphic>
      </p:graphicFrame>
      <p:pic>
        <p:nvPicPr>
          <p:cNvPr id="6" name="Picture 5"/>
          <p:cNvPicPr/>
          <p:nvPr/>
        </p:nvPicPr>
        <p:blipFill>
          <a:blip r:embed="rId2"/>
          <a:stretch>
            <a:fillRect/>
          </a:stretch>
        </p:blipFill>
        <p:spPr>
          <a:xfrm>
            <a:off x="0" y="0"/>
            <a:ext cx="9144000" cy="825500"/>
          </a:xfrm>
          <a:prstGeom prst="rect">
            <a:avLst/>
          </a:prstGeom>
        </p:spPr>
      </p:pic>
    </p:spTree>
    <p:extLst>
      <p:ext uri="{BB962C8B-B14F-4D97-AF65-F5344CB8AC3E}">
        <p14:creationId xmlns:p14="http://schemas.microsoft.com/office/powerpoint/2010/main" val="248837497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078373040"/>
              </p:ext>
            </p:extLst>
          </p:nvPr>
        </p:nvGraphicFramePr>
        <p:xfrm>
          <a:off x="460375" y="1304146"/>
          <a:ext cx="8226425" cy="5081663"/>
        </p:xfrm>
        <a:graphic>
          <a:graphicData uri="http://schemas.openxmlformats.org/drawingml/2006/table">
            <a:tbl>
              <a:tblPr firstRow="1" firstCol="1" bandRow="1">
                <a:tableStyleId>{5C22544A-7EE6-4342-B048-85BDC9FD1C3A}</a:tableStyleId>
              </a:tblPr>
              <a:tblGrid>
                <a:gridCol w="1883410">
                  <a:extLst>
                    <a:ext uri="{9D8B030D-6E8A-4147-A177-3AD203B41FA5}">
                      <a16:colId xmlns:a16="http://schemas.microsoft.com/office/drawing/2014/main" val="614022610"/>
                    </a:ext>
                  </a:extLst>
                </a:gridCol>
                <a:gridCol w="6343015">
                  <a:extLst>
                    <a:ext uri="{9D8B030D-6E8A-4147-A177-3AD203B41FA5}">
                      <a16:colId xmlns:a16="http://schemas.microsoft.com/office/drawing/2014/main" val="2914802101"/>
                    </a:ext>
                  </a:extLst>
                </a:gridCol>
              </a:tblGrid>
              <a:tr h="320328">
                <a:tc gridSpan="2">
                  <a:txBody>
                    <a:bodyPr/>
                    <a:lstStyle/>
                    <a:p>
                      <a:pPr marL="0" marR="0" indent="0">
                        <a:lnSpc>
                          <a:spcPct val="107000"/>
                        </a:lnSpc>
                        <a:spcBef>
                          <a:spcPts val="0"/>
                        </a:spcBef>
                        <a:spcAft>
                          <a:spcPts val="0"/>
                        </a:spcAft>
                        <a:tabLst>
                          <a:tab pos="1047750" algn="ctr"/>
                          <a:tab pos="5793740" algn="ctr"/>
                        </a:tabLst>
                      </a:pPr>
                      <a:r>
                        <a:rPr lang="en-US" sz="1000">
                          <a:effectLst/>
                        </a:rPr>
                        <a:t>	Leave 	Description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50114" marT="24782" marB="0"/>
                </a:tc>
                <a:tc hMerge="1">
                  <a:txBody>
                    <a:bodyPr/>
                    <a:lstStyle/>
                    <a:p>
                      <a:endParaRPr lang="en-US"/>
                    </a:p>
                  </a:txBody>
                  <a:tcPr/>
                </a:tc>
                <a:extLst>
                  <a:ext uri="{0D108BD9-81ED-4DB2-BD59-A6C34878D82A}">
                    <a16:rowId xmlns:a16="http://schemas.microsoft.com/office/drawing/2014/main" val="4246808722"/>
                  </a:ext>
                </a:extLst>
              </a:tr>
              <a:tr h="517195">
                <a:tc>
                  <a:txBody>
                    <a:bodyPr/>
                    <a:lstStyle/>
                    <a:p>
                      <a:pPr marL="0" marR="0" indent="0">
                        <a:lnSpc>
                          <a:spcPct val="107000"/>
                        </a:lnSpc>
                        <a:spcBef>
                          <a:spcPts val="0"/>
                        </a:spcBef>
                        <a:spcAft>
                          <a:spcPts val="0"/>
                        </a:spcAft>
                      </a:pPr>
                      <a:r>
                        <a:rPr lang="en-US" sz="900">
                          <a:effectLst/>
                        </a:rPr>
                        <a:t>4806/4804.1 Salary Continuance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50114" marT="24782" marB="0"/>
                </a:tc>
                <a:tc>
                  <a:txBody>
                    <a:bodyPr/>
                    <a:lstStyle/>
                    <a:p>
                      <a:pPr marL="0" marR="0" indent="0">
                        <a:lnSpc>
                          <a:spcPct val="107000"/>
                        </a:lnSpc>
                        <a:spcBef>
                          <a:spcPts val="0"/>
                        </a:spcBef>
                        <a:spcAft>
                          <a:spcPts val="0"/>
                        </a:spcAft>
                      </a:pPr>
                      <a:r>
                        <a:rPr lang="en-US" sz="900">
                          <a:effectLst/>
                        </a:rPr>
                        <a:t>Granted to University Police Officers Association under the California Labor Code Section 4806, a leave with full salary for a period not exceeding one year for an injury/illness arising out of and in course of the employee’s duties. This leave shall not be charged to accrued sick leave or vacation.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50114" marT="24782" marB="0"/>
                </a:tc>
                <a:extLst>
                  <a:ext uri="{0D108BD9-81ED-4DB2-BD59-A6C34878D82A}">
                    <a16:rowId xmlns:a16="http://schemas.microsoft.com/office/drawing/2014/main" val="4025540325"/>
                  </a:ext>
                </a:extLst>
              </a:tr>
              <a:tr h="361365">
                <a:tc>
                  <a:txBody>
                    <a:bodyPr/>
                    <a:lstStyle/>
                    <a:p>
                      <a:pPr marL="0" marR="0" indent="0">
                        <a:lnSpc>
                          <a:spcPct val="107000"/>
                        </a:lnSpc>
                        <a:spcBef>
                          <a:spcPts val="0"/>
                        </a:spcBef>
                        <a:spcAft>
                          <a:spcPts val="0"/>
                        </a:spcAft>
                      </a:pPr>
                      <a:r>
                        <a:rPr lang="en-US" sz="900">
                          <a:effectLst/>
                        </a:rPr>
                        <a:t>Bargaining Release Time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50114" marT="24782" marB="0"/>
                </a:tc>
                <a:tc>
                  <a:txBody>
                    <a:bodyPr/>
                    <a:lstStyle/>
                    <a:p>
                      <a:pPr marL="0" marR="0" indent="0">
                        <a:lnSpc>
                          <a:spcPct val="107000"/>
                        </a:lnSpc>
                        <a:spcBef>
                          <a:spcPts val="0"/>
                        </a:spcBef>
                        <a:spcAft>
                          <a:spcPts val="0"/>
                        </a:spcAft>
                      </a:pPr>
                      <a:r>
                        <a:rPr lang="en-US" sz="900">
                          <a:effectLst/>
                        </a:rPr>
                        <a:t>The University shall provide release time in a without-loss-straight-time-pay status to attend scheduled bargaining sessions for negotiations.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50114" marT="24782" marB="0"/>
                </a:tc>
                <a:extLst>
                  <a:ext uri="{0D108BD9-81ED-4DB2-BD59-A6C34878D82A}">
                    <a16:rowId xmlns:a16="http://schemas.microsoft.com/office/drawing/2014/main" val="773580167"/>
                  </a:ext>
                </a:extLst>
              </a:tr>
              <a:tr h="220495">
                <a:tc>
                  <a:txBody>
                    <a:bodyPr/>
                    <a:lstStyle/>
                    <a:p>
                      <a:pPr marL="0" marR="0" indent="0">
                        <a:lnSpc>
                          <a:spcPct val="107000"/>
                        </a:lnSpc>
                        <a:spcBef>
                          <a:spcPts val="0"/>
                        </a:spcBef>
                        <a:spcAft>
                          <a:spcPts val="0"/>
                        </a:spcAft>
                      </a:pPr>
                      <a:r>
                        <a:rPr lang="en-US" sz="900">
                          <a:effectLst/>
                        </a:rPr>
                        <a:t>Bereavement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50114" marT="24782" marB="0"/>
                </a:tc>
                <a:tc>
                  <a:txBody>
                    <a:bodyPr/>
                    <a:lstStyle/>
                    <a:p>
                      <a:pPr marL="0" marR="0" indent="0">
                        <a:lnSpc>
                          <a:spcPct val="107000"/>
                        </a:lnSpc>
                        <a:spcBef>
                          <a:spcPts val="0"/>
                        </a:spcBef>
                        <a:spcAft>
                          <a:spcPts val="0"/>
                        </a:spcAft>
                      </a:pPr>
                      <a:r>
                        <a:rPr lang="en-US" sz="900">
                          <a:effectLst/>
                        </a:rPr>
                        <a:t>Leave of absence due to death of a family member or another person close to the employee.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50114" marT="24782" marB="0"/>
                </a:tc>
                <a:extLst>
                  <a:ext uri="{0D108BD9-81ED-4DB2-BD59-A6C34878D82A}">
                    <a16:rowId xmlns:a16="http://schemas.microsoft.com/office/drawing/2014/main" val="3531608223"/>
                  </a:ext>
                </a:extLst>
              </a:tr>
              <a:tr h="220495">
                <a:tc>
                  <a:txBody>
                    <a:bodyPr/>
                    <a:lstStyle/>
                    <a:p>
                      <a:pPr marL="0" marR="0" indent="0">
                        <a:lnSpc>
                          <a:spcPct val="107000"/>
                        </a:lnSpc>
                        <a:spcBef>
                          <a:spcPts val="0"/>
                        </a:spcBef>
                        <a:spcAft>
                          <a:spcPts val="0"/>
                        </a:spcAft>
                      </a:pPr>
                      <a:r>
                        <a:rPr lang="en-US" sz="900">
                          <a:effectLst/>
                        </a:rPr>
                        <a:t>Bone Marrow/Organ Donation*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50114" marT="24782" marB="0"/>
                </a:tc>
                <a:tc>
                  <a:txBody>
                    <a:bodyPr/>
                    <a:lstStyle/>
                    <a:p>
                      <a:pPr marL="0" marR="0" indent="0">
                        <a:lnSpc>
                          <a:spcPct val="107000"/>
                        </a:lnSpc>
                        <a:spcBef>
                          <a:spcPts val="0"/>
                        </a:spcBef>
                        <a:spcAft>
                          <a:spcPts val="0"/>
                        </a:spcAft>
                      </a:pPr>
                      <a:r>
                        <a:rPr lang="en-US" sz="900">
                          <a:effectLst/>
                        </a:rPr>
                        <a:t>Leave of absence due to employee donating blood, platelets, bone marrow or an organ.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50114" marT="24782" marB="0"/>
                </a:tc>
                <a:extLst>
                  <a:ext uri="{0D108BD9-81ED-4DB2-BD59-A6C34878D82A}">
                    <a16:rowId xmlns:a16="http://schemas.microsoft.com/office/drawing/2014/main" val="1712854380"/>
                  </a:ext>
                </a:extLst>
              </a:tr>
              <a:tr h="398114">
                <a:tc>
                  <a:txBody>
                    <a:bodyPr/>
                    <a:lstStyle/>
                    <a:p>
                      <a:pPr marL="0" marR="0" indent="0">
                        <a:lnSpc>
                          <a:spcPct val="107000"/>
                        </a:lnSpc>
                        <a:spcBef>
                          <a:spcPts val="0"/>
                        </a:spcBef>
                        <a:spcAft>
                          <a:spcPts val="0"/>
                        </a:spcAft>
                      </a:pPr>
                      <a:r>
                        <a:rPr lang="en-US" sz="900">
                          <a:effectLst/>
                        </a:rPr>
                        <a:t>Childbearing Leave*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50114" marT="24782" marB="0"/>
                </a:tc>
                <a:tc>
                  <a:txBody>
                    <a:bodyPr/>
                    <a:lstStyle/>
                    <a:p>
                      <a:pPr marL="0" marR="0" indent="0">
                        <a:lnSpc>
                          <a:spcPct val="107000"/>
                        </a:lnSpc>
                        <a:spcBef>
                          <a:spcPts val="0"/>
                        </a:spcBef>
                        <a:spcAft>
                          <a:spcPts val="215"/>
                        </a:spcAft>
                      </a:pPr>
                      <a:r>
                        <a:rPr lang="en-US" sz="900">
                          <a:effectLst/>
                        </a:rPr>
                        <a:t>Used when an expectant mother is taking a leave for pregnancy (doesn’t have to be FMLA eligible). </a:t>
                      </a:r>
                    </a:p>
                    <a:p>
                      <a:pPr marL="0" marR="0" indent="0">
                        <a:lnSpc>
                          <a:spcPct val="107000"/>
                        </a:lnSpc>
                        <a:spcBef>
                          <a:spcPts val="0"/>
                        </a:spcBef>
                        <a:spcAft>
                          <a:spcPts val="0"/>
                        </a:spcAft>
                      </a:pPr>
                      <a:r>
                        <a:rPr lang="en-US" sz="900">
                          <a:effectLst/>
                        </a:rPr>
                        <a:t>Leave of absence granted to an employee who is disabled because of pregnancy, childbirth or related medical conditions.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50114" marT="24782" marB="0"/>
                </a:tc>
                <a:extLst>
                  <a:ext uri="{0D108BD9-81ED-4DB2-BD59-A6C34878D82A}">
                    <a16:rowId xmlns:a16="http://schemas.microsoft.com/office/drawing/2014/main" val="91399894"/>
                  </a:ext>
                </a:extLst>
              </a:tr>
              <a:tr h="517195">
                <a:tc>
                  <a:txBody>
                    <a:bodyPr/>
                    <a:lstStyle/>
                    <a:p>
                      <a:pPr marL="0" marR="0" indent="0">
                        <a:lnSpc>
                          <a:spcPct val="107000"/>
                        </a:lnSpc>
                        <a:spcBef>
                          <a:spcPts val="0"/>
                        </a:spcBef>
                        <a:spcAft>
                          <a:spcPts val="0"/>
                        </a:spcAft>
                      </a:pPr>
                      <a:r>
                        <a:rPr lang="en-US" sz="900">
                          <a:effectLst/>
                        </a:rPr>
                        <a:t>Childcare Leave (NX Contract)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50114" marT="24782" marB="0"/>
                </a:tc>
                <a:tc>
                  <a:txBody>
                    <a:bodyPr/>
                    <a:lstStyle/>
                    <a:p>
                      <a:pPr marL="0" marR="0" indent="0">
                        <a:lnSpc>
                          <a:spcPct val="107000"/>
                        </a:lnSpc>
                        <a:spcBef>
                          <a:spcPts val="0"/>
                        </a:spcBef>
                        <a:spcAft>
                          <a:spcPts val="0"/>
                        </a:spcAft>
                      </a:pPr>
                      <a:r>
                        <a:rPr lang="en-US" sz="900">
                          <a:effectLst/>
                        </a:rPr>
                        <a:t>Leave of absence for employee to bond with her/his child after the child’s birth or placement with the employee for adoption or foster care, and to attend to matters related to the birth, adoption, or placement of child within 12 months. This will be applied after the use of CFRA (if applicable).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50114" marT="24782" marB="0"/>
                </a:tc>
                <a:extLst>
                  <a:ext uri="{0D108BD9-81ED-4DB2-BD59-A6C34878D82A}">
                    <a16:rowId xmlns:a16="http://schemas.microsoft.com/office/drawing/2014/main" val="2286235728"/>
                  </a:ext>
                </a:extLst>
              </a:tr>
              <a:tr h="361365">
                <a:tc>
                  <a:txBody>
                    <a:bodyPr/>
                    <a:lstStyle/>
                    <a:p>
                      <a:pPr marL="0" marR="0" indent="0">
                        <a:lnSpc>
                          <a:spcPct val="107000"/>
                        </a:lnSpc>
                        <a:spcBef>
                          <a:spcPts val="0"/>
                        </a:spcBef>
                        <a:spcAft>
                          <a:spcPts val="0"/>
                        </a:spcAft>
                      </a:pPr>
                      <a:r>
                        <a:rPr lang="en-US" sz="900">
                          <a:effectLst/>
                        </a:rPr>
                        <a:t>Community Service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50114" marT="24782" marB="0"/>
                </a:tc>
                <a:tc>
                  <a:txBody>
                    <a:bodyPr/>
                    <a:lstStyle/>
                    <a:p>
                      <a:pPr marL="0" marR="0" indent="0">
                        <a:lnSpc>
                          <a:spcPct val="107000"/>
                        </a:lnSpc>
                        <a:spcBef>
                          <a:spcPts val="0"/>
                        </a:spcBef>
                        <a:spcAft>
                          <a:spcPts val="0"/>
                        </a:spcAft>
                      </a:pPr>
                      <a:r>
                        <a:rPr lang="en-US" sz="900">
                          <a:effectLst/>
                        </a:rPr>
                        <a:t>Leave of absence for employees to provide volunteer services to University sanctioned non-profit organizations engaged in charitable or community service efforts. Not to exceed 24 hours.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50114" marT="24782" marB="0"/>
                </a:tc>
                <a:extLst>
                  <a:ext uri="{0D108BD9-81ED-4DB2-BD59-A6C34878D82A}">
                    <a16:rowId xmlns:a16="http://schemas.microsoft.com/office/drawing/2014/main" val="2861052693"/>
                  </a:ext>
                </a:extLst>
              </a:tr>
              <a:tr h="741106">
                <a:tc>
                  <a:txBody>
                    <a:bodyPr/>
                    <a:lstStyle/>
                    <a:p>
                      <a:pPr marL="0" marR="0" indent="0">
                        <a:lnSpc>
                          <a:spcPct val="107000"/>
                        </a:lnSpc>
                        <a:spcBef>
                          <a:spcPts val="0"/>
                        </a:spcBef>
                        <a:spcAft>
                          <a:spcPts val="0"/>
                        </a:spcAft>
                      </a:pPr>
                      <a:r>
                        <a:rPr lang="en-US" sz="900">
                          <a:effectLst/>
                        </a:rPr>
                        <a:t>COVID19-EFMLA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50114" marT="24782" marB="0"/>
                </a:tc>
                <a:tc>
                  <a:txBody>
                    <a:bodyPr/>
                    <a:lstStyle/>
                    <a:p>
                      <a:pPr marL="0" marR="0" indent="0">
                        <a:lnSpc>
                          <a:spcPct val="99000"/>
                        </a:lnSpc>
                        <a:spcBef>
                          <a:spcPts val="0"/>
                        </a:spcBef>
                        <a:spcAft>
                          <a:spcPts val="830"/>
                        </a:spcAft>
                      </a:pPr>
                      <a:r>
                        <a:rPr lang="en-US" sz="900">
                          <a:effectLst/>
                        </a:rPr>
                        <a:t>Used when the employee is unable to work or telework because the employee is caring for a child whose school/place of care is closed or whose child care provider is unavailable due to COVID-19. </a:t>
                      </a:r>
                    </a:p>
                    <a:p>
                      <a:pPr marL="0" marR="0" indent="0">
                        <a:lnSpc>
                          <a:spcPct val="107000"/>
                        </a:lnSpc>
                        <a:spcBef>
                          <a:spcPts val="0"/>
                        </a:spcBef>
                        <a:spcAft>
                          <a:spcPts val="0"/>
                        </a:spcAft>
                      </a:pPr>
                      <a:r>
                        <a:rPr lang="en-US" sz="900">
                          <a:effectLst/>
                        </a:rPr>
                        <a:t>Please refer to the Job Aid: The Families First Coronavirus Response Act (FFCRA or Act) for additional information and instructions.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50114" marT="24782" marB="0"/>
                </a:tc>
                <a:extLst>
                  <a:ext uri="{0D108BD9-81ED-4DB2-BD59-A6C34878D82A}">
                    <a16:rowId xmlns:a16="http://schemas.microsoft.com/office/drawing/2014/main" val="66036320"/>
                  </a:ext>
                </a:extLst>
              </a:tr>
              <a:tr h="361365">
                <a:tc>
                  <a:txBody>
                    <a:bodyPr/>
                    <a:lstStyle/>
                    <a:p>
                      <a:pPr marL="0" marR="0" indent="0">
                        <a:lnSpc>
                          <a:spcPct val="107000"/>
                        </a:lnSpc>
                        <a:spcBef>
                          <a:spcPts val="0"/>
                        </a:spcBef>
                        <a:spcAft>
                          <a:spcPts val="0"/>
                        </a:spcAft>
                      </a:pPr>
                      <a:r>
                        <a:rPr lang="en-US" sz="900">
                          <a:effectLst/>
                        </a:rPr>
                        <a:t>Emergency Relief Leave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50114" marT="24782" marB="0"/>
                </a:tc>
                <a:tc>
                  <a:txBody>
                    <a:bodyPr/>
                    <a:lstStyle/>
                    <a:p>
                      <a:pPr marL="0" marR="0" indent="0">
                        <a:lnSpc>
                          <a:spcPct val="107000"/>
                        </a:lnSpc>
                        <a:spcBef>
                          <a:spcPts val="0"/>
                        </a:spcBef>
                        <a:spcAft>
                          <a:spcPts val="0"/>
                        </a:spcAft>
                      </a:pPr>
                      <a:r>
                        <a:rPr lang="en-US" sz="900" dirty="0">
                          <a:effectLst/>
                        </a:rPr>
                        <a:t>Leave of absence granted to an employee to perform emergency duty as a volunteer firefighter, reserve peace officer, emergency rescue personnel, or to provide other service to a city, state, federal or other public entity. </a:t>
                      </a:r>
                      <a:endParaRPr lang="en-US" sz="900" dirty="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50114" marT="24782" marB="0"/>
                </a:tc>
                <a:extLst>
                  <a:ext uri="{0D108BD9-81ED-4DB2-BD59-A6C34878D82A}">
                    <a16:rowId xmlns:a16="http://schemas.microsoft.com/office/drawing/2014/main" val="2874278517"/>
                  </a:ext>
                </a:extLst>
              </a:tr>
              <a:tr h="517195">
                <a:tc>
                  <a:txBody>
                    <a:bodyPr/>
                    <a:lstStyle/>
                    <a:p>
                      <a:pPr marL="0" marR="0" indent="0">
                        <a:lnSpc>
                          <a:spcPct val="107000"/>
                        </a:lnSpc>
                        <a:spcBef>
                          <a:spcPts val="0"/>
                        </a:spcBef>
                        <a:spcAft>
                          <a:spcPts val="0"/>
                        </a:spcAft>
                      </a:pPr>
                      <a:r>
                        <a:rPr lang="en-US" sz="900">
                          <a:effectLst/>
                        </a:rPr>
                        <a:t>Employee's SHC-CFRA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50114" marT="24782" marB="0"/>
                </a:tc>
                <a:tc>
                  <a:txBody>
                    <a:bodyPr/>
                    <a:lstStyle/>
                    <a:p>
                      <a:pPr marL="0" marR="0" indent="0">
                        <a:lnSpc>
                          <a:spcPct val="107000"/>
                        </a:lnSpc>
                        <a:spcBef>
                          <a:spcPts val="0"/>
                        </a:spcBef>
                        <a:spcAft>
                          <a:spcPts val="0"/>
                        </a:spcAft>
                      </a:pPr>
                      <a:r>
                        <a:rPr lang="en-US" sz="900">
                          <a:effectLst/>
                        </a:rPr>
                        <a:t>Leave of absence for employees who are unable to perform their job due to their own serious health condition, such as an illness, injury, impairment or mental condition covered under the California Fair Employment and Housing Act that contain family care and medical leave provisions for California employees.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50114" marT="24782" marB="0"/>
                </a:tc>
                <a:extLst>
                  <a:ext uri="{0D108BD9-81ED-4DB2-BD59-A6C34878D82A}">
                    <a16:rowId xmlns:a16="http://schemas.microsoft.com/office/drawing/2014/main" val="2166283859"/>
                  </a:ext>
                </a:extLst>
              </a:tr>
              <a:tr h="545445">
                <a:tc>
                  <a:txBody>
                    <a:bodyPr/>
                    <a:lstStyle/>
                    <a:p>
                      <a:pPr marL="0" marR="0" indent="0">
                        <a:lnSpc>
                          <a:spcPct val="107000"/>
                        </a:lnSpc>
                        <a:spcBef>
                          <a:spcPts val="0"/>
                        </a:spcBef>
                        <a:spcAft>
                          <a:spcPts val="0"/>
                        </a:spcAft>
                      </a:pPr>
                      <a:r>
                        <a:rPr lang="en-US" sz="900">
                          <a:effectLst/>
                        </a:rPr>
                        <a:t>Employee's SHC-FMLA </a:t>
                      </a:r>
                      <a:endParaRPr lang="en-US" sz="90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50114" marT="24782" marB="0"/>
                </a:tc>
                <a:tc>
                  <a:txBody>
                    <a:bodyPr/>
                    <a:lstStyle/>
                    <a:p>
                      <a:pPr marL="0" marR="0" indent="0">
                        <a:lnSpc>
                          <a:spcPct val="107000"/>
                        </a:lnSpc>
                        <a:spcBef>
                          <a:spcPts val="0"/>
                        </a:spcBef>
                        <a:spcAft>
                          <a:spcPts val="215"/>
                        </a:spcAft>
                      </a:pPr>
                      <a:r>
                        <a:rPr lang="en-US" sz="900" dirty="0">
                          <a:effectLst/>
                        </a:rPr>
                        <a:t>Used when CFRA is not being applied. Not as commonly used. </a:t>
                      </a:r>
                    </a:p>
                    <a:p>
                      <a:pPr marL="0" marR="0" indent="0">
                        <a:lnSpc>
                          <a:spcPct val="107000"/>
                        </a:lnSpc>
                        <a:spcBef>
                          <a:spcPts val="0"/>
                        </a:spcBef>
                        <a:spcAft>
                          <a:spcPts val="0"/>
                        </a:spcAft>
                      </a:pPr>
                      <a:r>
                        <a:rPr lang="en-US" sz="900" dirty="0">
                          <a:effectLst/>
                        </a:rPr>
                        <a:t>Leave of absence for employees entitled to FMLA when they are unable to perform their job due to their own serious health condition such as an illness, injury, impairment or mental condition. </a:t>
                      </a:r>
                      <a:endParaRPr lang="en-US" sz="900" dirty="0">
                        <a:solidFill>
                          <a:srgbClr val="666666"/>
                        </a:solidFill>
                        <a:effectLst/>
                        <a:latin typeface="Arial" panose="020B0604020202020204" pitchFamily="34" charset="0"/>
                        <a:ea typeface="Arial" panose="020B0604020202020204" pitchFamily="34" charset="0"/>
                        <a:cs typeface="Times New Roman" panose="02020603050405020304" pitchFamily="18" charset="0"/>
                      </a:endParaRPr>
                    </a:p>
                  </a:txBody>
                  <a:tcPr marL="31390" marR="50114" marT="24782" marB="0"/>
                </a:tc>
                <a:extLst>
                  <a:ext uri="{0D108BD9-81ED-4DB2-BD59-A6C34878D82A}">
                    <a16:rowId xmlns:a16="http://schemas.microsoft.com/office/drawing/2014/main" val="2429237582"/>
                  </a:ext>
                </a:extLst>
              </a:tr>
            </a:tbl>
          </a:graphicData>
        </a:graphic>
      </p:graphicFrame>
      <p:pic>
        <p:nvPicPr>
          <p:cNvPr id="6" name="Picture 5"/>
          <p:cNvPicPr/>
          <p:nvPr/>
        </p:nvPicPr>
        <p:blipFill>
          <a:blip r:embed="rId2"/>
          <a:stretch>
            <a:fillRect/>
          </a:stretch>
        </p:blipFill>
        <p:spPr>
          <a:xfrm>
            <a:off x="0" y="0"/>
            <a:ext cx="9144000" cy="825500"/>
          </a:xfrm>
          <a:prstGeom prst="rect">
            <a:avLst/>
          </a:prstGeom>
        </p:spPr>
      </p:pic>
    </p:spTree>
    <p:extLst>
      <p:ext uri="{BB962C8B-B14F-4D97-AF65-F5344CB8AC3E}">
        <p14:creationId xmlns:p14="http://schemas.microsoft.com/office/powerpoint/2010/main" val="155859921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410015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2287" y="2893349"/>
            <a:ext cx="8366760" cy="960120"/>
          </a:xfrm>
        </p:spPr>
        <p:txBody>
          <a:bodyPr>
            <a:normAutofit/>
          </a:bodyPr>
          <a:lstStyle/>
          <a:p>
            <a:pPr algn="ctr"/>
            <a:r>
              <a:rPr lang="en-US" sz="4800" dirty="0"/>
              <a:t>Thank You!</a:t>
            </a:r>
          </a:p>
        </p:txBody>
      </p:sp>
      <p:sp>
        <p:nvSpPr>
          <p:cNvPr id="6" name="Title 2"/>
          <p:cNvSpPr txBox="1">
            <a:spLocks/>
          </p:cNvSpPr>
          <p:nvPr/>
        </p:nvSpPr>
        <p:spPr>
          <a:xfrm>
            <a:off x="459620" y="40226"/>
            <a:ext cx="8227181" cy="850911"/>
          </a:xfrm>
          <a:prstGeom prst="rect">
            <a:avLst/>
          </a:prstGeom>
        </p:spPr>
        <p:txBody>
          <a:bodyPr vert="horz" lIns="91440" tIns="45720" rIns="91440" bIns="45720" rtlCol="0" anchor="ctr">
            <a:normAutofit/>
          </a:bodyPr>
          <a:lstStyle>
            <a:lvl1pPr algn="l" defTabSz="457200" rtl="0" eaLnBrk="1" latinLnBrk="0" hangingPunct="1">
              <a:spcBef>
                <a:spcPct val="0"/>
              </a:spcBef>
              <a:buNone/>
              <a:defRPr lang="en-US" sz="4000" b="1" kern="1200" baseline="0">
                <a:solidFill>
                  <a:srgbClr val="1E4386"/>
                </a:solidFill>
                <a:latin typeface="Arial" panose="020B0604020202020204" pitchFamily="34" charset="0"/>
                <a:ea typeface="Verdana" panose="020B0604030504040204" pitchFamily="34" charset="0"/>
                <a:cs typeface="Arial" panose="020B0604020202020204" pitchFamily="34" charset="0"/>
              </a:defRPr>
            </a:lvl1pPr>
          </a:lstStyle>
          <a:p>
            <a:r>
              <a:rPr lang="en-US" dirty="0">
                <a:solidFill>
                  <a:schemeClr val="tx1"/>
                </a:solidFill>
                <a:latin typeface="Arial Black" panose="020B0A04020102020204" pitchFamily="34" charset="0"/>
              </a:rPr>
              <a:t>Training End</a:t>
            </a:r>
          </a:p>
        </p:txBody>
      </p:sp>
    </p:spTree>
    <p:custDataLst>
      <p:tags r:id="rId1"/>
    </p:custDataLst>
    <p:extLst>
      <p:ext uri="{BB962C8B-B14F-4D97-AF65-F5344CB8AC3E}">
        <p14:creationId xmlns:p14="http://schemas.microsoft.com/office/powerpoint/2010/main" val="209802625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Rectangle 16"/>
          <p:cNvSpPr/>
          <p:nvPr/>
        </p:nvSpPr>
        <p:spPr>
          <a:xfrm>
            <a:off x="141515" y="1602715"/>
            <a:ext cx="8858107" cy="4090736"/>
          </a:xfrm>
          <a:prstGeom prst="rect">
            <a:avLst/>
          </a:prstGeom>
          <a:solidFill>
            <a:srgbClr val="09548E"/>
          </a:solidFill>
          <a:ln w="57150">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41515" y="26579"/>
            <a:ext cx="9002487" cy="850911"/>
          </a:xfrm>
        </p:spPr>
        <p:txBody>
          <a:bodyPr/>
          <a:lstStyle/>
          <a:p>
            <a:r>
              <a:rPr lang="en-US" dirty="0" smtClean="0"/>
              <a:t>Leave </a:t>
            </a:r>
            <a:r>
              <a:rPr lang="en-US" dirty="0"/>
              <a:t>of </a:t>
            </a:r>
            <a:r>
              <a:rPr lang="en-US" dirty="0" smtClean="0"/>
              <a:t>Absences Pages</a:t>
            </a:r>
            <a:endParaRPr lang="en-US" dirty="0"/>
          </a:p>
        </p:txBody>
      </p:sp>
      <p:sp>
        <p:nvSpPr>
          <p:cNvPr id="13" name="Folded Corner 12"/>
          <p:cNvSpPr/>
          <p:nvPr/>
        </p:nvSpPr>
        <p:spPr>
          <a:xfrm>
            <a:off x="6491037" y="1840820"/>
            <a:ext cx="2298032" cy="2206395"/>
          </a:xfrm>
          <a:prstGeom prst="foldedCorner">
            <a:avLst>
              <a:gd name="adj" fmla="val 37720"/>
            </a:avLst>
          </a:prstGeom>
          <a:blipFill>
            <a:blip r:embed="rId3"/>
            <a:tile tx="0" ty="0" sx="100000" sy="100000" flip="none" algn="tl"/>
          </a:blip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2400" b="1" dirty="0">
                <a:solidFill>
                  <a:schemeClr val="tx1"/>
                </a:solidFill>
              </a:rPr>
              <a:t>Administer Page</a:t>
            </a:r>
          </a:p>
          <a:p>
            <a:pPr marL="342891" indent="-342891">
              <a:buFont typeface="Arial" panose="020B0604020202020204" pitchFamily="34" charset="0"/>
              <a:buChar char="•"/>
            </a:pPr>
            <a:r>
              <a:rPr lang="en-US" sz="2000" dirty="0">
                <a:solidFill>
                  <a:schemeClr val="tx1"/>
                </a:solidFill>
              </a:rPr>
              <a:t>Edit</a:t>
            </a:r>
          </a:p>
          <a:p>
            <a:pPr marL="342891" indent="-342891">
              <a:buFont typeface="Arial" panose="020B0604020202020204" pitchFamily="34" charset="0"/>
              <a:buChar char="•"/>
            </a:pPr>
            <a:r>
              <a:rPr lang="en-US" sz="2000" dirty="0">
                <a:solidFill>
                  <a:schemeClr val="tx1"/>
                </a:solidFill>
              </a:rPr>
              <a:t>Return</a:t>
            </a:r>
          </a:p>
          <a:p>
            <a:pPr marL="342891" indent="-342891">
              <a:buFont typeface="Arial" panose="020B0604020202020204" pitchFamily="34" charset="0"/>
              <a:buChar char="•"/>
            </a:pPr>
            <a:r>
              <a:rPr lang="en-US" sz="2000" dirty="0">
                <a:solidFill>
                  <a:schemeClr val="tx1"/>
                </a:solidFill>
              </a:rPr>
              <a:t>Status</a:t>
            </a:r>
          </a:p>
          <a:p>
            <a:pPr marL="342891" indent="-342891">
              <a:buFont typeface="Arial" panose="020B0604020202020204" pitchFamily="34" charset="0"/>
              <a:buChar char="•"/>
            </a:pPr>
            <a:r>
              <a:rPr lang="en-US" sz="2000" dirty="0">
                <a:solidFill>
                  <a:schemeClr val="tx1"/>
                </a:solidFill>
              </a:rPr>
              <a:t>Paid, Unpaid</a:t>
            </a:r>
          </a:p>
          <a:p>
            <a:pPr marL="342891" indent="-342891">
              <a:buFont typeface="Arial" panose="020B0604020202020204" pitchFamily="34" charset="0"/>
              <a:buChar char="•"/>
            </a:pPr>
            <a:r>
              <a:rPr lang="en-US" sz="2000" dirty="0">
                <a:solidFill>
                  <a:schemeClr val="tx1"/>
                </a:solidFill>
              </a:rPr>
              <a:t>Cancel</a:t>
            </a:r>
          </a:p>
        </p:txBody>
      </p:sp>
      <p:sp>
        <p:nvSpPr>
          <p:cNvPr id="15" name="Folded Corner 14"/>
          <p:cNvSpPr/>
          <p:nvPr/>
        </p:nvSpPr>
        <p:spPr>
          <a:xfrm>
            <a:off x="348916" y="1840817"/>
            <a:ext cx="2528637" cy="2817811"/>
          </a:xfrm>
          <a:prstGeom prst="foldedCorner">
            <a:avLst>
              <a:gd name="adj" fmla="val 24155"/>
            </a:avLst>
          </a:prstGeom>
          <a:blipFill>
            <a:blip r:embed="rId3"/>
            <a:tile tx="0" ty="0" sx="100000" sy="100000" flip="none" algn="tl"/>
          </a:blip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t" anchorCtr="1"/>
          <a:lstStyle/>
          <a:p>
            <a:pPr algn="ctr"/>
            <a:r>
              <a:rPr lang="en-US" sz="2400" b="1" dirty="0">
                <a:solidFill>
                  <a:schemeClr val="tx1"/>
                </a:solidFill>
              </a:rPr>
              <a:t>“Pre”- actions</a:t>
            </a:r>
          </a:p>
          <a:p>
            <a:pPr marL="342891" indent="-342891">
              <a:buFont typeface="Wingdings" panose="05000000000000000000" pitchFamily="2" charset="2"/>
              <a:buChar char="q"/>
            </a:pPr>
            <a:r>
              <a:rPr lang="en-US" sz="2000" dirty="0">
                <a:solidFill>
                  <a:schemeClr val="tx1"/>
                </a:solidFill>
              </a:rPr>
              <a:t>Person Org Summary</a:t>
            </a:r>
          </a:p>
          <a:p>
            <a:pPr marL="342891" indent="-342891">
              <a:buFont typeface="Wingdings" panose="05000000000000000000" pitchFamily="2" charset="2"/>
              <a:buChar char="q"/>
            </a:pPr>
            <a:r>
              <a:rPr lang="en-US" sz="2000" dirty="0">
                <a:solidFill>
                  <a:schemeClr val="tx1"/>
                </a:solidFill>
              </a:rPr>
              <a:t>Benefits Summary</a:t>
            </a:r>
          </a:p>
          <a:p>
            <a:pPr marL="342891" indent="-342891">
              <a:buFont typeface="Wingdings" panose="05000000000000000000" pitchFamily="2" charset="2"/>
              <a:buChar char="q"/>
            </a:pPr>
            <a:r>
              <a:rPr lang="en-US" sz="2000" dirty="0">
                <a:solidFill>
                  <a:schemeClr val="tx1"/>
                </a:solidFill>
              </a:rPr>
              <a:t>Review Absence Balances</a:t>
            </a:r>
          </a:p>
          <a:p>
            <a:pPr marL="342891" indent="-342891">
              <a:buFont typeface="Wingdings" panose="05000000000000000000" pitchFamily="2" charset="2"/>
              <a:buChar char="q"/>
            </a:pPr>
            <a:r>
              <a:rPr lang="en-US" sz="2000" dirty="0">
                <a:solidFill>
                  <a:schemeClr val="tx1"/>
                </a:solidFill>
              </a:rPr>
              <a:t>Election Form</a:t>
            </a:r>
          </a:p>
          <a:p>
            <a:pPr marL="342891" indent="-342891">
              <a:buFont typeface="Wingdings" panose="05000000000000000000" pitchFamily="2" charset="2"/>
              <a:buChar char="q"/>
            </a:pPr>
            <a:r>
              <a:rPr lang="en-US" sz="2000" dirty="0">
                <a:solidFill>
                  <a:schemeClr val="tx1"/>
                </a:solidFill>
              </a:rPr>
              <a:t>Contact HR</a:t>
            </a:r>
          </a:p>
        </p:txBody>
      </p:sp>
      <p:sp>
        <p:nvSpPr>
          <p:cNvPr id="16" name="Folded Corner 15"/>
          <p:cNvSpPr/>
          <p:nvPr/>
        </p:nvSpPr>
        <p:spPr>
          <a:xfrm>
            <a:off x="6491037" y="4452731"/>
            <a:ext cx="2298032" cy="1110396"/>
          </a:xfrm>
          <a:prstGeom prst="foldedCorner">
            <a:avLst>
              <a:gd name="adj" fmla="val 37720"/>
            </a:avLst>
          </a:prstGeom>
          <a:blipFill>
            <a:blip r:embed="rId3"/>
            <a:tile tx="0" ty="0" sx="100000" sy="100000" flip="none" algn="tl"/>
          </a:blip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2400" b="1" dirty="0" err="1">
                <a:solidFill>
                  <a:schemeClr val="tx1"/>
                </a:solidFill>
              </a:rPr>
              <a:t>Cognos</a:t>
            </a:r>
            <a:r>
              <a:rPr lang="en-US" sz="2400" b="1" dirty="0">
                <a:solidFill>
                  <a:schemeClr val="tx1"/>
                </a:solidFill>
              </a:rPr>
              <a:t> Report</a:t>
            </a:r>
          </a:p>
          <a:p>
            <a:pPr marL="342891" indent="-342891">
              <a:buFont typeface="Arial" panose="020B0604020202020204" pitchFamily="34" charset="0"/>
              <a:buChar char="•"/>
            </a:pPr>
            <a:r>
              <a:rPr lang="en-US" sz="2000" dirty="0">
                <a:solidFill>
                  <a:schemeClr val="tx1"/>
                </a:solidFill>
              </a:rPr>
              <a:t>Custom</a:t>
            </a:r>
          </a:p>
          <a:p>
            <a:endParaRPr lang="en-US" sz="2000" dirty="0">
              <a:solidFill>
                <a:schemeClr val="tx1"/>
              </a:solidFill>
            </a:endParaRPr>
          </a:p>
        </p:txBody>
      </p:sp>
      <p:sp>
        <p:nvSpPr>
          <p:cNvPr id="10" name="Folded Corner 9"/>
          <p:cNvSpPr/>
          <p:nvPr/>
        </p:nvSpPr>
        <p:spPr>
          <a:xfrm>
            <a:off x="3535279" y="3962402"/>
            <a:ext cx="2298032" cy="1560095"/>
          </a:xfrm>
          <a:prstGeom prst="foldedCorner">
            <a:avLst>
              <a:gd name="adj" fmla="val 37720"/>
            </a:avLst>
          </a:prstGeom>
          <a:blipFill>
            <a:blip r:embed="rId3"/>
            <a:tile tx="0" ty="0" sx="100000" sy="100000" flip="none" algn="tl"/>
          </a:blip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2400" b="1" dirty="0">
                <a:solidFill>
                  <a:schemeClr val="tx1"/>
                </a:solidFill>
              </a:rPr>
              <a:t>EA Trans History</a:t>
            </a:r>
          </a:p>
          <a:p>
            <a:pPr indent="347463">
              <a:buFont typeface="Arial" panose="020B0604020202020204" pitchFamily="34" charset="0"/>
              <a:buChar char="•"/>
            </a:pPr>
            <a:r>
              <a:rPr lang="en-US" sz="2000" dirty="0">
                <a:solidFill>
                  <a:schemeClr val="tx1"/>
                </a:solidFill>
              </a:rPr>
              <a:t>All EA per </a:t>
            </a:r>
            <a:r>
              <a:rPr lang="en-US" sz="2000" dirty="0" err="1">
                <a:solidFill>
                  <a:schemeClr val="tx1"/>
                </a:solidFill>
              </a:rPr>
              <a:t>Empl</a:t>
            </a:r>
            <a:r>
              <a:rPr lang="en-US" sz="2000" dirty="0">
                <a:solidFill>
                  <a:schemeClr val="tx1"/>
                </a:solidFill>
              </a:rPr>
              <a:t>.</a:t>
            </a:r>
          </a:p>
          <a:p>
            <a:endParaRPr lang="en-US" sz="2000" dirty="0">
              <a:solidFill>
                <a:schemeClr val="tx1"/>
              </a:solidFill>
            </a:endParaRPr>
          </a:p>
          <a:p>
            <a:endParaRPr lang="en-US" sz="2000" dirty="0">
              <a:solidFill>
                <a:schemeClr val="tx1"/>
              </a:solidFill>
            </a:endParaRPr>
          </a:p>
        </p:txBody>
      </p:sp>
      <p:cxnSp>
        <p:nvCxnSpPr>
          <p:cNvPr id="5" name="Straight Connector 4"/>
          <p:cNvCxnSpPr/>
          <p:nvPr/>
        </p:nvCxnSpPr>
        <p:spPr>
          <a:xfrm flipH="1">
            <a:off x="2412376" y="3334067"/>
            <a:ext cx="1243032" cy="1873200"/>
          </a:xfrm>
          <a:prstGeom prst="line">
            <a:avLst/>
          </a:prstGeom>
          <a:ln w="57150">
            <a:solidFill>
              <a:srgbClr val="FDF1DB"/>
            </a:solidFill>
            <a:prstDash val="dash"/>
          </a:ln>
        </p:spPr>
        <p:style>
          <a:lnRef idx="2">
            <a:schemeClr val="accent1"/>
          </a:lnRef>
          <a:fillRef idx="0">
            <a:schemeClr val="accent1"/>
          </a:fillRef>
          <a:effectRef idx="1">
            <a:schemeClr val="accent1"/>
          </a:effectRef>
          <a:fontRef idx="minor">
            <a:schemeClr val="tx1"/>
          </a:fontRef>
        </p:style>
      </p:cxnSp>
      <p:sp>
        <p:nvSpPr>
          <p:cNvPr id="18" name="Folded Corner 17"/>
          <p:cNvSpPr/>
          <p:nvPr/>
        </p:nvSpPr>
        <p:spPr>
          <a:xfrm>
            <a:off x="348916" y="5060001"/>
            <a:ext cx="2298032" cy="468187"/>
          </a:xfrm>
          <a:prstGeom prst="foldedCorner">
            <a:avLst>
              <a:gd name="adj" fmla="val 50000"/>
            </a:avLst>
          </a:prstGeom>
          <a:blipFill>
            <a:blip r:embed="rId3"/>
            <a:tile tx="0" ty="0" sx="100000" sy="100000" flip="none" algn="tl"/>
          </a:blip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spcBef>
                <a:spcPts val="600"/>
              </a:spcBef>
            </a:pPr>
            <a:r>
              <a:rPr lang="en-US" sz="2400" b="1" dirty="0">
                <a:solidFill>
                  <a:schemeClr val="tx1"/>
                </a:solidFill>
              </a:rPr>
              <a:t>Job Data</a:t>
            </a:r>
          </a:p>
          <a:p>
            <a:endParaRPr lang="en-US" sz="2000" dirty="0">
              <a:solidFill>
                <a:schemeClr val="tx1"/>
              </a:solidFill>
            </a:endParaRPr>
          </a:p>
          <a:p>
            <a:endParaRPr lang="en-US" sz="2000" dirty="0">
              <a:solidFill>
                <a:schemeClr val="tx1"/>
              </a:solidFill>
            </a:endParaRPr>
          </a:p>
        </p:txBody>
      </p:sp>
      <p:sp>
        <p:nvSpPr>
          <p:cNvPr id="11" name="Folded Corner 10"/>
          <p:cNvSpPr/>
          <p:nvPr/>
        </p:nvSpPr>
        <p:spPr>
          <a:xfrm>
            <a:off x="3535279" y="1840820"/>
            <a:ext cx="2298032" cy="1657755"/>
          </a:xfrm>
          <a:prstGeom prst="foldedCorner">
            <a:avLst>
              <a:gd name="adj" fmla="val 37720"/>
            </a:avLst>
          </a:prstGeom>
          <a:blipFill>
            <a:blip r:embed="rId3"/>
            <a:tile tx="0" ty="0" sx="100000" sy="100000" flip="none" algn="tl"/>
          </a:blip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2400" b="1" dirty="0">
                <a:solidFill>
                  <a:schemeClr val="tx1"/>
                </a:solidFill>
              </a:rPr>
              <a:t>Request Page</a:t>
            </a:r>
          </a:p>
          <a:p>
            <a:pPr indent="347463">
              <a:buFont typeface="Arial" panose="020B0604020202020204" pitchFamily="34" charset="0"/>
              <a:buChar char="•"/>
            </a:pPr>
            <a:r>
              <a:rPr lang="en-US" sz="2000" dirty="0">
                <a:solidFill>
                  <a:schemeClr val="tx1"/>
                </a:solidFill>
              </a:rPr>
              <a:t>Initial Request</a:t>
            </a:r>
          </a:p>
          <a:p>
            <a:pPr indent="347463">
              <a:buFont typeface="Arial" panose="020B0604020202020204" pitchFamily="34" charset="0"/>
              <a:buChar char="•"/>
            </a:pPr>
            <a:r>
              <a:rPr lang="en-US" sz="2000" dirty="0">
                <a:solidFill>
                  <a:schemeClr val="tx1"/>
                </a:solidFill>
              </a:rPr>
              <a:t>Change Type</a:t>
            </a:r>
          </a:p>
          <a:p>
            <a:pPr indent="347463">
              <a:buFont typeface="Arial" panose="020B0604020202020204" pitchFamily="34" charset="0"/>
              <a:buChar char="•"/>
            </a:pPr>
            <a:r>
              <a:rPr lang="en-US" sz="2000" dirty="0">
                <a:solidFill>
                  <a:schemeClr val="tx1"/>
                </a:solidFill>
              </a:rPr>
              <a:t>Add New ROW</a:t>
            </a:r>
          </a:p>
          <a:p>
            <a:endParaRPr lang="en-US" sz="2000" dirty="0">
              <a:solidFill>
                <a:schemeClr val="tx1"/>
              </a:solidFill>
            </a:endParaRPr>
          </a:p>
          <a:p>
            <a:endParaRPr lang="en-US" sz="2000" dirty="0">
              <a:solidFill>
                <a:schemeClr val="tx1"/>
              </a:solidFill>
            </a:endParaRPr>
          </a:p>
        </p:txBody>
      </p:sp>
    </p:spTree>
    <p:extLst>
      <p:ext uri="{BB962C8B-B14F-4D97-AF65-F5344CB8AC3E}">
        <p14:creationId xmlns:p14="http://schemas.microsoft.com/office/powerpoint/2010/main" val="3715657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13"/>
          </p:nvPr>
        </p:nvSpPr>
        <p:spPr/>
        <p:txBody>
          <a:bodyPr/>
          <a:lstStyle/>
          <a:p>
            <a:fld id="{D27D3C37-BFEB-BA4B-B781-4564C6A0B2B2}" type="slidenum">
              <a:rPr lang="en-US" smtClean="0">
                <a:solidFill>
                  <a:srgbClr val="005581"/>
                </a:solidFill>
              </a:rPr>
              <a:pPr/>
              <a:t>115</a:t>
            </a:fld>
            <a:endParaRPr lang="en-US" dirty="0">
              <a:solidFill>
                <a:srgbClr val="005581"/>
              </a:solidFill>
            </a:endParaRPr>
          </a:p>
        </p:txBody>
      </p:sp>
      <p:pic>
        <p:nvPicPr>
          <p:cNvPr id="1026"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679" y="210292"/>
            <a:ext cx="9485429" cy="711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0069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it looks like after notes </a:t>
            </a:r>
          </a:p>
          <a:p>
            <a:r>
              <a:rPr lang="en-US" b="1" dirty="0" smtClean="0">
                <a:solidFill>
                  <a:srgbClr val="7030A0"/>
                </a:solidFill>
              </a:rPr>
              <a:t>make changes</a:t>
            </a:r>
            <a:endParaRPr lang="en-US" b="1" dirty="0">
              <a:solidFill>
                <a:srgbClr val="7030A0"/>
              </a:solidFill>
            </a:endParaRPr>
          </a:p>
        </p:txBody>
      </p:sp>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13"/>
          </p:nvPr>
        </p:nvSpPr>
        <p:spPr/>
        <p:txBody>
          <a:bodyPr/>
          <a:lstStyle/>
          <a:p>
            <a:fld id="{D27D3C37-BFEB-BA4B-B781-4564C6A0B2B2}" type="slidenum">
              <a:rPr lang="en-US" smtClean="0">
                <a:solidFill>
                  <a:srgbClr val="005581"/>
                </a:solidFill>
              </a:rPr>
              <a:pPr/>
              <a:t>116</a:t>
            </a:fld>
            <a:endParaRPr lang="en-US" dirty="0">
              <a:solidFill>
                <a:srgbClr val="005581"/>
              </a:solidFill>
            </a:endParaRPr>
          </a:p>
        </p:txBody>
      </p:sp>
      <p:pic>
        <p:nvPicPr>
          <p:cNvPr id="5" name="Picture 4"/>
          <p:cNvPicPr>
            <a:picLocks noChangeAspect="1"/>
          </p:cNvPicPr>
          <p:nvPr/>
        </p:nvPicPr>
        <p:blipFill>
          <a:blip r:embed="rId2"/>
          <a:stretch>
            <a:fillRect/>
          </a:stretch>
        </p:blipFill>
        <p:spPr>
          <a:xfrm>
            <a:off x="2162175" y="2386014"/>
            <a:ext cx="4819651" cy="2085975"/>
          </a:xfrm>
          <a:prstGeom prst="rect">
            <a:avLst/>
          </a:prstGeom>
        </p:spPr>
      </p:pic>
      <p:pic>
        <p:nvPicPr>
          <p:cNvPr id="6" name="Picture 2" descr="C:\Users\dallen\AppData\Local\Temp\SNAGHTML1a632b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348" y="1962260"/>
            <a:ext cx="8686800" cy="8291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192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3595" y="1247037"/>
            <a:ext cx="5983332" cy="461665"/>
          </a:xfrm>
          <a:prstGeom prst="rect">
            <a:avLst/>
          </a:prstGeom>
        </p:spPr>
        <p:txBody>
          <a:bodyPr wrap="square">
            <a:spAutoFit/>
          </a:bodyPr>
          <a:lstStyle/>
          <a:p>
            <a:pPr defTabSz="914377">
              <a:defRPr/>
            </a:pPr>
            <a:r>
              <a:rPr lang="en-US" sz="2400" b="1" dirty="0">
                <a:solidFill>
                  <a:prstClr val="black"/>
                </a:solidFill>
                <a:latin typeface="Calibri"/>
              </a:rPr>
              <a:t>Extended Absence </a:t>
            </a:r>
            <a:r>
              <a:rPr lang="en-US" sz="2400" b="1" dirty="0">
                <a:solidFill>
                  <a:prstClr val="black"/>
                </a:solidFill>
              </a:rPr>
              <a:t>P</a:t>
            </a:r>
            <a:r>
              <a:rPr lang="en-US" sz="2400" b="1" dirty="0" err="1">
                <a:solidFill>
                  <a:prstClr val="black"/>
                </a:solidFill>
              </a:rPr>
              <a:t>rocess</a:t>
            </a:r>
            <a:r>
              <a:rPr lang="en-US" sz="2400" b="1" dirty="0">
                <a:solidFill>
                  <a:prstClr val="black"/>
                </a:solidFill>
              </a:rPr>
              <a:t> Responsibilities:</a:t>
            </a:r>
            <a:endParaRPr lang="en-US" sz="2400" b="1" dirty="0">
              <a:solidFill>
                <a:prstClr val="black"/>
              </a:solidFill>
              <a:latin typeface="Calibri"/>
            </a:endParaRPr>
          </a:p>
        </p:txBody>
      </p:sp>
      <p:sp>
        <p:nvSpPr>
          <p:cNvPr id="5" name="Rectangle 4"/>
          <p:cNvSpPr/>
          <p:nvPr/>
        </p:nvSpPr>
        <p:spPr>
          <a:xfrm>
            <a:off x="457200" y="1790700"/>
            <a:ext cx="2590800" cy="381000"/>
          </a:xfrm>
          <a:prstGeom prst="rect">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377">
              <a:defRPr/>
            </a:pPr>
            <a:r>
              <a:rPr lang="en-US" dirty="0">
                <a:solidFill>
                  <a:prstClr val="white"/>
                </a:solidFill>
                <a:latin typeface="Calibri"/>
              </a:rPr>
              <a:t>Employee</a:t>
            </a:r>
          </a:p>
        </p:txBody>
      </p:sp>
      <p:sp>
        <p:nvSpPr>
          <p:cNvPr id="6" name="Rectangle 5"/>
          <p:cNvSpPr/>
          <p:nvPr/>
        </p:nvSpPr>
        <p:spPr>
          <a:xfrm>
            <a:off x="3236579" y="2287369"/>
            <a:ext cx="2590800" cy="381000"/>
          </a:xfrm>
          <a:prstGeom prst="rect">
            <a:avLst/>
          </a:prstGeom>
          <a:solidFill>
            <a:srgbClr val="3B3858"/>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377">
              <a:defRPr/>
            </a:pPr>
            <a:r>
              <a:rPr lang="en-US" dirty="0">
                <a:solidFill>
                  <a:prstClr val="white"/>
                </a:solidFill>
                <a:latin typeface="Calibri"/>
              </a:rPr>
              <a:t>Location Approver</a:t>
            </a:r>
          </a:p>
        </p:txBody>
      </p:sp>
      <p:sp>
        <p:nvSpPr>
          <p:cNvPr id="7" name="Rectangle 6"/>
          <p:cNvSpPr/>
          <p:nvPr/>
        </p:nvSpPr>
        <p:spPr>
          <a:xfrm>
            <a:off x="6019800" y="1807535"/>
            <a:ext cx="2590800" cy="381000"/>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377">
              <a:defRPr/>
            </a:pPr>
            <a:r>
              <a:rPr lang="en-US" dirty="0">
                <a:solidFill>
                  <a:prstClr val="white"/>
                </a:solidFill>
                <a:latin typeface="Calibri"/>
              </a:rPr>
              <a:t>UCPath Center</a:t>
            </a:r>
          </a:p>
        </p:txBody>
      </p:sp>
      <p:sp>
        <p:nvSpPr>
          <p:cNvPr id="8" name="Rectangle 7"/>
          <p:cNvSpPr/>
          <p:nvPr/>
        </p:nvSpPr>
        <p:spPr>
          <a:xfrm>
            <a:off x="457200" y="2258565"/>
            <a:ext cx="2590800" cy="911355"/>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t"/>
          <a:lstStyle/>
          <a:p>
            <a:pPr marL="171446" indent="-171446">
              <a:buFont typeface="Arial" panose="020B0604020202020204" pitchFamily="34" charset="0"/>
              <a:buChar char="•"/>
            </a:pPr>
            <a:r>
              <a:rPr lang="en-US" dirty="0">
                <a:solidFill>
                  <a:schemeClr val="tx1"/>
                </a:solidFill>
                <a:cs typeface="Calibri"/>
              </a:rPr>
              <a:t>Works with their leave administrator to create or update a leave.</a:t>
            </a:r>
            <a:endParaRPr lang="en-US" sz="1400" dirty="0">
              <a:solidFill>
                <a:schemeClr val="tx1"/>
              </a:solidFill>
              <a:cs typeface="Calibri"/>
            </a:endParaRPr>
          </a:p>
        </p:txBody>
      </p:sp>
      <p:sp>
        <p:nvSpPr>
          <p:cNvPr id="9" name="Rectangle 8"/>
          <p:cNvSpPr/>
          <p:nvPr/>
        </p:nvSpPr>
        <p:spPr>
          <a:xfrm>
            <a:off x="3234659" y="2755235"/>
            <a:ext cx="2590800" cy="1835915"/>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t"/>
          <a:lstStyle/>
          <a:p>
            <a:pPr marL="233357" indent="-233357">
              <a:spcBef>
                <a:spcPts val="600"/>
              </a:spcBef>
              <a:buFont typeface="Arial" panose="020B0604020202020204" pitchFamily="34" charset="0"/>
              <a:buChar char="•"/>
            </a:pPr>
            <a:r>
              <a:rPr lang="en-US" b="1" dirty="0">
                <a:solidFill>
                  <a:schemeClr val="tx1"/>
                </a:solidFill>
              </a:rPr>
              <a:t>Approver </a:t>
            </a:r>
            <a:r>
              <a:rPr lang="en-US" dirty="0">
                <a:solidFill>
                  <a:schemeClr val="tx1"/>
                </a:solidFill>
              </a:rPr>
              <a:t>approves the EA request for further processing. </a:t>
            </a:r>
          </a:p>
          <a:p>
            <a:pPr marL="233357" indent="-233357">
              <a:spcBef>
                <a:spcPts val="600"/>
              </a:spcBef>
              <a:buFont typeface="Arial" panose="020B0604020202020204" pitchFamily="34" charset="0"/>
              <a:buChar char="•"/>
            </a:pPr>
            <a:r>
              <a:rPr lang="en-US" dirty="0">
                <a:solidFill>
                  <a:schemeClr val="tx1"/>
                </a:solidFill>
              </a:rPr>
              <a:t>Runs local reports to monitor employees on leaves.</a:t>
            </a:r>
          </a:p>
        </p:txBody>
      </p:sp>
      <p:sp>
        <p:nvSpPr>
          <p:cNvPr id="10" name="Rectangle 9"/>
          <p:cNvSpPr/>
          <p:nvPr/>
        </p:nvSpPr>
        <p:spPr>
          <a:xfrm>
            <a:off x="6019800" y="2287369"/>
            <a:ext cx="2590800" cy="3533328"/>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t"/>
          <a:lstStyle/>
          <a:p>
            <a:pPr marL="233357" indent="-233357">
              <a:spcBef>
                <a:spcPts val="600"/>
              </a:spcBef>
              <a:buFont typeface="Arial" panose="020B0604020202020204" pitchFamily="34" charset="0"/>
              <a:buChar char="•"/>
            </a:pPr>
            <a:r>
              <a:rPr lang="en-US" dirty="0">
                <a:solidFill>
                  <a:schemeClr val="tx1"/>
                </a:solidFill>
              </a:rPr>
              <a:t>Reviews and processes all EA requests submitted by the location.</a:t>
            </a:r>
          </a:p>
          <a:p>
            <a:pPr marL="233357" indent="-233357">
              <a:spcBef>
                <a:spcPts val="600"/>
              </a:spcBef>
              <a:buFont typeface="Arial" panose="020B0604020202020204" pitchFamily="34" charset="0"/>
              <a:buChar char="•"/>
            </a:pPr>
            <a:r>
              <a:rPr lang="en-US" dirty="0">
                <a:solidFill>
                  <a:schemeClr val="tx1"/>
                </a:solidFill>
              </a:rPr>
              <a:t>Push Back/ Deny/ Cancel EA Requests.</a:t>
            </a:r>
            <a:endParaRPr lang="en-US" dirty="0">
              <a:solidFill>
                <a:schemeClr val="tx1"/>
              </a:solidFill>
              <a:cs typeface="Calibri"/>
            </a:endParaRPr>
          </a:p>
          <a:p>
            <a:pPr marL="233357" indent="-233357">
              <a:spcBef>
                <a:spcPts val="600"/>
              </a:spcBef>
              <a:buFont typeface="Arial" panose="020B0604020202020204" pitchFamily="34" charset="0"/>
              <a:buChar char="•"/>
            </a:pPr>
            <a:r>
              <a:rPr lang="en-US" dirty="0">
                <a:solidFill>
                  <a:schemeClr val="tx1"/>
                </a:solidFill>
              </a:rPr>
              <a:t>Manually enter EA Requests in </a:t>
            </a:r>
            <a:r>
              <a:rPr lang="en-US" b="1" dirty="0">
                <a:solidFill>
                  <a:schemeClr val="tx1"/>
                </a:solidFill>
              </a:rPr>
              <a:t>Job Data</a:t>
            </a:r>
            <a:r>
              <a:rPr lang="en-US" dirty="0">
                <a:solidFill>
                  <a:schemeClr val="tx1"/>
                </a:solidFill>
              </a:rPr>
              <a:t> to ensure the Pay status is updated appropriately and timely.</a:t>
            </a:r>
          </a:p>
          <a:p>
            <a:pPr marL="114297" indent="-114297" defTabSz="914377">
              <a:buFont typeface="Arial" panose="020B0604020202020204" pitchFamily="34" charset="0"/>
              <a:buChar char="•"/>
              <a:defRPr/>
            </a:pPr>
            <a:endParaRPr lang="en-US" sz="1400" dirty="0">
              <a:solidFill>
                <a:schemeClr val="tx1"/>
              </a:solidFill>
              <a:latin typeface="Calibri"/>
            </a:endParaRPr>
          </a:p>
        </p:txBody>
      </p:sp>
      <p:sp>
        <p:nvSpPr>
          <p:cNvPr id="12" name="Rectangle 11"/>
          <p:cNvSpPr/>
          <p:nvPr/>
        </p:nvSpPr>
        <p:spPr>
          <a:xfrm>
            <a:off x="457200" y="3873500"/>
            <a:ext cx="2590800" cy="381000"/>
          </a:xfrm>
          <a:prstGeom prst="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377">
              <a:defRPr/>
            </a:pPr>
            <a:r>
              <a:rPr lang="en-US" dirty="0">
                <a:solidFill>
                  <a:prstClr val="white"/>
                </a:solidFill>
                <a:latin typeface="Calibri"/>
              </a:rPr>
              <a:t>Leave Administrator</a:t>
            </a:r>
          </a:p>
        </p:txBody>
      </p:sp>
      <p:sp>
        <p:nvSpPr>
          <p:cNvPr id="13" name="Rectangle 12"/>
          <p:cNvSpPr/>
          <p:nvPr/>
        </p:nvSpPr>
        <p:spPr>
          <a:xfrm>
            <a:off x="457200" y="4310556"/>
            <a:ext cx="2590800" cy="1881713"/>
          </a:xfrm>
          <a:prstGeom prst="rec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t"/>
          <a:lstStyle/>
          <a:p>
            <a:pPr marL="171446" indent="-171446">
              <a:spcBef>
                <a:spcPts val="600"/>
              </a:spcBef>
              <a:buFont typeface="Arial" panose="020B0604020202020204" pitchFamily="34" charset="0"/>
              <a:buChar char="•"/>
            </a:pPr>
            <a:r>
              <a:rPr lang="en-US" dirty="0">
                <a:solidFill>
                  <a:schemeClr val="tx1"/>
                </a:solidFill>
                <a:cs typeface="Calibri"/>
              </a:rPr>
              <a:t>Submits an EA Request in UCPath. </a:t>
            </a:r>
          </a:p>
          <a:p>
            <a:pPr marL="171446" indent="-171446">
              <a:spcBef>
                <a:spcPts val="600"/>
              </a:spcBef>
              <a:buFont typeface="Arial" panose="020B0604020202020204" pitchFamily="34" charset="0"/>
              <a:buChar char="•"/>
            </a:pPr>
            <a:r>
              <a:rPr lang="en-US" dirty="0">
                <a:solidFill>
                  <a:schemeClr val="tx1"/>
                </a:solidFill>
                <a:cs typeface="Calibri"/>
              </a:rPr>
              <a:t>Extend/Update the EA Request. </a:t>
            </a:r>
          </a:p>
          <a:p>
            <a:pPr marL="171446" indent="-171446">
              <a:spcBef>
                <a:spcPts val="600"/>
              </a:spcBef>
              <a:buFont typeface="Arial" panose="020B0604020202020204" pitchFamily="34" charset="0"/>
              <a:buChar char="•"/>
            </a:pPr>
            <a:r>
              <a:rPr lang="en-US" dirty="0">
                <a:solidFill>
                  <a:schemeClr val="tx1"/>
                </a:solidFill>
                <a:cs typeface="Calibri"/>
              </a:rPr>
              <a:t>Returns employee from Extended Absence.</a:t>
            </a:r>
          </a:p>
        </p:txBody>
      </p:sp>
      <p:sp>
        <p:nvSpPr>
          <p:cNvPr id="14" name="Title 4"/>
          <p:cNvSpPr txBox="1">
            <a:spLocks/>
          </p:cNvSpPr>
          <p:nvPr/>
        </p:nvSpPr>
        <p:spPr>
          <a:xfrm>
            <a:off x="134226" y="38061"/>
            <a:ext cx="9143999" cy="850911"/>
          </a:xfrm>
          <a:prstGeom prst="rect">
            <a:avLst/>
          </a:prstGeom>
        </p:spPr>
        <p:txBody>
          <a:bodyPr vert="horz" lIns="91440" tIns="45720" rIns="91440" bIns="45720" rtlCol="0" anchor="ctr">
            <a:noAutofit/>
          </a:bodyPr>
          <a:lstStyle>
            <a:lvl1pPr algn="l" defTabSz="457200" rtl="0" eaLnBrk="1" latinLnBrk="0" hangingPunct="1">
              <a:spcBef>
                <a:spcPct val="0"/>
              </a:spcBef>
              <a:buNone/>
              <a:defRPr lang="en-US" sz="4000" b="0" i="0" u="none" kern="1200" baseline="0" dirty="0">
                <a:solidFill>
                  <a:srgbClr val="000000"/>
                </a:solidFill>
                <a:latin typeface="Arial Black" panose="020B0A04020102020204" pitchFamily="34" charset="0"/>
                <a:ea typeface="Verdana" panose="020B0604030504040204" pitchFamily="34" charset="0"/>
                <a:cs typeface="Verdana" panose="020B0604030504040204" pitchFamily="34" charset="0"/>
              </a:defRPr>
            </a:lvl1pPr>
          </a:lstStyle>
          <a:p>
            <a:r>
              <a:rPr lang="en-US" sz="3400" dirty="0"/>
              <a:t>Extended Absence – Overview</a:t>
            </a:r>
            <a:endParaRPr lang="en-US" sz="1800" dirty="0"/>
          </a:p>
        </p:txBody>
      </p:sp>
    </p:spTree>
    <p:extLst>
      <p:ext uri="{BB962C8B-B14F-4D97-AF65-F5344CB8AC3E}">
        <p14:creationId xmlns:p14="http://schemas.microsoft.com/office/powerpoint/2010/main" val="35757992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Terminology and Definitions</a:t>
            </a:r>
            <a:endParaRPr lang="en-US" dirty="0">
              <a:solidFill>
                <a:srgbClr val="FF0000"/>
              </a:solidFill>
            </a:endParaRPr>
          </a:p>
        </p:txBody>
      </p:sp>
      <p:graphicFrame>
        <p:nvGraphicFramePr>
          <p:cNvPr id="6" name="Content Placeholder 4"/>
          <p:cNvGraphicFramePr>
            <a:graphicFrameLocks/>
          </p:cNvGraphicFramePr>
          <p:nvPr>
            <p:extLst>
              <p:ext uri="{D42A27DB-BD31-4B8C-83A1-F6EECF244321}">
                <p14:modId xmlns:p14="http://schemas.microsoft.com/office/powerpoint/2010/main" val="126785565"/>
              </p:ext>
            </p:extLst>
          </p:nvPr>
        </p:nvGraphicFramePr>
        <p:xfrm>
          <a:off x="382209" y="1352343"/>
          <a:ext cx="8382001" cy="4815840"/>
        </p:xfrm>
        <a:graphic>
          <a:graphicData uri="http://schemas.openxmlformats.org/drawingml/2006/table">
            <a:tbl>
              <a:tblPr firstRow="1" bandRow="1"/>
              <a:tblGrid>
                <a:gridCol w="1995716">
                  <a:extLst>
                    <a:ext uri="{9D8B030D-6E8A-4147-A177-3AD203B41FA5}">
                      <a16:colId xmlns:a16="http://schemas.microsoft.com/office/drawing/2014/main" val="2934927969"/>
                    </a:ext>
                  </a:extLst>
                </a:gridCol>
                <a:gridCol w="6386285">
                  <a:extLst>
                    <a:ext uri="{9D8B030D-6E8A-4147-A177-3AD203B41FA5}">
                      <a16:colId xmlns:a16="http://schemas.microsoft.com/office/drawing/2014/main" val="1795134305"/>
                    </a:ext>
                  </a:extLst>
                </a:gridCol>
              </a:tblGrid>
              <a:tr h="25908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l"/>
                      <a:r>
                        <a:rPr lang="en-US" sz="1100" dirty="0"/>
                        <a:t>Term</a:t>
                      </a:r>
                      <a:endParaRPr lang="en-US" sz="1100" b="1"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l"/>
                      <a:r>
                        <a:rPr lang="en-US" sz="1100" dirty="0"/>
                        <a:t>Definition</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632897957"/>
                  </a:ext>
                </a:extLst>
              </a:tr>
              <a:tr h="42672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nSpc>
                          <a:spcPct val="100000"/>
                        </a:lnSpc>
                        <a:spcAft>
                          <a:spcPts val="0"/>
                        </a:spcAft>
                      </a:pPr>
                      <a:r>
                        <a:rPr lang="en-US" sz="1100" b="1" dirty="0" smtClean="0">
                          <a:solidFill>
                            <a:schemeClr val="tx1"/>
                          </a:solidFill>
                        </a:rPr>
                        <a:t>Absence</a:t>
                      </a:r>
                      <a:r>
                        <a:rPr lang="en-US" sz="1100" b="1" baseline="0" dirty="0" smtClean="0">
                          <a:solidFill>
                            <a:schemeClr val="tx1"/>
                          </a:solidFill>
                        </a:rPr>
                        <a:t> Management (AM)</a:t>
                      </a:r>
                      <a:endParaRPr lang="en-US" sz="1100" b="1" dirty="0">
                        <a:solidFill>
                          <a:schemeClr val="tx1"/>
                        </a:solidFill>
                      </a:endParaRPr>
                    </a:p>
                  </a:txBody>
                  <a:tcPr marL="45720" marR="4572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nSpc>
                          <a:spcPct val="100000"/>
                        </a:lnSpc>
                        <a:spcAft>
                          <a:spcPts val="0"/>
                        </a:spcAft>
                      </a:pPr>
                      <a:r>
                        <a:rPr lang="en-US" sz="1100" dirty="0" smtClean="0">
                          <a:solidFill>
                            <a:schemeClr val="tx1"/>
                          </a:solidFill>
                        </a:rPr>
                        <a:t>A module in UCPath that UC Leave</a:t>
                      </a:r>
                      <a:r>
                        <a:rPr lang="en-US" sz="1100" baseline="0" dirty="0" smtClean="0">
                          <a:solidFill>
                            <a:schemeClr val="tx1"/>
                          </a:solidFill>
                        </a:rPr>
                        <a:t> Administrators used to plan and manage absence events (including extended leaves) and to calculate vacation and sick time. AM is UC’s single system of record for all paid time off.</a:t>
                      </a:r>
                      <a:endParaRPr lang="en-US" sz="1100" dirty="0">
                        <a:solidFill>
                          <a:schemeClr val="tx1"/>
                        </a:solidFill>
                      </a:endParaRPr>
                    </a:p>
                  </a:txBody>
                  <a:tcPr marL="45720" marR="4572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4111051856"/>
                  </a:ext>
                </a:extLst>
              </a:tr>
              <a:tr h="29718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nSpc>
                          <a:spcPct val="100000"/>
                        </a:lnSpc>
                        <a:spcAft>
                          <a:spcPts val="0"/>
                        </a:spcAft>
                      </a:pPr>
                      <a:r>
                        <a:rPr lang="en-US" sz="1100" b="1" dirty="0" smtClean="0">
                          <a:solidFill>
                            <a:schemeClr val="tx1"/>
                          </a:solidFill>
                        </a:rPr>
                        <a:t>Absence</a:t>
                      </a:r>
                      <a:r>
                        <a:rPr lang="en-US" sz="1100" b="1" baseline="0" dirty="0" smtClean="0">
                          <a:solidFill>
                            <a:schemeClr val="tx1"/>
                          </a:solidFill>
                        </a:rPr>
                        <a:t> Takes</a:t>
                      </a:r>
                      <a:endParaRPr lang="en-US" sz="1100" b="1" dirty="0">
                        <a:solidFill>
                          <a:schemeClr val="tx1"/>
                        </a:solidFill>
                      </a:endParaRP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nSpc>
                          <a:spcPct val="100000"/>
                        </a:lnSpc>
                        <a:spcAft>
                          <a:spcPts val="0"/>
                        </a:spcAft>
                      </a:pPr>
                      <a:r>
                        <a:rPr lang="en-US" sz="1100" dirty="0" smtClean="0">
                          <a:solidFill>
                            <a:schemeClr val="tx1"/>
                          </a:solidFill>
                        </a:rPr>
                        <a:t>The number of units</a:t>
                      </a:r>
                      <a:r>
                        <a:rPr lang="en-US" sz="1100" baseline="0" dirty="0" smtClean="0">
                          <a:solidFill>
                            <a:schemeClr val="tx1"/>
                          </a:solidFill>
                        </a:rPr>
                        <a:t> (</a:t>
                      </a:r>
                      <a:r>
                        <a:rPr lang="en-US" sz="1100" b="1" baseline="0" dirty="0" smtClean="0">
                          <a:solidFill>
                            <a:schemeClr val="tx1"/>
                          </a:solidFill>
                        </a:rPr>
                        <a:t>hours</a:t>
                      </a:r>
                      <a:r>
                        <a:rPr lang="en-US" sz="1100" baseline="0" dirty="0" smtClean="0">
                          <a:solidFill>
                            <a:schemeClr val="tx1"/>
                          </a:solidFill>
                        </a:rPr>
                        <a:t>) an employee takes in association with an absence.</a:t>
                      </a:r>
                      <a:endParaRPr lang="en-US" sz="1100" dirty="0">
                        <a:solidFill>
                          <a:schemeClr val="tx1"/>
                        </a:solidFill>
                      </a:endParaRP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17708950"/>
                  </a:ext>
                </a:extLst>
              </a:tr>
              <a:tr h="30480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nSpc>
                          <a:spcPct val="100000"/>
                        </a:lnSpc>
                        <a:spcAft>
                          <a:spcPts val="0"/>
                        </a:spcAft>
                      </a:pPr>
                      <a:r>
                        <a:rPr lang="en-US" sz="1100" b="1" dirty="0" smtClean="0">
                          <a:solidFill>
                            <a:schemeClr val="tx1"/>
                          </a:solidFill>
                        </a:rPr>
                        <a:t>Approval</a:t>
                      </a:r>
                      <a:r>
                        <a:rPr lang="en-US" sz="1100" b="1" baseline="0" dirty="0" smtClean="0">
                          <a:solidFill>
                            <a:schemeClr val="tx1"/>
                          </a:solidFill>
                        </a:rPr>
                        <a:t> Workflow Engine (AWE)</a:t>
                      </a:r>
                      <a:endParaRPr lang="en-US" sz="1100" b="1" dirty="0">
                        <a:solidFill>
                          <a:schemeClr val="tx1"/>
                        </a:solidFill>
                      </a:endParaRP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nSpc>
                          <a:spcPct val="100000"/>
                        </a:lnSpc>
                        <a:spcAft>
                          <a:spcPts val="0"/>
                        </a:spcAft>
                      </a:pPr>
                      <a:r>
                        <a:rPr lang="en-US" sz="1100" b="0" dirty="0" smtClean="0">
                          <a:solidFill>
                            <a:schemeClr val="tx1"/>
                          </a:solidFill>
                        </a:rPr>
                        <a:t>A</a:t>
                      </a:r>
                      <a:r>
                        <a:rPr lang="en-US" sz="1100" b="0" baseline="0" dirty="0" smtClean="0">
                          <a:solidFill>
                            <a:schemeClr val="tx1"/>
                          </a:solidFill>
                        </a:rPr>
                        <a:t> component of UCPath that is used to approve transactions, etc.</a:t>
                      </a:r>
                      <a:endParaRPr lang="en-US" sz="1100" b="0" dirty="0" smtClean="0">
                        <a:solidFill>
                          <a:schemeClr val="tx1"/>
                        </a:solidFill>
                      </a:endParaRP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906452116"/>
                  </a:ext>
                </a:extLst>
              </a:tr>
              <a:tr h="41656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nSpc>
                          <a:spcPct val="100000"/>
                        </a:lnSpc>
                        <a:spcAft>
                          <a:spcPts val="0"/>
                        </a:spcAft>
                      </a:pPr>
                      <a:r>
                        <a:rPr lang="en-US" sz="1100" b="1" kern="1200" dirty="0" smtClean="0">
                          <a:solidFill>
                            <a:schemeClr val="tx1"/>
                          </a:solidFill>
                          <a:latin typeface="+mn-lt"/>
                          <a:ea typeface="+mn-ea"/>
                          <a:cs typeface="+mn-cs"/>
                        </a:rPr>
                        <a:t>Extended Absence</a:t>
                      </a:r>
                      <a:r>
                        <a:rPr lang="en-US" sz="1100" b="1" kern="1200" baseline="0" dirty="0" smtClean="0">
                          <a:solidFill>
                            <a:schemeClr val="tx1"/>
                          </a:solidFill>
                          <a:latin typeface="+mn-lt"/>
                          <a:ea typeface="+mn-ea"/>
                          <a:cs typeface="+mn-cs"/>
                        </a:rPr>
                        <a:t> (EA) Request</a:t>
                      </a:r>
                      <a:endParaRPr lang="en-US" sz="1100" b="1" kern="1200" dirty="0">
                        <a:solidFill>
                          <a:schemeClr val="tx1"/>
                        </a:solidFill>
                        <a:latin typeface="+mn-lt"/>
                        <a:ea typeface="+mn-ea"/>
                        <a:cs typeface="+mn-cs"/>
                      </a:endParaRP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Transaction </a:t>
                      </a:r>
                      <a:r>
                        <a:rPr lang="en-US" sz="1100" kern="1200" baseline="0" dirty="0" smtClean="0">
                          <a:solidFill>
                            <a:schemeClr val="tx1"/>
                          </a:solidFill>
                          <a:latin typeface="+mn-lt"/>
                          <a:ea typeface="+mn-ea"/>
                          <a:cs typeface="+mn-cs"/>
                        </a:rPr>
                        <a:t>Request to place employee on a Paid/Unpaid Leave of Absence</a:t>
                      </a:r>
                      <a:r>
                        <a:rPr lang="en-US" sz="1100" kern="1200" baseline="0" noProof="0" dirty="0" smtClean="0">
                          <a:solidFill>
                            <a:schemeClr val="tx1"/>
                          </a:solidFill>
                          <a:latin typeface="+mn-lt"/>
                          <a:ea typeface="+mn-ea"/>
                          <a:cs typeface="+mn-cs"/>
                        </a:rPr>
                        <a:t>. It has several tabs to capture additional information for different types of leaves.</a:t>
                      </a: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527368703"/>
                  </a:ext>
                </a:extLst>
              </a:tr>
              <a:tr h="28956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Job Data </a:t>
                      </a: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rPr>
                        <a:t>Module in which employee’s job records are stored. Job Data changes are entered in PayPath by an initiator.</a:t>
                      </a: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2809394737"/>
                  </a:ext>
                </a:extLst>
              </a:tr>
              <a:tr h="57912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Leave with Pay </a:t>
                      </a: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Job Data</a:t>
                      </a:r>
                      <a:r>
                        <a:rPr lang="en-US" sz="1100" kern="1200" baseline="0" dirty="0" smtClean="0">
                          <a:solidFill>
                            <a:schemeClr val="tx1"/>
                          </a:solidFill>
                          <a:latin typeface="+mn-lt"/>
                          <a:ea typeface="+mn-ea"/>
                          <a:cs typeface="+mn-cs"/>
                        </a:rPr>
                        <a:t> –is entered by UCPC, </a:t>
                      </a:r>
                      <a:r>
                        <a:rPr lang="en-US" sz="1100" kern="1200" baseline="0" dirty="0" smtClean="0">
                          <a:solidFill>
                            <a:schemeClr val="tx1"/>
                          </a:solidFill>
                          <a:latin typeface="Calibri"/>
                          <a:ea typeface="+mn-ea"/>
                          <a:cs typeface="+mn-cs"/>
                        </a:rPr>
                        <a:t>payroll status </a:t>
                      </a:r>
                      <a:r>
                        <a:rPr lang="en-US" sz="1100" kern="1200" baseline="0" dirty="0" smtClean="0">
                          <a:solidFill>
                            <a:schemeClr val="tx1"/>
                          </a:solidFill>
                          <a:latin typeface="+mn-lt"/>
                          <a:ea typeface="+mn-ea"/>
                          <a:cs typeface="+mn-cs"/>
                        </a:rPr>
                        <a:t>is edited to </a:t>
                      </a:r>
                      <a:r>
                        <a:rPr lang="en-US" sz="1100" kern="1200" dirty="0" smtClean="0">
                          <a:solidFill>
                            <a:schemeClr val="tx1"/>
                          </a:solidFill>
                          <a:latin typeface="Calibri"/>
                          <a:ea typeface="+mn-ea"/>
                          <a:cs typeface="+mn-cs"/>
                        </a:rPr>
                        <a:t>Paid Leave of Absence. T</a:t>
                      </a:r>
                      <a:r>
                        <a:rPr lang="en-US" sz="1100" kern="1200" dirty="0" smtClean="0">
                          <a:solidFill>
                            <a:schemeClr val="tx1"/>
                          </a:solidFill>
                          <a:latin typeface="+mn-lt"/>
                          <a:ea typeface="+mn-ea"/>
                          <a:cs typeface="+mn-cs"/>
                        </a:rPr>
                        <a:t>he employee </a:t>
                      </a:r>
                      <a:r>
                        <a:rPr lang="en-US" sz="1100" kern="1200" dirty="0" err="1" smtClean="0">
                          <a:solidFill>
                            <a:schemeClr val="tx1"/>
                          </a:solidFill>
                          <a:latin typeface="+mn-lt"/>
                          <a:ea typeface="+mn-ea"/>
                          <a:cs typeface="+mn-cs"/>
                        </a:rPr>
                        <a:t>continues</a:t>
                      </a:r>
                      <a:r>
                        <a:rPr lang="en-US" sz="1100" dirty="0" err="1" smtClean="0">
                          <a:solidFill>
                            <a:schemeClr val="tx1"/>
                          </a:solidFill>
                        </a:rPr>
                        <a:t>The</a:t>
                      </a:r>
                      <a:r>
                        <a:rPr lang="en-US" sz="1100" dirty="0" smtClean="0">
                          <a:solidFill>
                            <a:schemeClr val="tx1"/>
                          </a:solidFill>
                        </a:rPr>
                        <a:t> number of units</a:t>
                      </a:r>
                      <a:r>
                        <a:rPr lang="en-US" sz="1100" baseline="0" dirty="0" smtClean="0">
                          <a:solidFill>
                            <a:schemeClr val="tx1"/>
                          </a:solidFill>
                        </a:rPr>
                        <a:t> (</a:t>
                      </a:r>
                      <a:r>
                        <a:rPr lang="en-US" sz="1100" b="1" baseline="0" dirty="0" smtClean="0">
                          <a:solidFill>
                            <a:schemeClr val="tx1"/>
                          </a:solidFill>
                        </a:rPr>
                        <a:t>hours</a:t>
                      </a:r>
                      <a:r>
                        <a:rPr lang="en-US" sz="1100" baseline="0" dirty="0" smtClean="0">
                          <a:solidFill>
                            <a:schemeClr val="tx1"/>
                          </a:solidFill>
                        </a:rPr>
                        <a:t>) an employee takes in association with an absence.</a:t>
                      </a:r>
                      <a:endParaRPr lang="en-US" sz="1100" dirty="0" smtClean="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 to get paid and maintain existing benefits. </a:t>
                      </a: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447524553"/>
                  </a:ext>
                </a:extLst>
              </a:tr>
              <a:tr h="64770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Leave without Pay</a:t>
                      </a: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Calibri"/>
                          <a:ea typeface="+mn-ea"/>
                          <a:cs typeface="+mn-cs"/>
                        </a:rPr>
                        <a:t>Job Data</a:t>
                      </a:r>
                      <a:r>
                        <a:rPr lang="en-US" sz="1100" kern="1200" baseline="0" dirty="0" smtClean="0">
                          <a:solidFill>
                            <a:schemeClr val="tx1"/>
                          </a:solidFill>
                          <a:latin typeface="Calibri"/>
                          <a:ea typeface="+mn-ea"/>
                          <a:cs typeface="+mn-cs"/>
                        </a:rPr>
                        <a:t> –is entered by UCPC, payroll status is edited to Unp</a:t>
                      </a:r>
                      <a:r>
                        <a:rPr lang="en-US" sz="1100" kern="1200" dirty="0" smtClean="0">
                          <a:solidFill>
                            <a:schemeClr val="tx1"/>
                          </a:solidFill>
                          <a:latin typeface="Calibri"/>
                          <a:ea typeface="+mn-ea"/>
                          <a:cs typeface="+mn-cs"/>
                        </a:rPr>
                        <a:t>aid Leave of Absence. The employee does not get paid and may elect to not receive benefits or</a:t>
                      </a:r>
                      <a:r>
                        <a:rPr lang="en-US" sz="1100" kern="1200" baseline="0" dirty="0" smtClean="0">
                          <a:solidFill>
                            <a:schemeClr val="tx1"/>
                          </a:solidFill>
                          <a:latin typeface="Calibri"/>
                          <a:ea typeface="+mn-ea"/>
                          <a:cs typeface="+mn-cs"/>
                        </a:rPr>
                        <a:t> to pay for selected </a:t>
                      </a:r>
                      <a:r>
                        <a:rPr lang="en-US" sz="1100" kern="1200" dirty="0" smtClean="0">
                          <a:solidFill>
                            <a:schemeClr val="tx1"/>
                          </a:solidFill>
                          <a:latin typeface="Calibri"/>
                          <a:ea typeface="+mn-ea"/>
                          <a:cs typeface="+mn-cs"/>
                        </a:rPr>
                        <a:t>benefits through </a:t>
                      </a:r>
                      <a:r>
                        <a:rPr lang="en-US" sz="1100" dirty="0" smtClean="0">
                          <a:solidFill>
                            <a:schemeClr val="tx1"/>
                          </a:solidFill>
                        </a:rPr>
                        <a:t>applicable monthly premiums via the Direct Billing process</a:t>
                      </a:r>
                      <a:r>
                        <a:rPr lang="en-US" sz="1100" kern="1200" dirty="0" smtClean="0">
                          <a:solidFill>
                            <a:schemeClr val="tx1"/>
                          </a:solidFill>
                          <a:latin typeface="Calibri"/>
                          <a:ea typeface="+mn-ea"/>
                          <a:cs typeface="+mn-cs"/>
                        </a:rPr>
                        <a:t>. </a:t>
                      </a: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4274523643"/>
                  </a:ext>
                </a:extLst>
              </a:tr>
              <a:tr h="41656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1" kern="1200" noProof="0" dirty="0" smtClean="0">
                          <a:solidFill>
                            <a:schemeClr val="tx1"/>
                          </a:solidFill>
                          <a:latin typeface="+mn-lt"/>
                          <a:ea typeface="+mn-ea"/>
                          <a:cs typeface="+mn-cs"/>
                        </a:rPr>
                        <a:t>Intermittent Leave/ Reduced Schedule</a:t>
                      </a: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aseline="0" dirty="0" smtClean="0"/>
                        <a:t>Job Data - </a:t>
                      </a:r>
                      <a:r>
                        <a:rPr lang="en-US" sz="1100" i="0" baseline="0" dirty="0" smtClean="0"/>
                        <a:t>Leaves submitted with this option are not entered into </a:t>
                      </a:r>
                      <a:r>
                        <a:rPr lang="en-US" sz="1100" b="0" i="0" baseline="0" dirty="0" smtClean="0"/>
                        <a:t>Job Data</a:t>
                      </a:r>
                      <a:r>
                        <a:rPr lang="en-US" sz="1100" i="0" baseline="0" dirty="0" smtClean="0"/>
                        <a:t>. </a:t>
                      </a:r>
                      <a:r>
                        <a:rPr lang="en-US" sz="1100" baseline="0" dirty="0" smtClean="0"/>
                        <a:t>Leave with or without pay must be recorded using </a:t>
                      </a:r>
                      <a:r>
                        <a:rPr lang="en-US" sz="1100" b="1" baseline="0" dirty="0" smtClean="0"/>
                        <a:t>Manage Accruals</a:t>
                      </a:r>
                      <a:r>
                        <a:rPr lang="en-US" sz="1100" baseline="0" dirty="0" smtClean="0"/>
                        <a:t>.  </a:t>
                      </a:r>
                      <a:endParaRPr lang="en-US" sz="1100" i="0" dirty="0" smtClean="0"/>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999836439"/>
                  </a:ext>
                </a:extLst>
              </a:tr>
              <a:tr h="41656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nSpc>
                          <a:spcPct val="100000"/>
                        </a:lnSpc>
                        <a:spcAft>
                          <a:spcPts val="0"/>
                        </a:spcAft>
                      </a:pPr>
                      <a:r>
                        <a:rPr lang="en-US" sz="1100" b="1" dirty="0" smtClean="0">
                          <a:solidFill>
                            <a:schemeClr val="tx1"/>
                          </a:solidFill>
                        </a:rPr>
                        <a:t>Return from Leave (RFL)</a:t>
                      </a:r>
                      <a:endParaRPr lang="en-US" sz="1100" b="1" dirty="0">
                        <a:solidFill>
                          <a:schemeClr val="tx1"/>
                        </a:solidFill>
                      </a:endParaRP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Job</a:t>
                      </a:r>
                      <a:r>
                        <a:rPr lang="en-US" sz="1100" kern="1200" baseline="0" dirty="0" smtClean="0">
                          <a:solidFill>
                            <a:schemeClr val="tx1"/>
                          </a:solidFill>
                          <a:latin typeface="+mn-lt"/>
                          <a:ea typeface="+mn-ea"/>
                          <a:cs typeface="+mn-cs"/>
                        </a:rPr>
                        <a:t> Data – is entered by UCPC, payroll status is edited to Active. T</a:t>
                      </a:r>
                      <a:r>
                        <a:rPr lang="en-US" sz="1100" kern="1200" dirty="0" smtClean="0">
                          <a:solidFill>
                            <a:schemeClr val="tx1"/>
                          </a:solidFill>
                          <a:latin typeface="+mn-lt"/>
                          <a:ea typeface="+mn-ea"/>
                          <a:cs typeface="+mn-cs"/>
                        </a:rPr>
                        <a:t>he actual return date is entered on the initial EA Transaction. </a:t>
                      </a:r>
                      <a:r>
                        <a:rPr lang="en-US" sz="1100" dirty="0" smtClean="0">
                          <a:solidFill>
                            <a:schemeClr val="tx1"/>
                          </a:solidFill>
                        </a:rPr>
                        <a:t>Benefits billing is</a:t>
                      </a:r>
                      <a:r>
                        <a:rPr lang="en-US" sz="1100" baseline="0" dirty="0" smtClean="0">
                          <a:solidFill>
                            <a:schemeClr val="tx1"/>
                          </a:solidFill>
                        </a:rPr>
                        <a:t> assessed and employee’s previous benefits are restored.</a:t>
                      </a:r>
                      <a:endParaRPr lang="en-US" sz="1100" dirty="0" smtClean="0">
                        <a:solidFill>
                          <a:schemeClr val="tx1"/>
                        </a:solidFill>
                      </a:endParaRP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934139542"/>
                  </a:ext>
                </a:extLst>
              </a:tr>
              <a:tr h="41656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nSpc>
                          <a:spcPct val="100000"/>
                        </a:lnSpc>
                        <a:spcAft>
                          <a:spcPts val="0"/>
                        </a:spcAft>
                      </a:pPr>
                      <a:r>
                        <a:rPr lang="en-US" sz="1100" b="1" kern="1200" dirty="0" smtClean="0">
                          <a:solidFill>
                            <a:schemeClr val="tx1"/>
                          </a:solidFill>
                          <a:latin typeface="+mn-lt"/>
                          <a:ea typeface="+mn-ea"/>
                          <a:cs typeface="+mn-cs"/>
                        </a:rPr>
                        <a:t>Short Work Break (SWB)</a:t>
                      </a:r>
                      <a:endParaRPr lang="en-US" sz="1100" b="1" kern="1200" dirty="0">
                        <a:solidFill>
                          <a:schemeClr val="tx1"/>
                        </a:solidFill>
                        <a:latin typeface="+mn-lt"/>
                        <a:ea typeface="+mn-ea"/>
                        <a:cs typeface="+mn-cs"/>
                      </a:endParaRP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This</a:t>
                      </a:r>
                      <a:r>
                        <a:rPr lang="en-US" sz="1100" kern="1200" baseline="0" dirty="0" smtClean="0">
                          <a:solidFill>
                            <a:schemeClr val="tx1"/>
                          </a:solidFill>
                          <a:latin typeface="+mn-lt"/>
                          <a:ea typeface="+mn-ea"/>
                          <a:cs typeface="+mn-cs"/>
                        </a:rPr>
                        <a:t> action can be used to stop an Employee’s pay for a temporary period, but allows the employee to remain on an active status. </a:t>
                      </a:r>
                      <a:endParaRPr lang="en-US" sz="1100" kern="1200" dirty="0">
                        <a:solidFill>
                          <a:schemeClr val="tx1"/>
                        </a:solidFill>
                        <a:latin typeface="+mn-lt"/>
                        <a:ea typeface="+mn-ea"/>
                        <a:cs typeface="+mn-cs"/>
                      </a:endParaRP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3111188347"/>
                  </a:ext>
                </a:extLst>
              </a:tr>
            </a:tbl>
          </a:graphicData>
        </a:graphic>
      </p:graphicFrame>
      <p:sp>
        <p:nvSpPr>
          <p:cNvPr id="8" name="Rectangle 7"/>
          <p:cNvSpPr/>
          <p:nvPr/>
        </p:nvSpPr>
        <p:spPr>
          <a:xfrm>
            <a:off x="0" y="1856206"/>
            <a:ext cx="9144000" cy="846386"/>
          </a:xfrm>
          <a:prstGeom prst="rect">
            <a:avLst/>
          </a:prstGeom>
          <a:solidFill>
            <a:srgbClr val="09548E"/>
          </a:solidFill>
        </p:spPr>
        <p:txBody>
          <a:bodyPr wrap="square">
            <a:spAutoFit/>
          </a:bodyPr>
          <a:lstStyle/>
          <a:p>
            <a:r>
              <a:rPr lang="en-US" sz="2800" b="1" dirty="0">
                <a:solidFill>
                  <a:schemeClr val="bg1"/>
                </a:solidFill>
              </a:rPr>
              <a:t>Absence Takes</a:t>
            </a:r>
          </a:p>
          <a:p>
            <a:r>
              <a:rPr lang="en-US" sz="2100" b="1" dirty="0">
                <a:solidFill>
                  <a:schemeClr val="bg1"/>
                </a:solidFill>
              </a:rPr>
              <a:t>The number of units (hours) an employee takes in association with an absence.</a:t>
            </a:r>
          </a:p>
        </p:txBody>
      </p:sp>
      <p:sp>
        <p:nvSpPr>
          <p:cNvPr id="15" name="Rectangle 14"/>
          <p:cNvSpPr/>
          <p:nvPr/>
        </p:nvSpPr>
        <p:spPr>
          <a:xfrm>
            <a:off x="0" y="2702591"/>
            <a:ext cx="9144000" cy="1261884"/>
          </a:xfrm>
          <a:prstGeom prst="rect">
            <a:avLst/>
          </a:prstGeom>
          <a:solidFill>
            <a:srgbClr val="09548E"/>
          </a:solidFill>
        </p:spPr>
        <p:txBody>
          <a:bodyPr wrap="square">
            <a:spAutoFit/>
          </a:bodyPr>
          <a:lstStyle/>
          <a:p>
            <a:r>
              <a:rPr lang="en-US" sz="2800" b="1" dirty="0">
                <a:solidFill>
                  <a:schemeClr val="bg1"/>
                </a:solidFill>
              </a:rPr>
              <a:t>Job Data</a:t>
            </a:r>
          </a:p>
          <a:p>
            <a:pPr marL="342891" indent="-342891">
              <a:buFont typeface="Arial" panose="020B0604020202020204" pitchFamily="34" charset="0"/>
              <a:buChar char="•"/>
              <a:defRPr/>
            </a:pPr>
            <a:r>
              <a:rPr lang="en-US" sz="2400" dirty="0">
                <a:solidFill>
                  <a:schemeClr val="bg1"/>
                </a:solidFill>
              </a:rPr>
              <a:t>Module in which employee’s job records are stored. </a:t>
            </a:r>
          </a:p>
          <a:p>
            <a:pPr marL="342891" indent="-342891">
              <a:buFont typeface="Arial" panose="020B0604020202020204" pitchFamily="34" charset="0"/>
              <a:buChar char="•"/>
              <a:defRPr/>
            </a:pPr>
            <a:r>
              <a:rPr lang="en-US" sz="2400" dirty="0">
                <a:solidFill>
                  <a:schemeClr val="bg1"/>
                </a:solidFill>
              </a:rPr>
              <a:t>Job Data changes are entered in </a:t>
            </a:r>
            <a:r>
              <a:rPr lang="en-US" sz="2400" b="1" dirty="0">
                <a:solidFill>
                  <a:schemeClr val="bg1"/>
                </a:solidFill>
              </a:rPr>
              <a:t>PayPath</a:t>
            </a:r>
            <a:r>
              <a:rPr lang="en-US" sz="2400" dirty="0">
                <a:solidFill>
                  <a:schemeClr val="bg1"/>
                </a:solidFill>
              </a:rPr>
              <a:t> by an initiator.</a:t>
            </a:r>
          </a:p>
        </p:txBody>
      </p:sp>
    </p:spTree>
    <p:extLst>
      <p:ext uri="{BB962C8B-B14F-4D97-AF65-F5344CB8AC3E}">
        <p14:creationId xmlns:p14="http://schemas.microsoft.com/office/powerpoint/2010/main" val="219359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40226"/>
            <a:ext cx="9437913" cy="850911"/>
          </a:xfrm>
        </p:spPr>
        <p:txBody>
          <a:bodyPr/>
          <a:lstStyle/>
          <a:p>
            <a:r>
              <a:rPr lang="en-US" sz="3600" dirty="0"/>
              <a:t>Extended Absence – Process</a:t>
            </a:r>
          </a:p>
        </p:txBody>
      </p:sp>
      <p:graphicFrame>
        <p:nvGraphicFramePr>
          <p:cNvPr id="7" name="Content Placeholder 3"/>
          <p:cNvGraphicFramePr>
            <a:graphicFrameLocks/>
          </p:cNvGraphicFramePr>
          <p:nvPr>
            <p:extLst>
              <p:ext uri="{D42A27DB-BD31-4B8C-83A1-F6EECF244321}">
                <p14:modId xmlns:p14="http://schemas.microsoft.com/office/powerpoint/2010/main" val="3981541795"/>
              </p:ext>
            </p:extLst>
          </p:nvPr>
        </p:nvGraphicFramePr>
        <p:xfrm>
          <a:off x="530242" y="1371600"/>
          <a:ext cx="8058151"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Pentagon 7"/>
          <p:cNvSpPr>
            <a:spLocks noChangeArrowheads="1"/>
          </p:cNvSpPr>
          <p:nvPr/>
        </p:nvSpPr>
        <p:spPr bwMode="auto">
          <a:xfrm>
            <a:off x="3460059" y="4404570"/>
            <a:ext cx="612700" cy="206263"/>
          </a:xfrm>
          <a:prstGeom prst="homePlate">
            <a:avLst/>
          </a:prstGeom>
          <a:solidFill>
            <a:schemeClr val="accent2">
              <a:lumMod val="20000"/>
              <a:lumOff val="80000"/>
            </a:schemeClr>
          </a:solidFill>
          <a:ln>
            <a:solidFill>
              <a:schemeClr val="tx1"/>
            </a:solidFill>
            <a:headEnd/>
            <a:tailEnd/>
          </a:ln>
        </p:spPr>
        <p:style>
          <a:lnRef idx="2">
            <a:schemeClr val="accent3"/>
          </a:lnRef>
          <a:fillRef idx="1">
            <a:schemeClr val="lt1"/>
          </a:fillRef>
          <a:effectRef idx="0">
            <a:schemeClr val="accent3"/>
          </a:effectRef>
          <a:fontRef idx="minor">
            <a:schemeClr val="dk1"/>
          </a:fontRef>
        </p:style>
        <p:txBody>
          <a:bodyPr rot="0" vert="horz" wrap="square" lIns="91440" tIns="45720" rIns="91440" bIns="45720" anchor="ctr" anchorCtr="0" upright="1">
            <a:noAutofit/>
          </a:bodyPr>
          <a:lstStyle/>
          <a:p>
            <a:pPr>
              <a:defRPr/>
            </a:pPr>
            <a:r>
              <a:rPr lang="en-US" sz="1200" b="1" kern="0" dirty="0">
                <a:solidFill>
                  <a:srgbClr val="085581"/>
                </a:solidFill>
              </a:rPr>
              <a:t>AWE</a:t>
            </a:r>
            <a:endParaRPr lang="en-US" sz="1300" b="1" kern="0" dirty="0">
              <a:solidFill>
                <a:srgbClr val="085581"/>
              </a:solidFill>
            </a:endParaRPr>
          </a:p>
        </p:txBody>
      </p:sp>
      <p:sp>
        <p:nvSpPr>
          <p:cNvPr id="14" name="TextBox 13"/>
          <p:cNvSpPr txBox="1"/>
          <p:nvPr/>
        </p:nvSpPr>
        <p:spPr>
          <a:xfrm>
            <a:off x="5527499" y="2657793"/>
            <a:ext cx="1463040" cy="390203"/>
          </a:xfrm>
          <a:prstGeom prst="roundRect">
            <a:avLst/>
          </a:prstGeom>
          <a:solidFill>
            <a:schemeClr val="accent5">
              <a:lumMod val="75000"/>
            </a:schemeClr>
          </a:solidFill>
          <a:ln>
            <a:solidFill>
              <a:schemeClr val="tx1"/>
            </a:solidFill>
          </a:ln>
        </p:spPr>
        <p:txBody>
          <a:bodyPr wrap="none" rtlCol="0" anchor="ctr" anchorCtr="0">
            <a:noAutofit/>
          </a:bodyPr>
          <a:lstStyle/>
          <a:p>
            <a:pPr algn="ctr"/>
            <a:r>
              <a:rPr lang="en-US" sz="1200" kern="0" dirty="0">
                <a:solidFill>
                  <a:schemeClr val="bg1"/>
                </a:solidFill>
              </a:rPr>
              <a:t>WFA Production</a:t>
            </a:r>
          </a:p>
          <a:p>
            <a:pPr algn="ctr"/>
            <a:r>
              <a:rPr lang="en-US" sz="1200" kern="0" dirty="0">
                <a:solidFill>
                  <a:schemeClr val="bg1"/>
                </a:solidFill>
              </a:rPr>
              <a:t>Approver </a:t>
            </a:r>
          </a:p>
        </p:txBody>
      </p:sp>
      <p:sp>
        <p:nvSpPr>
          <p:cNvPr id="12" name="TextBox 11"/>
          <p:cNvSpPr txBox="1"/>
          <p:nvPr/>
        </p:nvSpPr>
        <p:spPr>
          <a:xfrm>
            <a:off x="7262511" y="2661102"/>
            <a:ext cx="1325880" cy="386895"/>
          </a:xfrm>
          <a:prstGeom prst="roundRect">
            <a:avLst/>
          </a:prstGeom>
          <a:solidFill>
            <a:schemeClr val="accent5">
              <a:lumMod val="75000"/>
            </a:schemeClr>
          </a:solidFill>
          <a:ln>
            <a:solidFill>
              <a:schemeClr val="tx1"/>
            </a:solidFill>
          </a:ln>
        </p:spPr>
        <p:txBody>
          <a:bodyPr wrap="none" rtlCol="0" anchor="ctr" anchorCtr="0">
            <a:noAutofit/>
          </a:bodyPr>
          <a:lstStyle/>
          <a:p>
            <a:pPr algn="ctr"/>
            <a:r>
              <a:rPr lang="en-US" sz="1200" kern="0" dirty="0">
                <a:solidFill>
                  <a:schemeClr val="bg1"/>
                </a:solidFill>
              </a:rPr>
              <a:t>WFA Production</a:t>
            </a:r>
          </a:p>
          <a:p>
            <a:pPr algn="ctr"/>
            <a:r>
              <a:rPr lang="en-US" sz="1200" kern="0" dirty="0">
                <a:solidFill>
                  <a:schemeClr val="bg1"/>
                </a:solidFill>
              </a:rPr>
              <a:t>Approver </a:t>
            </a:r>
          </a:p>
        </p:txBody>
      </p:sp>
      <p:sp>
        <p:nvSpPr>
          <p:cNvPr id="18" name="TextBox 17"/>
          <p:cNvSpPr txBox="1"/>
          <p:nvPr/>
        </p:nvSpPr>
        <p:spPr>
          <a:xfrm>
            <a:off x="550565" y="2662193"/>
            <a:ext cx="1464595" cy="385803"/>
          </a:xfrm>
          <a:prstGeom prst="roundRect">
            <a:avLst/>
          </a:prstGeom>
          <a:solidFill>
            <a:schemeClr val="accent5">
              <a:lumMod val="75000"/>
            </a:schemeClr>
          </a:solidFill>
          <a:ln>
            <a:solidFill>
              <a:schemeClr val="tx1"/>
            </a:solidFill>
          </a:ln>
        </p:spPr>
        <p:txBody>
          <a:bodyPr wrap="none" rtlCol="0" anchor="ctr" anchorCtr="0">
            <a:noAutofit/>
          </a:bodyPr>
          <a:lstStyle/>
          <a:p>
            <a:pPr algn="ctr"/>
            <a:r>
              <a:rPr lang="en-US" sz="1200" kern="0" dirty="0">
                <a:solidFill>
                  <a:schemeClr val="bg1"/>
                </a:solidFill>
              </a:rPr>
              <a:t>Location </a:t>
            </a:r>
          </a:p>
          <a:p>
            <a:pPr algn="ctr"/>
            <a:r>
              <a:rPr lang="en-US" sz="1200" kern="0" dirty="0">
                <a:solidFill>
                  <a:schemeClr val="bg1"/>
                </a:solidFill>
              </a:rPr>
              <a:t>Leave Initiator</a:t>
            </a:r>
          </a:p>
        </p:txBody>
      </p:sp>
      <p:pic>
        <p:nvPicPr>
          <p:cNvPr id="19" name="Picture 6" descr="C:\Users\dallen\Documents\UCPath\Templates and Standards\ILT WBT Icons\21070-200.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0472" y="1966359"/>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881893" y="2662193"/>
            <a:ext cx="1464595" cy="385803"/>
          </a:xfrm>
          <a:prstGeom prst="roundRect">
            <a:avLst/>
          </a:prstGeom>
          <a:solidFill>
            <a:schemeClr val="accent5">
              <a:lumMod val="75000"/>
            </a:schemeClr>
          </a:solidFill>
          <a:ln>
            <a:solidFill>
              <a:schemeClr val="tx1"/>
            </a:solidFill>
          </a:ln>
        </p:spPr>
        <p:txBody>
          <a:bodyPr wrap="none" rtlCol="0" anchor="ctr" anchorCtr="0">
            <a:noAutofit/>
          </a:bodyPr>
          <a:lstStyle/>
          <a:p>
            <a:pPr algn="ctr"/>
            <a:r>
              <a:rPr lang="en-US" sz="1200" kern="0" dirty="0">
                <a:solidFill>
                  <a:schemeClr val="bg1"/>
                </a:solidFill>
              </a:rPr>
              <a:t>Location </a:t>
            </a:r>
          </a:p>
          <a:p>
            <a:pPr algn="ctr"/>
            <a:r>
              <a:rPr lang="en-US" sz="1200" kern="0" dirty="0">
                <a:solidFill>
                  <a:schemeClr val="bg1"/>
                </a:solidFill>
              </a:rPr>
              <a:t>Approver </a:t>
            </a:r>
          </a:p>
        </p:txBody>
      </p:sp>
      <p:pic>
        <p:nvPicPr>
          <p:cNvPr id="17" name="Picture 6" descr="C:\Users\dallen\Documents\UCPath\Templates and Standards\ILT WBT Icons\21070-200.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11801" y="1966359"/>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0" name="Pentagon 19"/>
          <p:cNvSpPr>
            <a:spLocks noChangeArrowheads="1"/>
          </p:cNvSpPr>
          <p:nvPr/>
        </p:nvSpPr>
        <p:spPr bwMode="auto">
          <a:xfrm>
            <a:off x="5149851" y="4404570"/>
            <a:ext cx="612700" cy="213735"/>
          </a:xfrm>
          <a:prstGeom prst="homePlate">
            <a:avLst/>
          </a:prstGeom>
          <a:solidFill>
            <a:schemeClr val="accent2">
              <a:lumMod val="20000"/>
              <a:lumOff val="80000"/>
            </a:schemeClr>
          </a:solidFill>
          <a:ln>
            <a:solidFill>
              <a:schemeClr val="tx1"/>
            </a:solidFill>
            <a:headEnd/>
            <a:tailEnd/>
          </a:ln>
        </p:spPr>
        <p:style>
          <a:lnRef idx="2">
            <a:schemeClr val="accent3"/>
          </a:lnRef>
          <a:fillRef idx="1">
            <a:schemeClr val="lt1"/>
          </a:fillRef>
          <a:effectRef idx="0">
            <a:schemeClr val="accent3"/>
          </a:effectRef>
          <a:fontRef idx="minor">
            <a:schemeClr val="dk1"/>
          </a:fontRef>
        </p:style>
        <p:txBody>
          <a:bodyPr rot="0" vert="horz" wrap="square" lIns="91440" tIns="45720" rIns="91440" bIns="45720" anchor="ctr" anchorCtr="0" upright="1">
            <a:noAutofit/>
          </a:bodyPr>
          <a:lstStyle/>
          <a:p>
            <a:pPr>
              <a:defRPr/>
            </a:pPr>
            <a:r>
              <a:rPr lang="en-US" sz="1200" b="1" kern="0" dirty="0">
                <a:solidFill>
                  <a:srgbClr val="085581"/>
                </a:solidFill>
              </a:rPr>
              <a:t>AWE</a:t>
            </a:r>
            <a:endParaRPr lang="en-US" sz="1300" b="1" kern="0" dirty="0">
              <a:solidFill>
                <a:srgbClr val="085581"/>
              </a:solidFill>
            </a:endParaRPr>
          </a:p>
        </p:txBody>
      </p:sp>
      <p:sp>
        <p:nvSpPr>
          <p:cNvPr id="21" name="TextBox 20"/>
          <p:cNvSpPr txBox="1"/>
          <p:nvPr/>
        </p:nvSpPr>
        <p:spPr>
          <a:xfrm>
            <a:off x="2215752" y="2662193"/>
            <a:ext cx="1464595" cy="385803"/>
          </a:xfrm>
          <a:prstGeom prst="roundRect">
            <a:avLst/>
          </a:prstGeom>
          <a:solidFill>
            <a:schemeClr val="accent5">
              <a:lumMod val="75000"/>
            </a:schemeClr>
          </a:solidFill>
          <a:ln>
            <a:solidFill>
              <a:schemeClr val="tx1"/>
            </a:solidFill>
          </a:ln>
        </p:spPr>
        <p:txBody>
          <a:bodyPr wrap="none" rtlCol="0" anchor="ctr" anchorCtr="0">
            <a:noAutofit/>
          </a:bodyPr>
          <a:lstStyle/>
          <a:p>
            <a:pPr algn="ctr"/>
            <a:r>
              <a:rPr lang="en-US" sz="1200" kern="0" dirty="0">
                <a:solidFill>
                  <a:schemeClr val="bg1"/>
                </a:solidFill>
              </a:rPr>
              <a:t>Location </a:t>
            </a:r>
          </a:p>
          <a:p>
            <a:pPr algn="ctr"/>
            <a:r>
              <a:rPr lang="en-US" sz="1200" kern="0" dirty="0">
                <a:solidFill>
                  <a:schemeClr val="bg1"/>
                </a:solidFill>
              </a:rPr>
              <a:t>Leave Initiator</a:t>
            </a:r>
          </a:p>
        </p:txBody>
      </p:sp>
      <p:pic>
        <p:nvPicPr>
          <p:cNvPr id="22" name="Picture 6" descr="C:\Users\dallen\Documents\UCPath\Templates and Standards\ILT WBT Icons\21070-200.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45659" y="1966359"/>
            <a:ext cx="914400" cy="9144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4208591" y="4662486"/>
            <a:ext cx="2275795" cy="804721"/>
            <a:chOff x="4301343" y="4631440"/>
            <a:chExt cx="2275794" cy="804721"/>
          </a:xfrm>
        </p:grpSpPr>
        <p:sp>
          <p:nvSpPr>
            <p:cNvPr id="23" name="Curved Left Arrow 22"/>
            <p:cNvSpPr/>
            <p:nvPr/>
          </p:nvSpPr>
          <p:spPr>
            <a:xfrm rot="5400000">
              <a:off x="5036879" y="3895904"/>
              <a:ext cx="804721" cy="2275794"/>
            </a:xfrm>
            <a:prstGeom prst="curvedLeftArrow">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tx1"/>
                </a:solidFill>
              </a:endParaRPr>
            </a:p>
          </p:txBody>
        </p:sp>
        <p:sp>
          <p:nvSpPr>
            <p:cNvPr id="24" name="TextBox 23"/>
            <p:cNvSpPr txBox="1"/>
            <p:nvPr/>
          </p:nvSpPr>
          <p:spPr>
            <a:xfrm>
              <a:off x="4650823" y="4949475"/>
              <a:ext cx="1751847" cy="369332"/>
            </a:xfrm>
            <a:prstGeom prst="rect">
              <a:avLst/>
            </a:prstGeom>
            <a:noFill/>
          </p:spPr>
          <p:txBody>
            <a:bodyPr wrap="square" rtlCol="0">
              <a:spAutoFit/>
            </a:bodyPr>
            <a:lstStyle/>
            <a:p>
              <a:pPr algn="ctr"/>
              <a:r>
                <a:rPr lang="en-US" b="1" dirty="0">
                  <a:solidFill>
                    <a:schemeClr val="accent3">
                      <a:lumMod val="50000"/>
                    </a:schemeClr>
                  </a:solidFill>
                </a:rPr>
                <a:t>Push Back</a:t>
              </a:r>
            </a:p>
          </p:txBody>
        </p:sp>
      </p:grpSp>
      <p:grpSp>
        <p:nvGrpSpPr>
          <p:cNvPr id="5" name="Group 4"/>
          <p:cNvGrpSpPr/>
          <p:nvPr/>
        </p:nvGrpSpPr>
        <p:grpSpPr>
          <a:xfrm>
            <a:off x="6007219" y="2021021"/>
            <a:ext cx="640080" cy="640080"/>
            <a:chOff x="6028514" y="2165801"/>
            <a:chExt cx="640080" cy="640080"/>
          </a:xfrm>
        </p:grpSpPr>
        <p:pic>
          <p:nvPicPr>
            <p:cNvPr id="15" name="Picture 7" descr="C:\Users\dallen\Documents\UCPath\Templates and Standards\ILT WBT Icons\approve_man_business_tick-51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28514" y="2165801"/>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6176963" y="2452688"/>
              <a:ext cx="145256" cy="333375"/>
            </a:xfrm>
            <a:prstGeom prst="round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p:cNvGrpSpPr/>
          <p:nvPr/>
        </p:nvGrpSpPr>
        <p:grpSpPr>
          <a:xfrm>
            <a:off x="7661696" y="2022113"/>
            <a:ext cx="640080" cy="640080"/>
            <a:chOff x="6028514" y="2165801"/>
            <a:chExt cx="640080" cy="640080"/>
          </a:xfrm>
        </p:grpSpPr>
        <p:pic>
          <p:nvPicPr>
            <p:cNvPr id="26" name="Picture 7" descr="C:\Users\dallen\Documents\UCPath\Templates and Standards\ILT WBT Icons\approve_man_business_tick-51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28514" y="2165801"/>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le 26"/>
            <p:cNvSpPr/>
            <p:nvPr/>
          </p:nvSpPr>
          <p:spPr>
            <a:xfrm>
              <a:off x="6176963" y="2452688"/>
              <a:ext cx="145256" cy="333375"/>
            </a:xfrm>
            <a:prstGeom prst="round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Right Arrow 5"/>
          <p:cNvSpPr/>
          <p:nvPr/>
        </p:nvSpPr>
        <p:spPr>
          <a:xfrm>
            <a:off x="6816437" y="3225337"/>
            <a:ext cx="523703" cy="299259"/>
          </a:xfrm>
          <a:prstGeom prst="rightArrow">
            <a:avLst/>
          </a:prstGeom>
          <a:solidFill>
            <a:schemeClr val="accent2">
              <a:lumMod val="20000"/>
              <a:lumOff val="80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p:cNvGrpSpPr/>
          <p:nvPr/>
        </p:nvGrpSpPr>
        <p:grpSpPr>
          <a:xfrm>
            <a:off x="1271847" y="4783843"/>
            <a:ext cx="5457691" cy="1101572"/>
            <a:chOff x="1271847" y="4783842"/>
            <a:chExt cx="5457690" cy="1101572"/>
          </a:xfrm>
        </p:grpSpPr>
        <p:sp>
          <p:nvSpPr>
            <p:cNvPr id="28" name="Curved Left Arrow 27"/>
            <p:cNvSpPr/>
            <p:nvPr/>
          </p:nvSpPr>
          <p:spPr>
            <a:xfrm rot="5400000">
              <a:off x="3449906" y="2605783"/>
              <a:ext cx="1101572" cy="5457690"/>
            </a:xfrm>
            <a:prstGeom prst="curvedLeftArrow">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rgbClr val="FF0000"/>
                </a:solidFill>
              </a:endParaRPr>
            </a:p>
          </p:txBody>
        </p:sp>
        <p:sp>
          <p:nvSpPr>
            <p:cNvPr id="29" name="TextBox 28"/>
            <p:cNvSpPr txBox="1"/>
            <p:nvPr/>
          </p:nvSpPr>
          <p:spPr>
            <a:xfrm>
              <a:off x="3015421" y="5390094"/>
              <a:ext cx="1751848" cy="369332"/>
            </a:xfrm>
            <a:prstGeom prst="rect">
              <a:avLst/>
            </a:prstGeom>
            <a:noFill/>
          </p:spPr>
          <p:txBody>
            <a:bodyPr wrap="square" rtlCol="0">
              <a:spAutoFit/>
            </a:bodyPr>
            <a:lstStyle/>
            <a:p>
              <a:pPr algn="ctr"/>
              <a:r>
                <a:rPr lang="en-US" b="1" dirty="0">
                  <a:solidFill>
                    <a:schemeClr val="accent3">
                      <a:lumMod val="50000"/>
                    </a:schemeClr>
                  </a:solidFill>
                </a:rPr>
                <a:t>Deny</a:t>
              </a:r>
            </a:p>
          </p:txBody>
        </p:sp>
      </p:grpSp>
    </p:spTree>
    <p:extLst>
      <p:ext uri="{BB962C8B-B14F-4D97-AF65-F5344CB8AC3E}">
        <p14:creationId xmlns:p14="http://schemas.microsoft.com/office/powerpoint/2010/main" val="299099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2093" y="3218689"/>
            <a:ext cx="8229601" cy="2067233"/>
          </a:xfrm>
          <a:prstGeom prst="rect">
            <a:avLst/>
          </a:prstGeom>
          <a:noFill/>
        </p:spPr>
        <p:txBody>
          <a:bodyPr wrap="square" rtlCol="0">
            <a:spAutoFit/>
          </a:bodyPr>
          <a:lstStyle/>
          <a:p>
            <a:pPr>
              <a:spcAft>
                <a:spcPts val="600"/>
              </a:spcAft>
            </a:pPr>
            <a:r>
              <a:rPr lang="en-US" sz="2400" b="1" dirty="0">
                <a:solidFill>
                  <a:srgbClr val="FF0000"/>
                </a:solidFill>
              </a:rPr>
              <a:t>As you will probably use them!</a:t>
            </a:r>
          </a:p>
          <a:p>
            <a:pPr>
              <a:spcAft>
                <a:spcPts val="200"/>
              </a:spcAft>
            </a:pPr>
            <a:r>
              <a:rPr lang="en-US" sz="2400" b="1" dirty="0">
                <a:solidFill>
                  <a:srgbClr val="FF0000"/>
                </a:solidFill>
              </a:rPr>
              <a:t>2.</a:t>
            </a:r>
          </a:p>
          <a:p>
            <a:pPr>
              <a:spcAft>
                <a:spcPts val="200"/>
              </a:spcAft>
            </a:pPr>
            <a:r>
              <a:rPr lang="en-US" sz="2400" b="1" dirty="0">
                <a:solidFill>
                  <a:srgbClr val="FF0000"/>
                </a:solidFill>
              </a:rPr>
              <a:t>3.</a:t>
            </a:r>
          </a:p>
          <a:p>
            <a:r>
              <a:rPr lang="en-US" sz="2400" b="1" dirty="0">
                <a:solidFill>
                  <a:srgbClr val="FF0000"/>
                </a:solidFill>
              </a:rPr>
              <a:t>1.</a:t>
            </a:r>
          </a:p>
          <a:p>
            <a:endParaRPr lang="en-US" sz="2400" b="1" dirty="0">
              <a:solidFill>
                <a:srgbClr val="FF0000"/>
              </a:solidFill>
            </a:endParaRPr>
          </a:p>
        </p:txBody>
      </p:sp>
      <p:sp>
        <p:nvSpPr>
          <p:cNvPr id="2" name="Content Placeholder 1"/>
          <p:cNvSpPr>
            <a:spLocks noGrp="1"/>
          </p:cNvSpPr>
          <p:nvPr>
            <p:ph idx="1"/>
          </p:nvPr>
        </p:nvSpPr>
        <p:spPr>
          <a:xfrm>
            <a:off x="457200" y="2211681"/>
            <a:ext cx="8550157" cy="3007608"/>
          </a:xfrm>
        </p:spPr>
        <p:txBody>
          <a:bodyPr>
            <a:normAutofit/>
          </a:bodyPr>
          <a:lstStyle/>
          <a:p>
            <a:pPr marL="0" indent="0">
              <a:buNone/>
            </a:pPr>
            <a:r>
              <a:rPr lang="en-US" sz="2400" dirty="0"/>
              <a:t>There are three (3) pages associated with Extended Absences. </a:t>
            </a:r>
          </a:p>
          <a:p>
            <a:pPr marL="0" indent="0">
              <a:buNone/>
            </a:pPr>
            <a:endParaRPr lang="en-US" sz="1100" dirty="0"/>
          </a:p>
          <a:p>
            <a:pPr marL="0" indent="0">
              <a:buNone/>
            </a:pPr>
            <a:r>
              <a:rPr lang="en-US" sz="2400" dirty="0"/>
              <a:t>As they appear in the navigation:</a:t>
            </a:r>
          </a:p>
          <a:p>
            <a:pPr marL="400041" lvl="1" indent="0">
              <a:buNone/>
            </a:pPr>
            <a:endParaRPr lang="en-US" sz="2200" dirty="0"/>
          </a:p>
          <a:p>
            <a:pPr marL="400041" lvl="1" indent="0">
              <a:spcBef>
                <a:spcPts val="400"/>
              </a:spcBef>
              <a:buNone/>
            </a:pPr>
            <a:r>
              <a:rPr lang="en-US" sz="2200" dirty="0"/>
              <a:t>Administer Absence Request – Edit Initial Request</a:t>
            </a:r>
          </a:p>
          <a:p>
            <a:pPr marL="400041" lvl="1" indent="0">
              <a:spcBef>
                <a:spcPts val="600"/>
              </a:spcBef>
              <a:buNone/>
            </a:pPr>
            <a:r>
              <a:rPr lang="en-US" sz="2200" dirty="0"/>
              <a:t>Extended Absence Trans[action] History – View </a:t>
            </a:r>
            <a:r>
              <a:rPr lang="en-US" sz="2200" dirty="0" err="1"/>
              <a:t>empl’s</a:t>
            </a:r>
            <a:r>
              <a:rPr lang="en-US" sz="2200" dirty="0"/>
              <a:t> </a:t>
            </a:r>
            <a:r>
              <a:rPr lang="en-US" sz="2200" dirty="0" err="1"/>
              <a:t>req’s</a:t>
            </a:r>
            <a:r>
              <a:rPr lang="en-US" sz="2200" dirty="0"/>
              <a:t> history </a:t>
            </a:r>
          </a:p>
          <a:p>
            <a:pPr marL="400041" lvl="1" indent="0">
              <a:spcBef>
                <a:spcPts val="400"/>
              </a:spcBef>
              <a:buNone/>
            </a:pPr>
            <a:r>
              <a:rPr lang="en-US" sz="2200" dirty="0"/>
              <a:t>Request Extended Absence Page – Enter Initial Request/Add new row</a:t>
            </a:r>
          </a:p>
        </p:txBody>
      </p:sp>
      <p:sp>
        <p:nvSpPr>
          <p:cNvPr id="3" name="Title 2"/>
          <p:cNvSpPr>
            <a:spLocks noGrp="1"/>
          </p:cNvSpPr>
          <p:nvPr>
            <p:ph type="title"/>
          </p:nvPr>
        </p:nvSpPr>
        <p:spPr/>
        <p:txBody>
          <a:bodyPr/>
          <a:lstStyle/>
          <a:p>
            <a:r>
              <a:rPr lang="en-US" dirty="0" smtClean="0"/>
              <a:t>EA Pages - Navigation </a:t>
            </a:r>
            <a:endParaRPr lang="en-US" dirty="0"/>
          </a:p>
        </p:txBody>
      </p:sp>
      <p:sp>
        <p:nvSpPr>
          <p:cNvPr id="4" name="Slide Number Placeholder 3"/>
          <p:cNvSpPr>
            <a:spLocks noGrp="1"/>
          </p:cNvSpPr>
          <p:nvPr>
            <p:ph type="sldNum" sz="quarter" idx="13"/>
          </p:nvPr>
        </p:nvSpPr>
        <p:spPr/>
        <p:txBody>
          <a:bodyPr/>
          <a:lstStyle/>
          <a:p>
            <a:fld id="{D27D3C37-BFEB-BA4B-B781-4564C6A0B2B2}" type="slidenum">
              <a:rPr lang="en-US" smtClean="0">
                <a:solidFill>
                  <a:srgbClr val="005581"/>
                </a:solidFill>
              </a:rPr>
              <a:pPr/>
              <a:t>15</a:t>
            </a:fld>
            <a:endParaRPr lang="en-US" dirty="0">
              <a:solidFill>
                <a:srgbClr val="005581"/>
              </a:solidFill>
            </a:endParaRPr>
          </a:p>
        </p:txBody>
      </p:sp>
      <p:sp>
        <p:nvSpPr>
          <p:cNvPr id="9" name="TextBox 8"/>
          <p:cNvSpPr txBox="1"/>
          <p:nvPr/>
        </p:nvSpPr>
        <p:spPr>
          <a:xfrm>
            <a:off x="318257" y="1297112"/>
            <a:ext cx="8477273" cy="783193"/>
          </a:xfrm>
          <a:prstGeom prst="roundRect">
            <a:avLst/>
          </a:prstGeom>
          <a:solidFill>
            <a:srgbClr val="FFCC99"/>
          </a:solidFill>
        </p:spPr>
        <p:txBody>
          <a:bodyPr wrap="square" rtlCol="0">
            <a:spAutoFit/>
          </a:bodyPr>
          <a:lstStyle/>
          <a:p>
            <a:r>
              <a:rPr lang="en-US" sz="2000" b="1" dirty="0"/>
              <a:t>Navigation:</a:t>
            </a:r>
            <a:r>
              <a:rPr lang="en-US" sz="2000" dirty="0"/>
              <a:t> PeopleSoft Menu &gt; Global Payroll &amp; Absence </a:t>
            </a:r>
            <a:r>
              <a:rPr lang="en-US" sz="2000" dirty="0" err="1"/>
              <a:t>Mgmt</a:t>
            </a:r>
            <a:r>
              <a:rPr lang="en-US" sz="2000" dirty="0"/>
              <a:t> &gt; Payee Data &gt; Maintain Absences &gt; UC Customizations……………</a:t>
            </a:r>
            <a:endParaRPr lang="en-US" sz="2000" b="1" dirty="0"/>
          </a:p>
        </p:txBody>
      </p:sp>
      <p:sp>
        <p:nvSpPr>
          <p:cNvPr id="6" name="TextBox 5"/>
          <p:cNvSpPr txBox="1"/>
          <p:nvPr/>
        </p:nvSpPr>
        <p:spPr>
          <a:xfrm>
            <a:off x="747252" y="5820698"/>
            <a:ext cx="7413523" cy="369332"/>
          </a:xfrm>
          <a:prstGeom prst="rect">
            <a:avLst/>
          </a:prstGeom>
          <a:noFill/>
        </p:spPr>
        <p:txBody>
          <a:bodyPr wrap="square" rtlCol="0">
            <a:spAutoFit/>
          </a:bodyPr>
          <a:lstStyle/>
          <a:p>
            <a:pPr algn="ctr"/>
            <a:r>
              <a:rPr lang="en-US" dirty="0"/>
              <a:t>Note: Your access and what is displayed is based on your security.</a:t>
            </a:r>
          </a:p>
        </p:txBody>
      </p:sp>
    </p:spTree>
    <p:extLst>
      <p:ext uri="{BB962C8B-B14F-4D97-AF65-F5344CB8AC3E}">
        <p14:creationId xmlns:p14="http://schemas.microsoft.com/office/powerpoint/2010/main" val="4378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22120" y="2123267"/>
            <a:ext cx="8366760" cy="749808"/>
          </a:xfrm>
        </p:spPr>
        <p:txBody>
          <a:bodyPr>
            <a:normAutofit/>
          </a:bodyPr>
          <a:lstStyle/>
          <a:p>
            <a:r>
              <a:rPr lang="en-US" sz="3600" dirty="0">
                <a:solidFill>
                  <a:srgbClr val="FFC000"/>
                </a:solidFill>
              </a:rPr>
              <a:t>LESSON</a:t>
            </a:r>
            <a:r>
              <a:rPr lang="en-US" sz="3600" dirty="0">
                <a:solidFill>
                  <a:schemeClr val="tx1">
                    <a:lumMod val="75000"/>
                    <a:lumOff val="25000"/>
                  </a:schemeClr>
                </a:solidFill>
              </a:rPr>
              <a:t> </a:t>
            </a:r>
            <a:r>
              <a:rPr lang="en-US" sz="3600" dirty="0">
                <a:solidFill>
                  <a:srgbClr val="FFC000"/>
                </a:solidFill>
              </a:rPr>
              <a:t>1</a:t>
            </a:r>
          </a:p>
        </p:txBody>
      </p:sp>
      <p:sp>
        <p:nvSpPr>
          <p:cNvPr id="5" name="Rectangle 4"/>
          <p:cNvSpPr/>
          <p:nvPr/>
        </p:nvSpPr>
        <p:spPr>
          <a:xfrm>
            <a:off x="0" y="784983"/>
            <a:ext cx="9144000" cy="442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idx="1"/>
          </p:nvPr>
        </p:nvSpPr>
        <p:spPr>
          <a:xfrm>
            <a:off x="1912620" y="2957358"/>
            <a:ext cx="6831331" cy="1096124"/>
          </a:xfrm>
        </p:spPr>
        <p:txBody>
          <a:bodyPr/>
          <a:lstStyle/>
          <a:p>
            <a:r>
              <a:rPr lang="en-US" sz="4400" b="1" dirty="0">
                <a:solidFill>
                  <a:srgbClr val="1D579B"/>
                </a:solidFill>
                <a:latin typeface="Nirmala UI Semilight" panose="020B0402040204020203" pitchFamily="34" charset="0"/>
                <a:ea typeface="Microsoft Sans Serif" panose="020B0604020202020204" pitchFamily="34" charset="0"/>
                <a:cs typeface="Nirmala UI Semilight" panose="020B0402040204020203" pitchFamily="34" charset="0"/>
              </a:rPr>
              <a:t>Request Extended Absence</a:t>
            </a:r>
          </a:p>
        </p:txBody>
      </p:sp>
      <p:sp>
        <p:nvSpPr>
          <p:cNvPr id="24" name="Curved Right Arrow 23"/>
          <p:cNvSpPr/>
          <p:nvPr/>
        </p:nvSpPr>
        <p:spPr>
          <a:xfrm>
            <a:off x="289560" y="2286930"/>
            <a:ext cx="1432560" cy="1416391"/>
          </a:xfrm>
          <a:prstGeom prst="curvedRightArrow">
            <a:avLst/>
          </a:prstGeom>
          <a:gradFill>
            <a:gsLst>
              <a:gs pos="0">
                <a:schemeClr val="accent5">
                  <a:lumMod val="5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6" name="Picture 5">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b="10636"/>
          <a:stretch/>
        </p:blipFill>
        <p:spPr>
          <a:xfrm>
            <a:off x="8515029" y="77987"/>
            <a:ext cx="537531" cy="518160"/>
          </a:xfrm>
          <a:prstGeom prst="rect">
            <a:avLst/>
          </a:prstGeom>
        </p:spPr>
      </p:pic>
    </p:spTree>
    <p:custDataLst>
      <p:tags r:id="rId1"/>
    </p:custDataLst>
    <p:extLst>
      <p:ext uri="{BB962C8B-B14F-4D97-AF65-F5344CB8AC3E}">
        <p14:creationId xmlns:p14="http://schemas.microsoft.com/office/powerpoint/2010/main" val="37033730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4897465" y="1126895"/>
            <a:ext cx="4001003" cy="4800600"/>
          </a:xfrm>
        </p:spPr>
        <p:txBody>
          <a:bodyPr>
            <a:normAutofit/>
          </a:bodyPr>
          <a:lstStyle/>
          <a:p>
            <a:pPr marL="0" indent="0">
              <a:buNone/>
            </a:pPr>
            <a:r>
              <a:rPr lang="en-US" sz="1400" b="1" i="1" dirty="0"/>
              <a:t>  </a:t>
            </a:r>
          </a:p>
          <a:p>
            <a:pPr marL="0" indent="0">
              <a:buNone/>
            </a:pPr>
            <a:r>
              <a:rPr lang="en-US" sz="2400" i="1" dirty="0"/>
              <a:t>In this lesson we will:</a:t>
            </a:r>
          </a:p>
          <a:p>
            <a:pPr>
              <a:spcBef>
                <a:spcPts val="1200"/>
              </a:spcBef>
              <a:spcAft>
                <a:spcPts val="600"/>
              </a:spcAft>
              <a:buFont typeface="Arial" panose="020B0604020202020204" pitchFamily="34" charset="0"/>
              <a:buChar char="•"/>
            </a:pPr>
            <a:r>
              <a:rPr lang="en-US" sz="2000" dirty="0"/>
              <a:t>Describe the Request Leave of Absence system process.</a:t>
            </a:r>
          </a:p>
          <a:p>
            <a:pPr>
              <a:spcAft>
                <a:spcPts val="600"/>
              </a:spcAft>
              <a:buFont typeface="Arial" panose="020B0604020202020204" pitchFamily="34" charset="0"/>
              <a:buChar char="•"/>
            </a:pPr>
            <a:r>
              <a:rPr lang="en-US" sz="2000" dirty="0"/>
              <a:t>Review </a:t>
            </a:r>
            <a:r>
              <a:rPr lang="en-US" sz="2000" b="1" dirty="0"/>
              <a:t>preliminary</a:t>
            </a:r>
            <a:r>
              <a:rPr lang="en-US" sz="2000" dirty="0"/>
              <a:t> information</a:t>
            </a:r>
          </a:p>
          <a:p>
            <a:pPr>
              <a:spcAft>
                <a:spcPts val="600"/>
              </a:spcAft>
              <a:buFont typeface="Arial" panose="020B0604020202020204" pitchFamily="34" charset="0"/>
              <a:buChar char="•"/>
            </a:pPr>
            <a:r>
              <a:rPr lang="en-US" sz="2000" dirty="0"/>
              <a:t>Identify the fields and functionality of the </a:t>
            </a:r>
            <a:r>
              <a:rPr lang="en-US" sz="2000" b="1" dirty="0"/>
              <a:t>Request Extended Absence </a:t>
            </a:r>
            <a:r>
              <a:rPr lang="en-US" sz="2000" dirty="0"/>
              <a:t>page.</a:t>
            </a:r>
          </a:p>
          <a:p>
            <a:pPr>
              <a:spcAft>
                <a:spcPts val="600"/>
              </a:spcAft>
              <a:buFont typeface="Arial" panose="020B0604020202020204" pitchFamily="34" charset="0"/>
              <a:buChar char="•"/>
            </a:pPr>
            <a:r>
              <a:rPr lang="en-US" sz="2000" dirty="0"/>
              <a:t>Submit various types of leave.</a:t>
            </a:r>
          </a:p>
          <a:p>
            <a:endParaRPr lang="en-US" sz="2800" dirty="0"/>
          </a:p>
        </p:txBody>
      </p:sp>
      <p:sp>
        <p:nvSpPr>
          <p:cNvPr id="4" name="Title 3"/>
          <p:cNvSpPr>
            <a:spLocks noGrp="1"/>
          </p:cNvSpPr>
          <p:nvPr>
            <p:ph type="title"/>
          </p:nvPr>
        </p:nvSpPr>
        <p:spPr/>
        <p:txBody>
          <a:bodyPr/>
          <a:lstStyle/>
          <a:p>
            <a:r>
              <a:rPr lang="en-US" dirty="0"/>
              <a:t>Lesson Objectives</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2885" y="68263"/>
            <a:ext cx="914400" cy="914400"/>
          </a:xfrm>
          <a:prstGeom prst="rect">
            <a:avLst/>
          </a:prstGeom>
          <a:ln>
            <a:noFill/>
          </a:ln>
          <a:effectLst>
            <a:outerShdw blurRad="292100" dist="139700" dir="2700000" algn="tl" rotWithShape="0">
              <a:srgbClr val="333333">
                <a:alpha val="65000"/>
              </a:srgbClr>
            </a:outerShdw>
          </a:effectLst>
        </p:spPr>
      </p:pic>
      <p:graphicFrame>
        <p:nvGraphicFramePr>
          <p:cNvPr id="8" name="Diagram 7"/>
          <p:cNvGraphicFramePr/>
          <p:nvPr>
            <p:extLst>
              <p:ext uri="{D42A27DB-BD31-4B8C-83A1-F6EECF244321}">
                <p14:modId xmlns:p14="http://schemas.microsoft.com/office/powerpoint/2010/main" val="2567025132"/>
              </p:ext>
            </p:extLst>
          </p:nvPr>
        </p:nvGraphicFramePr>
        <p:xfrm>
          <a:off x="279711" y="1310209"/>
          <a:ext cx="4149416" cy="43886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5-Point Star 8"/>
          <p:cNvSpPr>
            <a:spLocks/>
          </p:cNvSpPr>
          <p:nvPr/>
        </p:nvSpPr>
        <p:spPr>
          <a:xfrm>
            <a:off x="548640" y="1719072"/>
            <a:ext cx="475488" cy="47548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378840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8041" y="1170197"/>
            <a:ext cx="8477273" cy="783193"/>
          </a:xfrm>
          <a:prstGeom prst="roundRect">
            <a:avLst/>
          </a:prstGeom>
          <a:solidFill>
            <a:srgbClr val="FFCC99"/>
          </a:solidFill>
        </p:spPr>
        <p:txBody>
          <a:bodyPr wrap="square" rtlCol="0">
            <a:spAutoFit/>
          </a:bodyPr>
          <a:lstStyle/>
          <a:p>
            <a:r>
              <a:rPr lang="en-US" sz="2000" b="1" dirty="0"/>
              <a:t>Navigation:</a:t>
            </a:r>
            <a:r>
              <a:rPr lang="en-US" sz="2000" dirty="0"/>
              <a:t> PeopleSoft Menu &gt; Global Payroll &amp; Absence </a:t>
            </a:r>
            <a:r>
              <a:rPr lang="en-US" sz="2000" dirty="0" err="1"/>
              <a:t>Mgmt</a:t>
            </a:r>
            <a:r>
              <a:rPr lang="en-US" sz="2000" dirty="0"/>
              <a:t> &gt; Payee Data &gt; Maintain Absences &gt; UC Customizations &gt; </a:t>
            </a:r>
            <a:r>
              <a:rPr lang="en-US" sz="2000" b="1" dirty="0"/>
              <a:t>Request Extended Absence</a:t>
            </a:r>
          </a:p>
        </p:txBody>
      </p:sp>
      <p:sp>
        <p:nvSpPr>
          <p:cNvPr id="7" name="Title 2"/>
          <p:cNvSpPr txBox="1">
            <a:spLocks/>
          </p:cNvSpPr>
          <p:nvPr/>
        </p:nvSpPr>
        <p:spPr>
          <a:xfrm>
            <a:off x="459620" y="40226"/>
            <a:ext cx="8227181" cy="85091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lang="en-US" sz="4000" b="1" i="0" u="none" kern="1200" baseline="0">
                <a:solidFill>
                  <a:srgbClr val="000000"/>
                </a:solidFill>
                <a:latin typeface="Arial" panose="020B0604020202020204" pitchFamily="34" charset="0"/>
                <a:ea typeface="Verdana" panose="020B0604030504040204" pitchFamily="34" charset="0"/>
                <a:cs typeface="Arial" panose="020B0604020202020204" pitchFamily="34" charset="0"/>
              </a:defRPr>
            </a:lvl1pPr>
          </a:lstStyle>
          <a:p>
            <a:pPr algn="l"/>
            <a:r>
              <a:rPr lang="en-US" sz="3400"/>
              <a:t>Request Extended Absence Page</a:t>
            </a:r>
            <a:endParaRPr lang="en-US" sz="3400" dirty="0"/>
          </a:p>
        </p:txBody>
      </p:sp>
    </p:spTree>
    <p:extLst>
      <p:ext uri="{BB962C8B-B14F-4D97-AF65-F5344CB8AC3E}">
        <p14:creationId xmlns:p14="http://schemas.microsoft.com/office/powerpoint/2010/main" val="26876107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285" y="2689674"/>
            <a:ext cx="8493993" cy="2970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dirty="0" smtClean="0"/>
              <a:t>Preliminary Actions</a:t>
            </a:r>
            <a:endParaRPr lang="en-US" dirty="0"/>
          </a:p>
        </p:txBody>
      </p:sp>
      <p:sp>
        <p:nvSpPr>
          <p:cNvPr id="4" name="Slide Number Placeholder 3"/>
          <p:cNvSpPr>
            <a:spLocks noGrp="1"/>
          </p:cNvSpPr>
          <p:nvPr>
            <p:ph type="sldNum" sz="quarter" idx="13"/>
          </p:nvPr>
        </p:nvSpPr>
        <p:spPr/>
        <p:txBody>
          <a:bodyPr/>
          <a:lstStyle/>
          <a:p>
            <a:fld id="{D27D3C37-BFEB-BA4B-B781-4564C6A0B2B2}" type="slidenum">
              <a:rPr lang="en-US" smtClean="0">
                <a:solidFill>
                  <a:srgbClr val="005581"/>
                </a:solidFill>
              </a:rPr>
              <a:pPr/>
              <a:t>19</a:t>
            </a:fld>
            <a:endParaRPr lang="en-US" dirty="0">
              <a:solidFill>
                <a:srgbClr val="005581"/>
              </a:solidFill>
            </a:endParaRPr>
          </a:p>
        </p:txBody>
      </p:sp>
      <p:pic>
        <p:nvPicPr>
          <p:cNvPr id="8" name="Picture 7"/>
          <p:cNvPicPr>
            <a:picLocks noChangeAspect="1"/>
          </p:cNvPicPr>
          <p:nvPr/>
        </p:nvPicPr>
        <p:blipFill>
          <a:blip r:embed="rId4"/>
          <a:stretch>
            <a:fillRect/>
          </a:stretch>
        </p:blipFill>
        <p:spPr>
          <a:xfrm>
            <a:off x="5464553" y="2888326"/>
            <a:ext cx="1524000" cy="409575"/>
          </a:xfrm>
          <a:prstGeom prst="ellipse">
            <a:avLst/>
          </a:prstGeom>
          <a:ln w="381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p:cNvPicPr>
            <a:picLocks noChangeAspect="1"/>
          </p:cNvPicPr>
          <p:nvPr/>
        </p:nvPicPr>
        <p:blipFill>
          <a:blip r:embed="rId5"/>
          <a:stretch>
            <a:fillRect/>
          </a:stretch>
        </p:blipFill>
        <p:spPr>
          <a:xfrm>
            <a:off x="5704348" y="2853204"/>
            <a:ext cx="2568411" cy="479813"/>
          </a:xfrm>
          <a:prstGeom prst="ellipse">
            <a:avLst/>
          </a:prstGeom>
          <a:ln w="381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extBox 1"/>
          <p:cNvSpPr txBox="1"/>
          <p:nvPr/>
        </p:nvSpPr>
        <p:spPr>
          <a:xfrm>
            <a:off x="459620" y="1307546"/>
            <a:ext cx="8227181" cy="1384995"/>
          </a:xfrm>
          <a:prstGeom prst="rect">
            <a:avLst/>
          </a:prstGeom>
          <a:noFill/>
        </p:spPr>
        <p:txBody>
          <a:bodyPr wrap="square" rtlCol="0">
            <a:spAutoFit/>
          </a:bodyPr>
          <a:lstStyle/>
          <a:p>
            <a:r>
              <a:rPr lang="en-US" sz="2800" dirty="0"/>
              <a:t>Initiate the EA Request</a:t>
            </a:r>
          </a:p>
          <a:p>
            <a:pPr marL="457189" indent="-457189">
              <a:buFont typeface="Arial" panose="020B0604020202020204" pitchFamily="34" charset="0"/>
              <a:buChar char="•"/>
            </a:pPr>
            <a:r>
              <a:rPr lang="en-US" sz="2800" dirty="0"/>
              <a:t>Preliminary actions and information</a:t>
            </a:r>
          </a:p>
          <a:p>
            <a:pPr marL="457189" indent="-457189">
              <a:buFont typeface="Arial" panose="020B0604020202020204" pitchFamily="34" charset="0"/>
              <a:buChar char="•"/>
            </a:pPr>
            <a:r>
              <a:rPr lang="en-US" sz="2800" dirty="0"/>
              <a:t>Contact </a:t>
            </a:r>
            <a:r>
              <a:rPr lang="en-US" sz="2800" dirty="0" smtClean="0"/>
              <a:t>your HR </a:t>
            </a:r>
            <a:r>
              <a:rPr lang="en-US" sz="2800" dirty="0"/>
              <a:t>as soon as you know about a EA.</a:t>
            </a:r>
          </a:p>
        </p:txBody>
      </p:sp>
    </p:spTree>
    <p:extLst>
      <p:ext uri="{BB962C8B-B14F-4D97-AF65-F5344CB8AC3E}">
        <p14:creationId xmlns:p14="http://schemas.microsoft.com/office/powerpoint/2010/main" val="411421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105733" y="1123943"/>
            <a:ext cx="8923457" cy="5214042"/>
          </a:xfrm>
        </p:spPr>
        <p:txBody>
          <a:bodyPr>
            <a:normAutofit/>
          </a:bodyPr>
          <a:lstStyle/>
          <a:p>
            <a:pPr marL="514338" indent="-514338">
              <a:buFont typeface="+mj-lt"/>
              <a:buAutoNum type="arabicPeriod"/>
            </a:pPr>
            <a:r>
              <a:rPr lang="en-US" sz="2200" dirty="0"/>
              <a:t>Locate and open the Cisco AnyConnect VPN client.</a:t>
            </a:r>
          </a:p>
          <a:p>
            <a:pPr marL="514338" indent="-514338">
              <a:spcBef>
                <a:spcPts val="600"/>
              </a:spcBef>
              <a:buFont typeface="+mj-lt"/>
              <a:buAutoNum type="arabicPeriod"/>
            </a:pPr>
            <a:r>
              <a:rPr lang="en-US" sz="2200" dirty="0"/>
              <a:t>Enter </a:t>
            </a:r>
            <a:r>
              <a:rPr lang="en-US" sz="2200" b="1" dirty="0"/>
              <a:t>sdsc-vpn.ucop.edu </a:t>
            </a:r>
            <a:r>
              <a:rPr lang="en-US" sz="2200" dirty="0"/>
              <a:t>and click the </a:t>
            </a:r>
            <a:r>
              <a:rPr lang="en-US" sz="2200" b="1" dirty="0"/>
              <a:t>Connect</a:t>
            </a:r>
            <a:r>
              <a:rPr lang="en-US" sz="2200" dirty="0"/>
              <a:t> button. </a:t>
            </a:r>
          </a:p>
          <a:p>
            <a:pPr marL="514338" indent="-514338">
              <a:spcBef>
                <a:spcPts val="600"/>
              </a:spcBef>
              <a:buFont typeface="+mj-lt"/>
              <a:buAutoNum type="arabicPeriod"/>
            </a:pPr>
            <a:r>
              <a:rPr lang="en-US" sz="2200" dirty="0"/>
              <a:t>Enter the following:</a:t>
            </a:r>
          </a:p>
          <a:p>
            <a:pPr marL="914377" lvl="1" indent="-514338">
              <a:buFont typeface="+mj-lt"/>
              <a:buAutoNum type="alphaLcParenR"/>
            </a:pPr>
            <a:r>
              <a:rPr lang="en-US" sz="2000" dirty="0"/>
              <a:t>Select </a:t>
            </a:r>
            <a:r>
              <a:rPr lang="en-US" sz="2000" b="1" dirty="0"/>
              <a:t>Group: hbldtrn0-training</a:t>
            </a:r>
            <a:endParaRPr lang="en-US" sz="2000" dirty="0"/>
          </a:p>
          <a:p>
            <a:pPr marL="914377" lvl="1" indent="-514338">
              <a:buFont typeface="+mj-lt"/>
              <a:buAutoNum type="alphaLcParenR"/>
            </a:pPr>
            <a:r>
              <a:rPr lang="en-US" sz="2000" dirty="0"/>
              <a:t>Enter 1 of these 3 Usernames:</a:t>
            </a:r>
          </a:p>
          <a:p>
            <a:pPr lvl="2"/>
            <a:r>
              <a:rPr lang="en-US" sz="1800" b="1" dirty="0"/>
              <a:t>uci_ucpathvpn_01</a:t>
            </a:r>
          </a:p>
          <a:p>
            <a:pPr lvl="2"/>
            <a:r>
              <a:rPr lang="en-US" sz="1800" b="1" dirty="0"/>
              <a:t>uci_ucpathvpn_02</a:t>
            </a:r>
          </a:p>
          <a:p>
            <a:pPr lvl="2"/>
            <a:r>
              <a:rPr lang="en-US" sz="1800" b="1" dirty="0"/>
              <a:t>uci_ucpathvpn_03</a:t>
            </a:r>
          </a:p>
          <a:p>
            <a:pPr marL="857229" lvl="1" indent="-457189">
              <a:buFont typeface="+mj-lt"/>
              <a:buAutoNum type="alphaLcParenR"/>
            </a:pPr>
            <a:r>
              <a:rPr lang="en-US" sz="2000" dirty="0"/>
              <a:t>Enter this week’s Password:</a:t>
            </a:r>
          </a:p>
          <a:p>
            <a:pPr lvl="2"/>
            <a:r>
              <a:rPr lang="en-US" b="1" dirty="0" err="1">
                <a:solidFill>
                  <a:srgbClr val="C00000"/>
                </a:solidFill>
              </a:rPr>
              <a:t>Money|Jump</a:t>
            </a:r>
            <a:endParaRPr lang="en-US" sz="900" b="1" dirty="0">
              <a:solidFill>
                <a:srgbClr val="C00000"/>
              </a:solidFill>
            </a:endParaRPr>
          </a:p>
          <a:p>
            <a:pPr lvl="2"/>
            <a:endParaRPr lang="en-US" sz="900" b="1" dirty="0" smtClean="0">
              <a:solidFill>
                <a:srgbClr val="FF0000"/>
              </a:solidFill>
            </a:endParaRPr>
          </a:p>
          <a:p>
            <a:pPr lvl="2"/>
            <a:endParaRPr lang="en-US" sz="900" b="1" dirty="0" smtClean="0">
              <a:solidFill>
                <a:srgbClr val="FF0000"/>
              </a:solidFill>
            </a:endParaRPr>
          </a:p>
          <a:p>
            <a:pPr lvl="2"/>
            <a:endParaRPr lang="en-US" sz="900" b="1" dirty="0" smtClean="0">
              <a:solidFill>
                <a:srgbClr val="FF0000"/>
              </a:solidFill>
            </a:endParaRPr>
          </a:p>
          <a:p>
            <a:pPr lvl="2"/>
            <a:endParaRPr lang="en-US" sz="900" b="1" dirty="0">
              <a:solidFill>
                <a:srgbClr val="FF0000"/>
              </a:solidFill>
            </a:endParaRPr>
          </a:p>
          <a:p>
            <a:pPr marL="0" indent="0" algn="ctr">
              <a:buNone/>
            </a:pPr>
            <a:r>
              <a:rPr lang="en-US" sz="2000" dirty="0"/>
              <a:t>https://</a:t>
            </a:r>
            <a:r>
              <a:rPr lang="en-US" sz="2000" dirty="0" smtClean="0"/>
              <a:t>hbldtrn1.ucpath-build.devops.universityofcalifornia.edu</a:t>
            </a:r>
            <a:endParaRPr lang="en-US" sz="2000" dirty="0">
              <a:solidFill>
                <a:srgbClr val="FF0000"/>
              </a:solidFill>
            </a:endParaRPr>
          </a:p>
        </p:txBody>
      </p:sp>
      <p:sp>
        <p:nvSpPr>
          <p:cNvPr id="3" name="Title 2"/>
          <p:cNvSpPr>
            <a:spLocks noGrp="1"/>
          </p:cNvSpPr>
          <p:nvPr>
            <p:ph type="title"/>
          </p:nvPr>
        </p:nvSpPr>
        <p:spPr/>
        <p:txBody>
          <a:bodyPr vert="horz" lIns="91440" tIns="45720" rIns="91440" bIns="45720" rtlCol="0" anchor="ctr">
            <a:noAutofit/>
          </a:bodyPr>
          <a:lstStyle/>
          <a:p>
            <a:pPr algn="l"/>
            <a:r>
              <a:rPr lang="en-US" dirty="0" smtClean="0"/>
              <a:t>Steps to Log Into VPN</a:t>
            </a:r>
            <a:endParaRPr lang="en-US" dirty="0"/>
          </a:p>
        </p:txBody>
      </p:sp>
      <p:pic>
        <p:nvPicPr>
          <p:cNvPr id="1028" name="Picture 4" descr="C:\Users\garrisa1\AppData\Local\Temp\SNAGHTML12816b7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5077" y="1123943"/>
            <a:ext cx="1924113" cy="30978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4429482" y="2413825"/>
            <a:ext cx="3014724" cy="3090159"/>
          </a:xfrm>
          <a:prstGeom prst="rect">
            <a:avLst/>
          </a:prstGeom>
        </p:spPr>
      </p:pic>
    </p:spTree>
    <p:custDataLst>
      <p:tags r:id="rId1"/>
    </p:custDataLst>
    <p:extLst>
      <p:ext uri="{BB962C8B-B14F-4D97-AF65-F5344CB8AC3E}">
        <p14:creationId xmlns:p14="http://schemas.microsoft.com/office/powerpoint/2010/main" val="42731770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13482" y="1137123"/>
            <a:ext cx="8227181" cy="759031"/>
          </a:xfrm>
          <a:prstGeom prst="roundRect">
            <a:avLst/>
          </a:prstGeom>
          <a:solidFill>
            <a:srgbClr val="FFCC99"/>
          </a:solidFill>
        </p:spPr>
        <p:txBody>
          <a:bodyPr>
            <a:normAutofit fontScale="92500" lnSpcReduction="20000"/>
          </a:bodyPr>
          <a:lstStyle/>
          <a:p>
            <a:pPr marL="0" indent="0">
              <a:buNone/>
            </a:pPr>
            <a:r>
              <a:rPr lang="en-US" sz="2400" b="1" dirty="0"/>
              <a:t>Navigation</a:t>
            </a:r>
            <a:r>
              <a:rPr lang="en-US" sz="2400" dirty="0"/>
              <a:t>: PeopleSoft Menu &gt; Benefits &gt; Review Employee Benefits &gt; </a:t>
            </a:r>
            <a:r>
              <a:rPr lang="en-US" sz="2400" b="1" dirty="0"/>
              <a:t>Benefits Summary</a:t>
            </a:r>
          </a:p>
        </p:txBody>
      </p:sp>
      <p:sp>
        <p:nvSpPr>
          <p:cNvPr id="5" name="Title 4"/>
          <p:cNvSpPr>
            <a:spLocks noGrp="1"/>
          </p:cNvSpPr>
          <p:nvPr>
            <p:ph type="title"/>
          </p:nvPr>
        </p:nvSpPr>
        <p:spPr/>
        <p:txBody>
          <a:bodyPr/>
          <a:lstStyle/>
          <a:p>
            <a:r>
              <a:rPr lang="en-US" dirty="0" smtClean="0"/>
              <a:t>Preliminary Actions </a:t>
            </a:r>
            <a:r>
              <a:rPr lang="en-US" sz="2000" dirty="0"/>
              <a:t>(</a:t>
            </a:r>
            <a:r>
              <a:rPr lang="en-US" sz="2000" dirty="0" err="1"/>
              <a:t>con’t</a:t>
            </a:r>
            <a:r>
              <a:rPr lang="en-US" sz="2000" dirty="0"/>
              <a:t>)</a:t>
            </a:r>
          </a:p>
        </p:txBody>
      </p:sp>
      <p:pic>
        <p:nvPicPr>
          <p:cNvPr id="1028" name="Picture 4" descr="C:\Users\dallen\AppData\Local\Temp\SNAGHTML1b417c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2066584"/>
            <a:ext cx="8046720" cy="39856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Line Callout 1 6"/>
          <p:cNvSpPr/>
          <p:nvPr/>
        </p:nvSpPr>
        <p:spPr>
          <a:xfrm flipH="1">
            <a:off x="6119359" y="1813848"/>
            <a:ext cx="2975404" cy="1307453"/>
          </a:xfrm>
          <a:prstGeom prst="borderCallout1">
            <a:avLst>
              <a:gd name="adj1" fmla="val 49200"/>
              <a:gd name="adj2" fmla="val 100070"/>
              <a:gd name="adj3" fmla="val 92529"/>
              <a:gd name="adj4" fmla="val 117687"/>
            </a:avLst>
          </a:prstGeom>
          <a:solidFill>
            <a:srgbClr val="FFFF00"/>
          </a:solidFill>
          <a:ln w="25400" cap="sq" cmpd="sng" algn="ctr">
            <a:solidFill>
              <a:srgbClr val="1D579B"/>
            </a:solidFill>
            <a:prstDash val="solid"/>
            <a:tailEnd type="triangle" w="lg" len="lg"/>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891" indent="-342891">
              <a:buFont typeface="+mj-lt"/>
              <a:buAutoNum type="arabicPeriod"/>
              <a:defRPr/>
            </a:pPr>
            <a:r>
              <a:rPr lang="en-US" kern="0" dirty="0">
                <a:solidFill>
                  <a:srgbClr val="000000"/>
                </a:solidFill>
                <a:ea typeface="Times New Roman"/>
                <a:cs typeface="Arial" panose="020B0604020202020204" pitchFamily="34" charset="0"/>
              </a:rPr>
              <a:t>Click the </a:t>
            </a:r>
            <a:r>
              <a:rPr lang="en-US" b="1" kern="0" dirty="0">
                <a:solidFill>
                  <a:srgbClr val="000000"/>
                </a:solidFill>
                <a:ea typeface="Times New Roman"/>
                <a:cs typeface="Arial" panose="020B0604020202020204" pitchFamily="34" charset="0"/>
              </a:rPr>
              <a:t>Print Summary </a:t>
            </a:r>
            <a:r>
              <a:rPr lang="en-US" kern="0" dirty="0">
                <a:solidFill>
                  <a:srgbClr val="000000"/>
                </a:solidFill>
                <a:ea typeface="Times New Roman"/>
                <a:cs typeface="Arial" panose="020B0604020202020204" pitchFamily="34" charset="0"/>
              </a:rPr>
              <a:t>and</a:t>
            </a:r>
            <a:r>
              <a:rPr lang="en-US" b="1" kern="0" dirty="0">
                <a:solidFill>
                  <a:srgbClr val="000000"/>
                </a:solidFill>
                <a:ea typeface="Times New Roman"/>
                <a:cs typeface="Arial" panose="020B0604020202020204" pitchFamily="34" charset="0"/>
              </a:rPr>
              <a:t> Election Form</a:t>
            </a:r>
            <a:r>
              <a:rPr lang="en-US" kern="0" dirty="0">
                <a:solidFill>
                  <a:srgbClr val="000000"/>
                </a:solidFill>
                <a:ea typeface="Times New Roman"/>
                <a:cs typeface="Arial" panose="020B0604020202020204" pitchFamily="34" charset="0"/>
              </a:rPr>
              <a:t> button. </a:t>
            </a:r>
          </a:p>
          <a:p>
            <a:pPr marL="342891" indent="-342891">
              <a:buFont typeface="+mj-lt"/>
              <a:buAutoNum type="arabicPeriod"/>
              <a:defRPr/>
            </a:pPr>
            <a:r>
              <a:rPr lang="en-US" kern="0" dirty="0">
                <a:solidFill>
                  <a:srgbClr val="000000"/>
                </a:solidFill>
                <a:ea typeface="Times New Roman"/>
                <a:cs typeface="Arial" panose="020B0604020202020204" pitchFamily="34" charset="0"/>
              </a:rPr>
              <a:t>Give the forms to the employee.</a:t>
            </a:r>
          </a:p>
        </p:txBody>
      </p:sp>
      <p:sp>
        <p:nvSpPr>
          <p:cNvPr id="8" name="Line Callout 1 7"/>
          <p:cNvSpPr/>
          <p:nvPr/>
        </p:nvSpPr>
        <p:spPr>
          <a:xfrm flipH="1">
            <a:off x="6119358" y="3279403"/>
            <a:ext cx="2975404" cy="1139591"/>
          </a:xfrm>
          <a:prstGeom prst="borderCallout1">
            <a:avLst>
              <a:gd name="adj1" fmla="val 65223"/>
              <a:gd name="adj2" fmla="val 100256"/>
              <a:gd name="adj3" fmla="val 38040"/>
              <a:gd name="adj4" fmla="val 119202"/>
            </a:avLst>
          </a:prstGeom>
          <a:solidFill>
            <a:srgbClr val="FFFF00"/>
          </a:solidFill>
          <a:ln w="25400" cap="sq" cmpd="sng" algn="ctr">
            <a:solidFill>
              <a:srgbClr val="1D579B"/>
            </a:solidFill>
            <a:prstDash val="solid"/>
            <a:tailEnd type="triangle" w="lg" len="lg"/>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891" indent="-342891">
              <a:buFont typeface="+mj-lt"/>
              <a:buAutoNum type="arabicPeriod" startAt="3"/>
            </a:pPr>
            <a:r>
              <a:rPr lang="en-US" kern="0" dirty="0">
                <a:solidFill>
                  <a:srgbClr val="000000"/>
                </a:solidFill>
                <a:cs typeface="Arial" panose="020B0604020202020204" pitchFamily="34" charset="0"/>
              </a:rPr>
              <a:t>Click the </a:t>
            </a:r>
            <a:r>
              <a:rPr lang="en-US" b="1" kern="0" dirty="0">
                <a:solidFill>
                  <a:srgbClr val="000000"/>
                </a:solidFill>
                <a:cs typeface="Arial" panose="020B0604020202020204" pitchFamily="34" charset="0"/>
              </a:rPr>
              <a:t>Election Form Provided to EE check box </a:t>
            </a:r>
            <a:r>
              <a:rPr lang="en-US" kern="0" dirty="0">
                <a:solidFill>
                  <a:srgbClr val="000000"/>
                </a:solidFill>
                <a:cs typeface="Arial" panose="020B0604020202020204" pitchFamily="34" charset="0"/>
              </a:rPr>
              <a:t>after giving them to the employee.</a:t>
            </a:r>
          </a:p>
        </p:txBody>
      </p:sp>
      <p:sp>
        <p:nvSpPr>
          <p:cNvPr id="9" name="Line Callout 1 8"/>
          <p:cNvSpPr/>
          <p:nvPr/>
        </p:nvSpPr>
        <p:spPr>
          <a:xfrm flipH="1">
            <a:off x="175846" y="3907260"/>
            <a:ext cx="5489409" cy="1023467"/>
          </a:xfrm>
          <a:prstGeom prst="borderCallout1">
            <a:avLst>
              <a:gd name="adj1" fmla="val 2721"/>
              <a:gd name="adj2" fmla="val 50255"/>
              <a:gd name="adj3" fmla="val -36087"/>
              <a:gd name="adj4" fmla="val 55718"/>
            </a:avLst>
          </a:prstGeom>
          <a:solidFill>
            <a:srgbClr val="FFFF00"/>
          </a:solidFill>
          <a:ln w="25400" cap="sq" cmpd="sng" algn="ctr">
            <a:solidFill>
              <a:srgbClr val="1D579B"/>
            </a:solidFill>
            <a:prstDash val="solid"/>
            <a:tailEnd type="triangle" w="lg" len="lg"/>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kern="0" dirty="0">
                <a:solidFill>
                  <a:srgbClr val="000000"/>
                </a:solidFill>
                <a:cs typeface="Arial" panose="020B0604020202020204" pitchFamily="34" charset="0"/>
              </a:rPr>
              <a:t>The </a:t>
            </a:r>
            <a:r>
              <a:rPr lang="en-US" b="1" kern="0" dirty="0">
                <a:solidFill>
                  <a:srgbClr val="000000"/>
                </a:solidFill>
                <a:cs typeface="Arial" panose="020B0604020202020204" pitchFamily="34" charset="0"/>
              </a:rPr>
              <a:t>Benefits As of date </a:t>
            </a:r>
            <a:r>
              <a:rPr lang="en-US" kern="0" dirty="0">
                <a:solidFill>
                  <a:srgbClr val="000000"/>
                </a:solidFill>
                <a:cs typeface="Arial" panose="020B0604020202020204" pitchFamily="34" charset="0"/>
              </a:rPr>
              <a:t>must be a prior month in order to populate the summary page with costs.</a:t>
            </a:r>
          </a:p>
          <a:p>
            <a:r>
              <a:rPr lang="en-US" kern="0" dirty="0">
                <a:solidFill>
                  <a:srgbClr val="000000"/>
                </a:solidFill>
                <a:cs typeface="Arial" panose="020B0604020202020204" pitchFamily="34" charset="0"/>
              </a:rPr>
              <a:t>Change the date, if necessary, then click </a:t>
            </a:r>
            <a:r>
              <a:rPr lang="en-US" b="1" kern="0" dirty="0">
                <a:solidFill>
                  <a:srgbClr val="000000"/>
                </a:solidFill>
                <a:cs typeface="Arial" panose="020B0604020202020204" pitchFamily="34" charset="0"/>
              </a:rPr>
              <a:t>Refresh</a:t>
            </a:r>
            <a:r>
              <a:rPr lang="en-US" kern="0" dirty="0">
                <a:solidFill>
                  <a:srgbClr val="000000"/>
                </a:solidFill>
                <a:cs typeface="Arial" panose="020B0604020202020204" pitchFamily="34" charset="0"/>
              </a:rPr>
              <a:t>.</a:t>
            </a:r>
          </a:p>
        </p:txBody>
      </p:sp>
      <p:pic>
        <p:nvPicPr>
          <p:cNvPr id="3" name="Picture 2"/>
          <p:cNvPicPr>
            <a:picLocks noChangeAspect="1"/>
          </p:cNvPicPr>
          <p:nvPr/>
        </p:nvPicPr>
        <p:blipFill>
          <a:blip r:embed="rId4"/>
          <a:stretch>
            <a:fillRect/>
          </a:stretch>
        </p:blipFill>
        <p:spPr>
          <a:xfrm>
            <a:off x="3735422" y="3219708"/>
            <a:ext cx="2645967" cy="462333"/>
          </a:xfrm>
          <a:prstGeom prst="ellipse">
            <a:avLst/>
          </a:prstGeom>
          <a:ln w="28575"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5584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 y="2393634"/>
            <a:ext cx="8412480" cy="3840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8410" y="1232426"/>
            <a:ext cx="8227181" cy="4744652"/>
          </a:xfrm>
        </p:spPr>
        <p:txBody>
          <a:bodyPr>
            <a:normAutofit/>
          </a:bodyPr>
          <a:lstStyle/>
          <a:p>
            <a:pPr marL="0" indent="0">
              <a:buClr>
                <a:srgbClr val="00CCFF"/>
              </a:buClr>
              <a:buNone/>
            </a:pPr>
            <a:r>
              <a:rPr lang="en-US" sz="2400" dirty="0"/>
              <a:t>Click the </a:t>
            </a:r>
            <a:r>
              <a:rPr lang="en-US" sz="2400" b="1" dirty="0"/>
              <a:t>Review Absence Balance </a:t>
            </a:r>
            <a:r>
              <a:rPr lang="en-US" sz="2400" dirty="0"/>
              <a:t>link to review the employee’s absence balances for all current assignments.</a:t>
            </a:r>
          </a:p>
        </p:txBody>
      </p:sp>
      <p:sp>
        <p:nvSpPr>
          <p:cNvPr id="10" name="Line Callout 1 9"/>
          <p:cNvSpPr/>
          <p:nvPr/>
        </p:nvSpPr>
        <p:spPr>
          <a:xfrm flipH="1">
            <a:off x="2909776" y="5469315"/>
            <a:ext cx="2963485" cy="710984"/>
          </a:xfrm>
          <a:prstGeom prst="borderCallout1">
            <a:avLst>
              <a:gd name="adj1" fmla="val 40994"/>
              <a:gd name="adj2" fmla="val 100639"/>
              <a:gd name="adj3" fmla="val 89935"/>
              <a:gd name="adj4" fmla="val 139588"/>
            </a:avLst>
          </a:prstGeom>
          <a:solidFill>
            <a:srgbClr val="FFFF00"/>
          </a:solidFill>
          <a:ln w="25400" cap="sq" cmpd="sng" algn="ctr">
            <a:solidFill>
              <a:srgbClr val="1D579B"/>
            </a:solidFill>
            <a:prstDash val="solid"/>
            <a:tailEnd type="triangle" w="lg" len="lg"/>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defRPr/>
            </a:pPr>
            <a:r>
              <a:rPr lang="en-US" kern="0" dirty="0">
                <a:solidFill>
                  <a:srgbClr val="000000"/>
                </a:solidFill>
                <a:latin typeface="Arial"/>
                <a:ea typeface="Times New Roman"/>
                <a:cs typeface="Arial"/>
              </a:rPr>
              <a:t>Click to return to </a:t>
            </a:r>
            <a:r>
              <a:rPr lang="en-US" b="1" kern="0" dirty="0">
                <a:solidFill>
                  <a:srgbClr val="000000"/>
                </a:solidFill>
                <a:latin typeface="Arial"/>
                <a:ea typeface="Times New Roman"/>
                <a:cs typeface="Arial"/>
              </a:rPr>
              <a:t>Request Extended Absence </a:t>
            </a:r>
            <a:r>
              <a:rPr lang="en-US" kern="0" dirty="0">
                <a:solidFill>
                  <a:srgbClr val="000000"/>
                </a:solidFill>
                <a:latin typeface="Arial"/>
                <a:ea typeface="Times New Roman"/>
                <a:cs typeface="Arial"/>
              </a:rPr>
              <a:t>page.</a:t>
            </a:r>
            <a:endParaRPr lang="en-US" kern="0" dirty="0">
              <a:solidFill>
                <a:srgbClr val="000000"/>
              </a:solidFill>
              <a:latin typeface="Arial"/>
              <a:ea typeface="Times New Roman"/>
            </a:endParaRPr>
          </a:p>
        </p:txBody>
      </p:sp>
      <p:pic>
        <p:nvPicPr>
          <p:cNvPr id="2" name="Picture 1"/>
          <p:cNvPicPr>
            <a:picLocks noChangeAspect="1"/>
          </p:cNvPicPr>
          <p:nvPr/>
        </p:nvPicPr>
        <p:blipFill>
          <a:blip r:embed="rId4"/>
          <a:stretch>
            <a:fillRect/>
          </a:stretch>
        </p:blipFill>
        <p:spPr>
          <a:xfrm>
            <a:off x="4019551" y="3753839"/>
            <a:ext cx="3390900" cy="904875"/>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itle 4"/>
          <p:cNvSpPr>
            <a:spLocks noGrp="1"/>
          </p:cNvSpPr>
          <p:nvPr>
            <p:ph type="title"/>
          </p:nvPr>
        </p:nvSpPr>
        <p:spPr>
          <a:xfrm>
            <a:off x="459620" y="40226"/>
            <a:ext cx="8227181" cy="850911"/>
          </a:xfrm>
        </p:spPr>
        <p:txBody>
          <a:bodyPr/>
          <a:lstStyle/>
          <a:p>
            <a:r>
              <a:rPr lang="en-US" dirty="0" smtClean="0"/>
              <a:t>Preliminary Actions </a:t>
            </a:r>
            <a:r>
              <a:rPr lang="en-US" sz="2000" dirty="0"/>
              <a:t>(</a:t>
            </a:r>
            <a:r>
              <a:rPr lang="en-US" sz="2000" dirty="0" err="1"/>
              <a:t>con’t</a:t>
            </a:r>
            <a:r>
              <a:rPr lang="en-US" sz="2000" dirty="0"/>
              <a:t>)</a:t>
            </a:r>
          </a:p>
        </p:txBody>
      </p:sp>
    </p:spTree>
    <p:extLst>
      <p:ext uri="{BB962C8B-B14F-4D97-AF65-F5344CB8AC3E}">
        <p14:creationId xmlns:p14="http://schemas.microsoft.com/office/powerpoint/2010/main" val="54847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0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3" y="2646532"/>
            <a:ext cx="8869680" cy="3102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a:xfrm>
            <a:off x="137161" y="40226"/>
            <a:ext cx="8549640" cy="850911"/>
          </a:xfrm>
        </p:spPr>
        <p:txBody>
          <a:bodyPr>
            <a:normAutofit/>
          </a:bodyPr>
          <a:lstStyle/>
          <a:p>
            <a:r>
              <a:rPr lang="en-US" b="1" dirty="0" smtClean="0"/>
              <a:t>EA Page Layout</a:t>
            </a:r>
            <a:endParaRPr lang="en-US" b="1" dirty="0"/>
          </a:p>
        </p:txBody>
      </p:sp>
      <p:sp>
        <p:nvSpPr>
          <p:cNvPr id="11" name="Line Callout 1 10"/>
          <p:cNvSpPr/>
          <p:nvPr/>
        </p:nvSpPr>
        <p:spPr>
          <a:xfrm flipH="1">
            <a:off x="1300876" y="1866746"/>
            <a:ext cx="3615787" cy="944549"/>
          </a:xfrm>
          <a:prstGeom prst="borderCallout1">
            <a:avLst>
              <a:gd name="adj1" fmla="val 97402"/>
              <a:gd name="adj2" fmla="val 85642"/>
              <a:gd name="adj3" fmla="val 156833"/>
              <a:gd name="adj4" fmla="val 97413"/>
            </a:avLst>
          </a:prstGeom>
          <a:solidFill>
            <a:srgbClr val="FFFF00"/>
          </a:solidFill>
          <a:ln w="25400" cap="sq" cmpd="sng" algn="ctr">
            <a:solidFill>
              <a:srgbClr val="1D579B"/>
            </a:solidFill>
            <a:prstDash val="solid"/>
            <a:tailEnd type="triangle" w="lg" len="lg"/>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defRPr/>
            </a:pPr>
            <a:r>
              <a:rPr lang="en-US" kern="0" dirty="0">
                <a:solidFill>
                  <a:srgbClr val="000000"/>
                </a:solidFill>
                <a:ea typeface="Times New Roman"/>
                <a:cs typeface="Arial" panose="020B0604020202020204" pitchFamily="34" charset="0"/>
              </a:rPr>
              <a:t>The </a:t>
            </a:r>
            <a:r>
              <a:rPr lang="en-US" b="1" kern="0" dirty="0">
                <a:solidFill>
                  <a:srgbClr val="000000"/>
                </a:solidFill>
                <a:ea typeface="Times New Roman"/>
                <a:cs typeface="Arial" panose="020B0604020202020204" pitchFamily="34" charset="0"/>
              </a:rPr>
              <a:t>FMLA/CFRA Eligibility </a:t>
            </a:r>
            <a:r>
              <a:rPr lang="en-US" kern="0" dirty="0">
                <a:solidFill>
                  <a:srgbClr val="000000"/>
                </a:solidFill>
                <a:ea typeface="Times New Roman"/>
                <a:cs typeface="Arial" panose="020B0604020202020204" pitchFamily="34" charset="0"/>
              </a:rPr>
              <a:t>section provides details on FMLA/CFRA eligibility.</a:t>
            </a:r>
          </a:p>
        </p:txBody>
      </p:sp>
      <p:sp>
        <p:nvSpPr>
          <p:cNvPr id="13" name="Line Callout 1 12"/>
          <p:cNvSpPr/>
          <p:nvPr/>
        </p:nvSpPr>
        <p:spPr>
          <a:xfrm flipH="1">
            <a:off x="5078439" y="1849964"/>
            <a:ext cx="3928404" cy="961331"/>
          </a:xfrm>
          <a:prstGeom prst="borderCallout1">
            <a:avLst>
              <a:gd name="adj1" fmla="val 100992"/>
              <a:gd name="adj2" fmla="val 79858"/>
              <a:gd name="adj3" fmla="val 152706"/>
              <a:gd name="adj4" fmla="val 89465"/>
            </a:avLst>
          </a:prstGeom>
          <a:solidFill>
            <a:srgbClr val="FFFF00"/>
          </a:solidFill>
          <a:ln w="25400" cap="sq" cmpd="sng" algn="ctr">
            <a:solidFill>
              <a:srgbClr val="1D579B"/>
            </a:solidFill>
            <a:prstDash val="solid"/>
            <a:tailEnd type="triangle" w="lg" len="lg"/>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defRPr/>
            </a:pPr>
            <a:r>
              <a:rPr lang="en-US" kern="0" dirty="0">
                <a:solidFill>
                  <a:srgbClr val="000000"/>
                </a:solidFill>
                <a:ea typeface="Times New Roman"/>
                <a:cs typeface="Arial" panose="020B0604020202020204" pitchFamily="34" charset="0"/>
              </a:rPr>
              <a:t>The </a:t>
            </a:r>
            <a:r>
              <a:rPr lang="en-US" b="1" kern="0" dirty="0">
                <a:solidFill>
                  <a:srgbClr val="000000"/>
                </a:solidFill>
                <a:ea typeface="Times New Roman"/>
                <a:cs typeface="Arial" panose="020B0604020202020204" pitchFamily="34" charset="0"/>
              </a:rPr>
              <a:t>FMLA/CFRA/PDLL Balances &amp; Takes </a:t>
            </a:r>
            <a:r>
              <a:rPr lang="en-US" kern="0" dirty="0">
                <a:solidFill>
                  <a:srgbClr val="000000"/>
                </a:solidFill>
                <a:ea typeface="Times New Roman"/>
                <a:cs typeface="Arial" panose="020B0604020202020204" pitchFamily="34" charset="0"/>
              </a:rPr>
              <a:t>section provides details on balances and usage (takes).</a:t>
            </a:r>
          </a:p>
        </p:txBody>
      </p:sp>
      <p:sp>
        <p:nvSpPr>
          <p:cNvPr id="14" name="Line Callout 1 13"/>
          <p:cNvSpPr/>
          <p:nvPr/>
        </p:nvSpPr>
        <p:spPr>
          <a:xfrm flipH="1">
            <a:off x="5992841" y="3285278"/>
            <a:ext cx="3066553" cy="909671"/>
          </a:xfrm>
          <a:prstGeom prst="borderCallout1">
            <a:avLst>
              <a:gd name="adj1" fmla="val 81073"/>
              <a:gd name="adj2" fmla="val 100479"/>
              <a:gd name="adj3" fmla="val 115919"/>
              <a:gd name="adj4" fmla="val 243995"/>
            </a:avLst>
          </a:prstGeom>
          <a:solidFill>
            <a:srgbClr val="FFFF00"/>
          </a:solidFill>
          <a:ln w="25400" cap="sq" cmpd="sng" algn="ctr">
            <a:solidFill>
              <a:srgbClr val="1D579B"/>
            </a:solidFill>
            <a:prstDash val="solid"/>
            <a:tailEnd type="triangle" w="lg" len="lg"/>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defRPr/>
            </a:pPr>
            <a:r>
              <a:rPr lang="en-US" kern="0" dirty="0">
                <a:solidFill>
                  <a:srgbClr val="000000"/>
                </a:solidFill>
                <a:ea typeface="Times New Roman"/>
                <a:cs typeface="Arial" panose="020B0604020202020204" pitchFamily="34" charset="0"/>
              </a:rPr>
              <a:t>The </a:t>
            </a:r>
            <a:r>
              <a:rPr lang="en-US" b="1" kern="0" dirty="0">
                <a:solidFill>
                  <a:srgbClr val="000000"/>
                </a:solidFill>
                <a:ea typeface="Times New Roman"/>
                <a:cs typeface="Arial" panose="020B0604020202020204" pitchFamily="34" charset="0"/>
              </a:rPr>
              <a:t>Extended Absence Summary </a:t>
            </a:r>
            <a:r>
              <a:rPr lang="en-US" kern="0" dirty="0">
                <a:solidFill>
                  <a:srgbClr val="000000"/>
                </a:solidFill>
                <a:ea typeface="Times New Roman"/>
                <a:cs typeface="Arial" panose="020B0604020202020204" pitchFamily="34" charset="0"/>
              </a:rPr>
              <a:t>section provides a history of leaves taken.</a:t>
            </a:r>
          </a:p>
        </p:txBody>
      </p:sp>
      <p:sp>
        <p:nvSpPr>
          <p:cNvPr id="15" name="Line Callout 1 14"/>
          <p:cNvSpPr/>
          <p:nvPr/>
        </p:nvSpPr>
        <p:spPr>
          <a:xfrm flipH="1">
            <a:off x="5528605" y="4284867"/>
            <a:ext cx="3530787" cy="1197275"/>
          </a:xfrm>
          <a:prstGeom prst="borderCallout1">
            <a:avLst>
              <a:gd name="adj1" fmla="val 65859"/>
              <a:gd name="adj2" fmla="val 100068"/>
              <a:gd name="adj3" fmla="val 66872"/>
              <a:gd name="adj4" fmla="val 207075"/>
            </a:avLst>
          </a:prstGeom>
          <a:solidFill>
            <a:srgbClr val="FFFF00"/>
          </a:solidFill>
          <a:ln w="25400" cap="sq" cmpd="sng" algn="ctr">
            <a:solidFill>
              <a:srgbClr val="1D579B"/>
            </a:solidFill>
            <a:prstDash val="solid"/>
            <a:tailEnd type="triangle" w="lg" len="lg"/>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defRPr/>
            </a:pPr>
            <a:r>
              <a:rPr lang="en-US" kern="0" dirty="0">
                <a:solidFill>
                  <a:srgbClr val="000000"/>
                </a:solidFill>
                <a:ea typeface="Times New Roman"/>
                <a:cs typeface="Arial" panose="020B0604020202020204" pitchFamily="34" charset="0"/>
              </a:rPr>
              <a:t>The </a:t>
            </a:r>
            <a:r>
              <a:rPr lang="en-US" b="1" kern="0" dirty="0">
                <a:solidFill>
                  <a:srgbClr val="000000"/>
                </a:solidFill>
                <a:ea typeface="Times New Roman"/>
                <a:cs typeface="Arial" panose="020B0604020202020204" pitchFamily="34" charset="0"/>
              </a:rPr>
              <a:t>New Extended Absence Request </a:t>
            </a:r>
            <a:r>
              <a:rPr lang="en-US" kern="0" dirty="0">
                <a:solidFill>
                  <a:srgbClr val="000000"/>
                </a:solidFill>
                <a:ea typeface="Times New Roman"/>
                <a:cs typeface="Arial" panose="020B0604020202020204" pitchFamily="34" charset="0"/>
              </a:rPr>
              <a:t>section allows you to initiate one or more extended absence requests.</a:t>
            </a:r>
          </a:p>
        </p:txBody>
      </p:sp>
      <p:sp>
        <p:nvSpPr>
          <p:cNvPr id="2" name="TextBox 1"/>
          <p:cNvSpPr txBox="1"/>
          <p:nvPr/>
        </p:nvSpPr>
        <p:spPr>
          <a:xfrm>
            <a:off x="2221601" y="3017153"/>
            <a:ext cx="3496587" cy="2862322"/>
          </a:xfrm>
          <a:prstGeom prst="rect">
            <a:avLst/>
          </a:prstGeom>
          <a:noFill/>
        </p:spPr>
        <p:txBody>
          <a:bodyPr wrap="square" rtlCol="0">
            <a:spAutoFit/>
          </a:bodyPr>
          <a:lstStyle/>
          <a:p>
            <a:r>
              <a:rPr lang="en-US" sz="6000" b="1" dirty="0">
                <a:solidFill>
                  <a:srgbClr val="FF0000"/>
                </a:solidFill>
              </a:rPr>
              <a:t>1 Review</a:t>
            </a:r>
          </a:p>
          <a:p>
            <a:r>
              <a:rPr lang="en-US" sz="6000" b="1" dirty="0">
                <a:solidFill>
                  <a:srgbClr val="FF0000"/>
                </a:solidFill>
              </a:rPr>
              <a:t>2 Review</a:t>
            </a:r>
          </a:p>
          <a:p>
            <a:r>
              <a:rPr lang="en-US" sz="6000" b="1" dirty="0">
                <a:solidFill>
                  <a:srgbClr val="FF0000"/>
                </a:solidFill>
              </a:rPr>
              <a:t>3 Enter</a:t>
            </a:r>
          </a:p>
        </p:txBody>
      </p:sp>
    </p:spTree>
    <p:extLst>
      <p:ext uri="{BB962C8B-B14F-4D97-AF65-F5344CB8AC3E}">
        <p14:creationId xmlns:p14="http://schemas.microsoft.com/office/powerpoint/2010/main" val="123614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8096" y="57202"/>
            <a:ext cx="8836781" cy="850911"/>
          </a:xfrm>
        </p:spPr>
        <p:txBody>
          <a:bodyPr/>
          <a:lstStyle/>
          <a:p>
            <a:r>
              <a:rPr lang="en-US" dirty="0" smtClean="0"/>
              <a:t>Entry Fields</a:t>
            </a:r>
            <a:endParaRPr lang="en-US" dirty="0"/>
          </a:p>
        </p:txBody>
      </p:sp>
      <p:grpSp>
        <p:nvGrpSpPr>
          <p:cNvPr id="2" name="Group 1"/>
          <p:cNvGrpSpPr/>
          <p:nvPr/>
        </p:nvGrpSpPr>
        <p:grpSpPr>
          <a:xfrm>
            <a:off x="203087" y="1464277"/>
            <a:ext cx="8686800" cy="867388"/>
            <a:chOff x="213360" y="2449235"/>
            <a:chExt cx="8686800" cy="867388"/>
          </a:xfrm>
        </p:grpSpPr>
        <p:pic>
          <p:nvPicPr>
            <p:cNvPr id="6" name="Picture 2" descr="C:\Users\dallen\AppData\Local\Temp\SNAGHTML1a46c32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 y="2449235"/>
              <a:ext cx="8686800" cy="8673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334158" y="2825450"/>
              <a:ext cx="6981042" cy="412058"/>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grpSp>
      <p:sp>
        <p:nvSpPr>
          <p:cNvPr id="18" name="Content Placeholder 17"/>
          <p:cNvSpPr>
            <a:spLocks noGrp="1"/>
          </p:cNvSpPr>
          <p:nvPr>
            <p:ph idx="1"/>
          </p:nvPr>
        </p:nvSpPr>
        <p:spPr>
          <a:xfrm>
            <a:off x="476439" y="2455858"/>
            <a:ext cx="8229600" cy="3381525"/>
          </a:xfrm>
        </p:spPr>
        <p:txBody>
          <a:bodyPr>
            <a:normAutofit/>
          </a:bodyPr>
          <a:lstStyle/>
          <a:p>
            <a:pPr>
              <a:buFont typeface="Arial" panose="020B0604020202020204" pitchFamily="34" charset="0"/>
              <a:buChar char="•"/>
            </a:pPr>
            <a:r>
              <a:rPr lang="en-US" sz="2800" dirty="0"/>
              <a:t>Use the </a:t>
            </a:r>
            <a:r>
              <a:rPr lang="en-US" sz="2800" b="1" dirty="0"/>
              <a:t>New Extended Absence Request </a:t>
            </a:r>
            <a:r>
              <a:rPr lang="en-US" sz="2800" dirty="0"/>
              <a:t>section to enter an </a:t>
            </a:r>
            <a:r>
              <a:rPr lang="en-US" sz="2800" b="1" dirty="0"/>
              <a:t>initial </a:t>
            </a:r>
            <a:r>
              <a:rPr lang="en-US" sz="2800" dirty="0"/>
              <a:t>absence request for an employee. </a:t>
            </a:r>
          </a:p>
          <a:p>
            <a:pPr lvl="1"/>
            <a:r>
              <a:rPr lang="en-US" sz="2400" dirty="0"/>
              <a:t>Each row is a separate absence or consecutive request.</a:t>
            </a:r>
          </a:p>
          <a:p>
            <a:pPr lvl="1"/>
            <a:r>
              <a:rPr lang="en-US" sz="2400" b="1" dirty="0"/>
              <a:t>Accurate entry </a:t>
            </a:r>
            <a:r>
              <a:rPr lang="en-US" sz="2400" dirty="0"/>
              <a:t>of these fields is important. They may affect the employee’s pay, accruals, balances, and so on.</a:t>
            </a:r>
          </a:p>
          <a:p>
            <a:pPr lvl="1"/>
            <a:r>
              <a:rPr lang="en-US" sz="2400" dirty="0"/>
              <a:t>Correct </a:t>
            </a:r>
            <a:r>
              <a:rPr lang="en-US" sz="2400" b="1" dirty="0"/>
              <a:t>leave types </a:t>
            </a:r>
            <a:r>
              <a:rPr lang="en-US" sz="2400" dirty="0"/>
              <a:t>ensure that Benefits are billed accurately from UCPath Center.</a:t>
            </a:r>
          </a:p>
          <a:p>
            <a:pPr marL="0" indent="0">
              <a:buNone/>
            </a:pPr>
            <a:endParaRPr lang="en-US" sz="2000" b="1" dirty="0"/>
          </a:p>
        </p:txBody>
      </p:sp>
      <p:cxnSp>
        <p:nvCxnSpPr>
          <p:cNvPr id="4" name="Straight Arrow Connector 3"/>
          <p:cNvCxnSpPr/>
          <p:nvPr/>
        </p:nvCxnSpPr>
        <p:spPr>
          <a:xfrm flipH="1">
            <a:off x="660287" y="1205458"/>
            <a:ext cx="1800696" cy="297951"/>
          </a:xfrm>
          <a:prstGeom prst="straightConnector1">
            <a:avLst/>
          </a:prstGeom>
          <a:ln w="38100">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17763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dallen\AppData\Local\Temp\SNAGHTML1a46c32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 y="1524771"/>
            <a:ext cx="8686800" cy="8673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10908" y="26206"/>
            <a:ext cx="8684381" cy="850911"/>
          </a:xfrm>
        </p:spPr>
        <p:txBody>
          <a:bodyPr/>
          <a:lstStyle/>
          <a:p>
            <a:r>
              <a:rPr lang="en-US" dirty="0" smtClean="0"/>
              <a:t>Field Details - </a:t>
            </a:r>
            <a:r>
              <a:rPr lang="en-US" sz="2000" dirty="0"/>
              <a:t>Dates</a:t>
            </a:r>
          </a:p>
        </p:txBody>
      </p:sp>
      <p:sp>
        <p:nvSpPr>
          <p:cNvPr id="10" name="Rectangle 9"/>
          <p:cNvSpPr>
            <a:spLocks noChangeArrowheads="1"/>
          </p:cNvSpPr>
          <p:nvPr/>
        </p:nvSpPr>
        <p:spPr bwMode="auto">
          <a:xfrm>
            <a:off x="334160" y="1900985"/>
            <a:ext cx="1633881" cy="412059"/>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
        <p:nvSpPr>
          <p:cNvPr id="18" name="Content Placeholder 17"/>
          <p:cNvSpPr>
            <a:spLocks noGrp="1"/>
          </p:cNvSpPr>
          <p:nvPr>
            <p:ph idx="1"/>
          </p:nvPr>
        </p:nvSpPr>
        <p:spPr>
          <a:xfrm>
            <a:off x="687009" y="2777103"/>
            <a:ext cx="8229600" cy="4552255"/>
          </a:xfrm>
        </p:spPr>
        <p:txBody>
          <a:bodyPr>
            <a:normAutofit/>
          </a:bodyPr>
          <a:lstStyle/>
          <a:p>
            <a:pPr>
              <a:buFont typeface="Arial" panose="020B0604020202020204" pitchFamily="34" charset="0"/>
              <a:buChar char="•"/>
            </a:pPr>
            <a:r>
              <a:rPr lang="en-US" sz="2400" b="1" dirty="0"/>
              <a:t>Start Date:</a:t>
            </a:r>
            <a:r>
              <a:rPr lang="en-US" sz="2400" dirty="0"/>
              <a:t> Date the employee begins leave*. This date becomes the effective date of the leave in </a:t>
            </a:r>
            <a:r>
              <a:rPr lang="en-US" sz="2400" b="1" dirty="0"/>
              <a:t>Job Data</a:t>
            </a:r>
            <a:r>
              <a:rPr lang="en-US" sz="2400" dirty="0"/>
              <a:t>.</a:t>
            </a:r>
          </a:p>
          <a:p>
            <a:pPr>
              <a:buFont typeface="Arial" panose="020B0604020202020204" pitchFamily="34" charset="0"/>
              <a:buChar char="•"/>
            </a:pPr>
            <a:r>
              <a:rPr lang="en-US" sz="2400" b="1" dirty="0"/>
              <a:t>Expected Return Date:</a:t>
            </a:r>
            <a:r>
              <a:rPr lang="en-US" sz="2400" dirty="0"/>
              <a:t> Date the employee is expected to return to work.</a:t>
            </a:r>
          </a:p>
          <a:p>
            <a:pPr>
              <a:buFont typeface="Arial" panose="020B0604020202020204" pitchFamily="34" charset="0"/>
              <a:buChar char="•"/>
            </a:pPr>
            <a:r>
              <a:rPr lang="en-US" sz="2400" b="1" dirty="0"/>
              <a:t>Actual Return Date:</a:t>
            </a:r>
            <a:r>
              <a:rPr lang="en-US" sz="2400" dirty="0"/>
              <a:t> Leave blank for the initial absence request. This field is completed after the employee returns to work.</a:t>
            </a:r>
          </a:p>
          <a:p>
            <a:pPr marL="0" indent="0">
              <a:buClr>
                <a:srgbClr val="00CCFF"/>
              </a:buClr>
              <a:buNone/>
            </a:pPr>
            <a:r>
              <a:rPr lang="en-US" sz="1800" dirty="0"/>
              <a:t>*Start of leave is the start of their next work day/shift (</a:t>
            </a:r>
            <a:r>
              <a:rPr lang="en-US" sz="1800" dirty="0" err="1"/>
              <a:t>ie</a:t>
            </a:r>
            <a:r>
              <a:rPr lang="en-US" sz="1800" dirty="0"/>
              <a:t>. LDW Friday, Start day Mon if EE works M-F)</a:t>
            </a:r>
          </a:p>
        </p:txBody>
      </p:sp>
      <p:sp>
        <p:nvSpPr>
          <p:cNvPr id="2" name="Multiply 1"/>
          <p:cNvSpPr/>
          <p:nvPr/>
        </p:nvSpPr>
        <p:spPr>
          <a:xfrm>
            <a:off x="3282716" y="3848758"/>
            <a:ext cx="2047101" cy="1947129"/>
          </a:xfrm>
          <a:prstGeom prst="mathMultiply">
            <a:avLst>
              <a:gd name="adj1" fmla="val 12804"/>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705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D27D3C37-BFEB-BA4B-B781-4564C6A0B2B2}" type="slidenum">
              <a:rPr lang="en-US" smtClean="0">
                <a:solidFill>
                  <a:srgbClr val="005581"/>
                </a:solidFill>
              </a:rPr>
              <a:pPr/>
              <a:t>25</a:t>
            </a:fld>
            <a:endParaRPr lang="en-US" dirty="0">
              <a:solidFill>
                <a:srgbClr val="005581"/>
              </a:solidFill>
            </a:endParaRPr>
          </a:p>
        </p:txBody>
      </p:sp>
      <p:sp>
        <p:nvSpPr>
          <p:cNvPr id="5" name="Title 4"/>
          <p:cNvSpPr txBox="1">
            <a:spLocks/>
          </p:cNvSpPr>
          <p:nvPr/>
        </p:nvSpPr>
        <p:spPr>
          <a:xfrm>
            <a:off x="354372" y="2"/>
            <a:ext cx="8227181" cy="850911"/>
          </a:xfrm>
          <a:prstGeom prst="rect">
            <a:avLst/>
          </a:prstGeom>
        </p:spPr>
        <p:txBody>
          <a:bodyPr vert="horz" lIns="91440" tIns="45720" rIns="91440" bIns="45720" rtlCol="0" anchor="ctr">
            <a:noAutofit/>
          </a:bodyPr>
          <a:lstStyle>
            <a:lvl1pPr algn="l" defTabSz="457200" rtl="0" eaLnBrk="1" latinLnBrk="0" hangingPunct="1">
              <a:spcBef>
                <a:spcPct val="0"/>
              </a:spcBef>
              <a:buNone/>
              <a:defRPr lang="en-US" sz="4000" b="0" i="0" u="none" kern="1200" baseline="0" dirty="0">
                <a:solidFill>
                  <a:srgbClr val="000000"/>
                </a:solidFill>
                <a:latin typeface="Arial Black" panose="020B0A04020102020204" pitchFamily="34" charset="0"/>
                <a:ea typeface="Verdana" panose="020B0604030504040204" pitchFamily="34" charset="0"/>
                <a:cs typeface="Verdana" panose="020B0604030504040204" pitchFamily="34" charset="0"/>
              </a:defRPr>
            </a:lvl1pPr>
          </a:lstStyle>
          <a:p>
            <a:r>
              <a:rPr lang="en-US" dirty="0"/>
              <a:t>Field Details - </a:t>
            </a:r>
            <a:r>
              <a:rPr lang="en-US" sz="2000" dirty="0"/>
              <a:t>Leave Type</a:t>
            </a:r>
          </a:p>
        </p:txBody>
      </p:sp>
      <p:sp>
        <p:nvSpPr>
          <p:cNvPr id="6" name="TextBox 5"/>
          <p:cNvSpPr txBox="1"/>
          <p:nvPr/>
        </p:nvSpPr>
        <p:spPr>
          <a:xfrm>
            <a:off x="599442" y="1543408"/>
            <a:ext cx="7884159" cy="4824398"/>
          </a:xfrm>
          <a:prstGeom prst="rect">
            <a:avLst/>
          </a:prstGeom>
          <a:noFill/>
        </p:spPr>
        <p:txBody>
          <a:bodyPr wrap="square" rtlCol="0">
            <a:spAutoFit/>
          </a:bodyPr>
          <a:lstStyle/>
          <a:p>
            <a:pPr>
              <a:buClr>
                <a:srgbClr val="00B0F0"/>
              </a:buClr>
            </a:pPr>
            <a:r>
              <a:rPr lang="en-US" sz="2800" dirty="0"/>
              <a:t>If there are any questions: </a:t>
            </a:r>
          </a:p>
          <a:p>
            <a:pPr marL="457189" indent="-457189">
              <a:buFont typeface="Arial" panose="020B0604020202020204" pitchFamily="34" charset="0"/>
              <a:buChar char="•"/>
            </a:pPr>
            <a:r>
              <a:rPr lang="en-US" sz="2800" dirty="0"/>
              <a:t>Leave Types and FMLA-type codes are provided by HR and AP.</a:t>
            </a:r>
          </a:p>
          <a:p>
            <a:pPr lvl="2">
              <a:spcBef>
                <a:spcPts val="900"/>
              </a:spcBef>
            </a:pPr>
            <a:r>
              <a:rPr lang="en-US" sz="2400" b="1" dirty="0"/>
              <a:t>Staff: </a:t>
            </a:r>
            <a:r>
              <a:rPr lang="en-US" sz="2400" dirty="0"/>
              <a:t>Contact Department or Campus HR office.</a:t>
            </a:r>
          </a:p>
          <a:p>
            <a:pPr lvl="2"/>
            <a:r>
              <a:rPr lang="en-US" sz="2400" b="1" dirty="0"/>
              <a:t>Academic: </a:t>
            </a:r>
            <a:r>
              <a:rPr lang="en-US" sz="2400" dirty="0"/>
              <a:t>Contact Academic Personnel (AP) Office.</a:t>
            </a:r>
          </a:p>
          <a:p>
            <a:pPr marL="342891" indent="-342891" algn="ctr">
              <a:buClr>
                <a:srgbClr val="00B0F0"/>
              </a:buClr>
              <a:buFont typeface="Arial" panose="020B0604020202020204" pitchFamily="34" charset="0"/>
              <a:buChar char="♦"/>
            </a:pPr>
            <a:endParaRPr lang="en-US" sz="2400" b="1" dirty="0">
              <a:solidFill>
                <a:schemeClr val="accent6">
                  <a:lumMod val="75000"/>
                </a:schemeClr>
              </a:solidFill>
            </a:endParaRPr>
          </a:p>
          <a:p>
            <a:pPr algn="ctr"/>
            <a:endParaRPr lang="en-US" sz="2400" b="1" dirty="0">
              <a:solidFill>
                <a:schemeClr val="accent6">
                  <a:lumMod val="75000"/>
                </a:schemeClr>
              </a:solidFill>
            </a:endParaRPr>
          </a:p>
          <a:p>
            <a:pPr algn="ctr"/>
            <a:endParaRPr lang="en-US" sz="2400" b="1" dirty="0">
              <a:solidFill>
                <a:schemeClr val="accent6">
                  <a:lumMod val="75000"/>
                </a:schemeClr>
              </a:solidFill>
            </a:endParaRPr>
          </a:p>
          <a:p>
            <a:pPr algn="ctr"/>
            <a:endParaRPr lang="en-US" sz="2400" b="1" dirty="0">
              <a:solidFill>
                <a:schemeClr val="accent6">
                  <a:lumMod val="75000"/>
                </a:schemeClr>
              </a:solidFill>
            </a:endParaRPr>
          </a:p>
          <a:p>
            <a:pPr algn="ctr"/>
            <a:endParaRPr lang="en-US" sz="2400" b="1" dirty="0">
              <a:solidFill>
                <a:schemeClr val="accent6">
                  <a:lumMod val="75000"/>
                </a:schemeClr>
              </a:solidFill>
            </a:endParaRPr>
          </a:p>
          <a:p>
            <a:pPr algn="ctr"/>
            <a:endParaRPr lang="en-US" sz="2400" b="1" dirty="0">
              <a:solidFill>
                <a:schemeClr val="accent6">
                  <a:lumMod val="75000"/>
                </a:schemeClr>
              </a:solidFill>
            </a:endParaRPr>
          </a:p>
          <a:p>
            <a:pPr algn="ctr"/>
            <a:r>
              <a:rPr lang="en-US" sz="2400" b="1" dirty="0">
                <a:solidFill>
                  <a:srgbClr val="7030A0"/>
                </a:solidFill>
              </a:rPr>
              <a:t>Job Aid is available for </a:t>
            </a:r>
            <a:r>
              <a:rPr lang="en-US" sz="2400" b="1" dirty="0">
                <a:solidFill>
                  <a:srgbClr val="7030A0"/>
                </a:solidFill>
                <a:hlinkClick r:id="rId3"/>
              </a:rPr>
              <a:t>Leave Type Descriptions </a:t>
            </a:r>
            <a:r>
              <a:rPr lang="en-US" sz="2400" b="1" dirty="0">
                <a:solidFill>
                  <a:srgbClr val="7030A0"/>
                </a:solidFill>
              </a:rPr>
              <a:t>in UPKs</a:t>
            </a:r>
          </a:p>
        </p:txBody>
      </p:sp>
      <p:pic>
        <p:nvPicPr>
          <p:cNvPr id="8" name="Picture 2" descr="C:\Users\dallen\AppData\Local\Temp\SNAGHTML1a46c329.PNG"/>
          <p:cNvPicPr>
            <a:picLocks noChangeAspect="1" noChangeArrowheads="1"/>
          </p:cNvPicPr>
          <p:nvPr/>
        </p:nvPicPr>
        <p:blipFill rotWithShape="1">
          <a:blip r:embed="rId4">
            <a:extLst>
              <a:ext uri="{28A0092B-C50C-407E-A947-70E740481C1C}">
                <a14:useLocalDpi xmlns:a14="http://schemas.microsoft.com/office/drawing/2010/main" val="0"/>
              </a:ext>
            </a:extLst>
          </a:blip>
          <a:srcRect t="22681" r="47675"/>
          <a:stretch/>
        </p:blipFill>
        <p:spPr bwMode="auto">
          <a:xfrm>
            <a:off x="134787" y="3985649"/>
            <a:ext cx="8810183" cy="12999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3560163" y="4317463"/>
            <a:ext cx="5298703" cy="830048"/>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Tree>
    <p:extLst>
      <p:ext uri="{BB962C8B-B14F-4D97-AF65-F5344CB8AC3E}">
        <p14:creationId xmlns:p14="http://schemas.microsoft.com/office/powerpoint/2010/main" val="20748403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idx="1"/>
          </p:nvPr>
        </p:nvSpPr>
        <p:spPr>
          <a:xfrm>
            <a:off x="457200" y="1084499"/>
            <a:ext cx="8229600" cy="1355800"/>
          </a:xfrm>
        </p:spPr>
        <p:txBody>
          <a:bodyPr>
            <a:normAutofit/>
          </a:bodyPr>
          <a:lstStyle/>
          <a:p>
            <a:pPr>
              <a:buFont typeface="Arial" panose="020B0604020202020204" pitchFamily="34" charset="0"/>
              <a:buChar char="•"/>
            </a:pPr>
            <a:r>
              <a:rPr lang="en-US" sz="2400" dirty="0"/>
              <a:t>The </a:t>
            </a:r>
            <a:r>
              <a:rPr lang="en-US" sz="2400" b="1" dirty="0"/>
              <a:t>Leave</a:t>
            </a:r>
            <a:r>
              <a:rPr lang="en-US" sz="2400" dirty="0"/>
              <a:t> field displays after the dates are entered.</a:t>
            </a:r>
          </a:p>
          <a:p>
            <a:pPr>
              <a:buFont typeface="Arial" panose="020B0604020202020204" pitchFamily="34" charset="0"/>
              <a:buChar char="•"/>
            </a:pPr>
            <a:r>
              <a:rPr lang="en-US" sz="2400" b="1" dirty="0"/>
              <a:t>Leave</a:t>
            </a:r>
            <a:r>
              <a:rPr lang="en-US" sz="2400" dirty="0"/>
              <a:t> is necessary for the EA Request.</a:t>
            </a:r>
          </a:p>
          <a:p>
            <a:pPr>
              <a:buFont typeface="Arial" panose="020B0604020202020204" pitchFamily="34" charset="0"/>
              <a:buChar char="•"/>
            </a:pPr>
            <a:r>
              <a:rPr lang="en-US" sz="2400" dirty="0"/>
              <a:t>Select the type of leave given to you by HR.</a:t>
            </a:r>
          </a:p>
        </p:txBody>
      </p:sp>
      <p:pic>
        <p:nvPicPr>
          <p:cNvPr id="4098" name="Picture 2" descr="C:\Users\dallen\AppData\Local\Temp\SNAGHTML1a46c32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677115"/>
            <a:ext cx="8686800" cy="8673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969762" y="3071416"/>
            <a:ext cx="1414831" cy="3097157"/>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
        <p:nvSpPr>
          <p:cNvPr id="2" name="TextBox 1"/>
          <p:cNvSpPr txBox="1"/>
          <p:nvPr/>
        </p:nvSpPr>
        <p:spPr>
          <a:xfrm>
            <a:off x="2387126" y="4619994"/>
            <a:ext cx="580103" cy="1015663"/>
          </a:xfrm>
          <a:prstGeom prst="rect">
            <a:avLst/>
          </a:prstGeom>
          <a:noFill/>
        </p:spPr>
        <p:txBody>
          <a:bodyPr wrap="square" rtlCol="0">
            <a:spAutoFit/>
          </a:bodyPr>
          <a:lstStyle/>
          <a:p>
            <a:r>
              <a:rPr lang="en-US" sz="6000" dirty="0">
                <a:solidFill>
                  <a:srgbClr val="FF0000"/>
                </a:solidFill>
              </a:rPr>
              <a:t>*</a:t>
            </a:r>
          </a:p>
        </p:txBody>
      </p:sp>
      <p:pic>
        <p:nvPicPr>
          <p:cNvPr id="9" name="Picture 8"/>
          <p:cNvPicPr>
            <a:picLocks noChangeAspect="1"/>
          </p:cNvPicPr>
          <p:nvPr/>
        </p:nvPicPr>
        <p:blipFill rotWithShape="1">
          <a:blip r:embed="rId4"/>
          <a:srcRect l="53286" t="21546" r="21140" b="64615"/>
          <a:stretch/>
        </p:blipFill>
        <p:spPr>
          <a:xfrm>
            <a:off x="3572575" y="4268185"/>
            <a:ext cx="5523300" cy="1961940"/>
          </a:xfrm>
          <a:prstGeom prst="rect">
            <a:avLst/>
          </a:prstGeom>
          <a:ln w="19050">
            <a:solidFill>
              <a:schemeClr val="tx1"/>
            </a:solidFill>
          </a:ln>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9761" y="3299738"/>
            <a:ext cx="1371600" cy="28382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348" descr="5%"/>
          <p:cNvSpPr txBox="1">
            <a:spLocks noChangeArrowheads="1"/>
          </p:cNvSpPr>
          <p:nvPr/>
        </p:nvSpPr>
        <p:spPr bwMode="auto">
          <a:xfrm>
            <a:off x="3835773" y="2590843"/>
            <a:ext cx="4996905" cy="1109091"/>
          </a:xfrm>
          <a:prstGeom prst="rect">
            <a:avLst/>
          </a:prstGeom>
          <a:solidFill>
            <a:schemeClr val="accent2">
              <a:lumMod val="40000"/>
              <a:lumOff val="60000"/>
            </a:schemeClr>
          </a:solidFill>
          <a:ln w="25400">
            <a:solidFill>
              <a:schemeClr val="tx1"/>
            </a:solidFill>
          </a:ln>
        </p:spPr>
        <p:txBody>
          <a:bodyPr rot="0" vert="horz" wrap="square" lIns="91440" tIns="91440" rIns="91440" bIns="45720" anchor="t" anchorCtr="0" upright="1">
            <a:noAutofit/>
          </a:bodyPr>
          <a:lstStyle>
            <a:defPPr>
              <a:defRPr lang="en-US"/>
            </a:defPPr>
            <a:lvl1pPr>
              <a:spcBef>
                <a:spcPts val="600"/>
              </a:spcBef>
              <a:defRPr sz="1200" b="1">
                <a:latin typeface="Arial" panose="020B0604020202020204" pitchFamily="34" charset="0"/>
                <a:ea typeface="Times New Roman"/>
                <a:cs typeface="Arial" panose="020B0604020202020204" pitchFamily="34" charset="0"/>
              </a:defRPr>
            </a:lvl1pPr>
          </a:lstStyle>
          <a:p>
            <a:r>
              <a:rPr lang="en-US" sz="2000" b="0" dirty="0">
                <a:latin typeface="+mn-lt"/>
              </a:rPr>
              <a:t>The </a:t>
            </a:r>
            <a:r>
              <a:rPr lang="en-US" sz="2000" dirty="0">
                <a:latin typeface="+mn-lt"/>
              </a:rPr>
              <a:t>Leave</a:t>
            </a:r>
            <a:r>
              <a:rPr lang="en-US" sz="2000" b="0" dirty="0">
                <a:latin typeface="+mn-lt"/>
              </a:rPr>
              <a:t> options that appear in the list are dependent on the </a:t>
            </a:r>
            <a:r>
              <a:rPr lang="en-US" sz="2000" dirty="0">
                <a:latin typeface="+mn-lt"/>
              </a:rPr>
              <a:t>Eligibility Group</a:t>
            </a:r>
            <a:r>
              <a:rPr lang="en-US" sz="2000" b="0" dirty="0">
                <a:latin typeface="+mn-lt"/>
              </a:rPr>
              <a:t> assigned to the employee. </a:t>
            </a:r>
          </a:p>
        </p:txBody>
      </p:sp>
      <p:sp>
        <p:nvSpPr>
          <p:cNvPr id="12" name="Title 4"/>
          <p:cNvSpPr>
            <a:spLocks noGrp="1"/>
          </p:cNvSpPr>
          <p:nvPr>
            <p:ph type="title"/>
          </p:nvPr>
        </p:nvSpPr>
        <p:spPr>
          <a:xfrm>
            <a:off x="130629" y="32155"/>
            <a:ext cx="8686800" cy="850911"/>
          </a:xfrm>
        </p:spPr>
        <p:txBody>
          <a:bodyPr/>
          <a:lstStyle/>
          <a:p>
            <a:r>
              <a:rPr lang="en-US" dirty="0" smtClean="0">
                <a:solidFill>
                  <a:schemeClr val="tx1"/>
                </a:solidFill>
              </a:rPr>
              <a:t>Field Details – </a:t>
            </a:r>
            <a:r>
              <a:rPr lang="en-US" sz="2000" dirty="0">
                <a:solidFill>
                  <a:schemeClr val="tx1"/>
                </a:solidFill>
              </a:rPr>
              <a:t>Leave Type (</a:t>
            </a:r>
            <a:r>
              <a:rPr lang="en-US" sz="2000" dirty="0" err="1">
                <a:solidFill>
                  <a:schemeClr val="tx1"/>
                </a:solidFill>
              </a:rPr>
              <a:t>Cont</a:t>
            </a:r>
            <a:r>
              <a:rPr lang="en-US" sz="2000" dirty="0">
                <a:solidFill>
                  <a:schemeClr val="tx1"/>
                </a:solidFill>
              </a:rPr>
              <a:t>)</a:t>
            </a:r>
            <a:endParaRPr lang="en-US" sz="2000" dirty="0"/>
          </a:p>
        </p:txBody>
      </p:sp>
      <p:sp>
        <p:nvSpPr>
          <p:cNvPr id="5" name="TextBox 4"/>
          <p:cNvSpPr txBox="1"/>
          <p:nvPr/>
        </p:nvSpPr>
        <p:spPr>
          <a:xfrm>
            <a:off x="5417575" y="4103443"/>
            <a:ext cx="1592827" cy="369332"/>
          </a:xfrm>
          <a:prstGeom prst="rect">
            <a:avLst/>
          </a:prstGeom>
          <a:solidFill>
            <a:srgbClr val="FFFF00"/>
          </a:solidFill>
          <a:ln w="19050">
            <a:solidFill>
              <a:srgbClr val="09548E"/>
            </a:solidFill>
          </a:ln>
        </p:spPr>
        <p:txBody>
          <a:bodyPr wrap="square" rtlCol="0">
            <a:spAutoFit/>
          </a:bodyPr>
          <a:lstStyle/>
          <a:p>
            <a:r>
              <a:rPr lang="en-US" dirty="0"/>
              <a:t>Job Data Entry</a:t>
            </a:r>
          </a:p>
        </p:txBody>
      </p:sp>
    </p:spTree>
    <p:extLst>
      <p:ext uri="{BB962C8B-B14F-4D97-AF65-F5344CB8AC3E}">
        <p14:creationId xmlns:p14="http://schemas.microsoft.com/office/powerpoint/2010/main" val="40970916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dallen\AppData\Local\Temp\SNAGHTML1a46c32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12195"/>
            <a:ext cx="8686800" cy="8673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8" name="Content Placeholder 17"/>
          <p:cNvSpPr>
            <a:spLocks noGrp="1"/>
          </p:cNvSpPr>
          <p:nvPr>
            <p:ph idx="1"/>
          </p:nvPr>
        </p:nvSpPr>
        <p:spPr>
          <a:xfrm>
            <a:off x="457200" y="2808714"/>
            <a:ext cx="8229600" cy="2538487"/>
          </a:xfrm>
        </p:spPr>
        <p:txBody>
          <a:bodyPr>
            <a:noAutofit/>
          </a:bodyPr>
          <a:lstStyle/>
          <a:p>
            <a:pPr marL="0" indent="0" algn="ctr">
              <a:buNone/>
            </a:pPr>
            <a:r>
              <a:rPr lang="en-US" sz="2400" dirty="0"/>
              <a:t>Remember, the </a:t>
            </a:r>
            <a:r>
              <a:rPr lang="en-US" sz="2400" b="1" dirty="0"/>
              <a:t>Leave</a:t>
            </a:r>
            <a:r>
              <a:rPr lang="en-US" sz="2400" dirty="0"/>
              <a:t> field is necessary for the EA Request.</a:t>
            </a:r>
          </a:p>
          <a:p>
            <a:pPr marL="0" indent="0" algn="ctr">
              <a:buNone/>
            </a:pPr>
            <a:endParaRPr lang="en-US" sz="1100" baseline="-5000" dirty="0"/>
          </a:p>
          <a:p>
            <a:pPr marL="0" indent="0">
              <a:spcBef>
                <a:spcPts val="1200"/>
              </a:spcBef>
              <a:buNone/>
            </a:pPr>
            <a:r>
              <a:rPr lang="en-US" sz="2400" dirty="0"/>
              <a:t>If an </a:t>
            </a:r>
            <a:r>
              <a:rPr lang="en-US" baseline="-15000" dirty="0" smtClean="0">
                <a:solidFill>
                  <a:srgbClr val="FF0000"/>
                </a:solidFill>
              </a:rPr>
              <a:t>*</a:t>
            </a:r>
            <a:r>
              <a:rPr lang="en-US" sz="2400" baseline="-5000" dirty="0"/>
              <a:t> </a:t>
            </a:r>
            <a:r>
              <a:rPr lang="en-US" sz="2400" dirty="0"/>
              <a:t>is</a:t>
            </a:r>
            <a:r>
              <a:rPr lang="en-US" sz="2400" baseline="-5000" dirty="0"/>
              <a:t> </a:t>
            </a:r>
            <a:r>
              <a:rPr lang="en-US" sz="2400" dirty="0"/>
              <a:t>next to the Leave Type, then it </a:t>
            </a:r>
            <a:r>
              <a:rPr lang="en-US" sz="2400" b="1" dirty="0">
                <a:solidFill>
                  <a:srgbClr val="FF0000"/>
                </a:solidFill>
              </a:rPr>
              <a:t>may</a:t>
            </a:r>
            <a:r>
              <a:rPr lang="en-US" sz="2400" dirty="0"/>
              <a:t> be necessary to select a value from the drop-down in the </a:t>
            </a:r>
            <a:r>
              <a:rPr lang="en-US" sz="2000" b="1" cap="small" dirty="0"/>
              <a:t>FMLA/CFRA/PDLL</a:t>
            </a:r>
            <a:r>
              <a:rPr lang="en-US" sz="2000" b="1" dirty="0"/>
              <a:t> </a:t>
            </a:r>
            <a:r>
              <a:rPr lang="en-US" sz="2400" b="1" dirty="0"/>
              <a:t>Leave </a:t>
            </a:r>
            <a:r>
              <a:rPr lang="en-US" sz="2400" dirty="0"/>
              <a:t>field. </a:t>
            </a:r>
            <a:r>
              <a:rPr lang="en-US" sz="2400" b="1" dirty="0"/>
              <a:t>The data for these fields is provided by HR.</a:t>
            </a:r>
          </a:p>
          <a:p>
            <a:pPr lvl="1"/>
            <a:r>
              <a:rPr lang="en-US" sz="2400" b="1" dirty="0"/>
              <a:t>Accurate entry </a:t>
            </a:r>
            <a:r>
              <a:rPr lang="en-US" sz="2400" dirty="0"/>
              <a:t>of these fields is important. They may affect the employee’s pay, accruals, balances, and so on.</a:t>
            </a:r>
          </a:p>
        </p:txBody>
      </p:sp>
      <p:sp>
        <p:nvSpPr>
          <p:cNvPr id="5" name="Title 4"/>
          <p:cNvSpPr>
            <a:spLocks noGrp="1"/>
          </p:cNvSpPr>
          <p:nvPr>
            <p:ph type="title"/>
          </p:nvPr>
        </p:nvSpPr>
        <p:spPr>
          <a:xfrm>
            <a:off x="130629" y="32155"/>
            <a:ext cx="8686800" cy="850911"/>
          </a:xfrm>
        </p:spPr>
        <p:txBody>
          <a:bodyPr/>
          <a:lstStyle/>
          <a:p>
            <a:r>
              <a:rPr lang="en-US" dirty="0" smtClean="0">
                <a:solidFill>
                  <a:schemeClr val="tx1"/>
                </a:solidFill>
              </a:rPr>
              <a:t>Field Details – </a:t>
            </a:r>
            <a:r>
              <a:rPr lang="en-US" sz="2000" dirty="0">
                <a:solidFill>
                  <a:schemeClr val="tx1"/>
                </a:solidFill>
              </a:rPr>
              <a:t>Leave Type (</a:t>
            </a:r>
            <a:r>
              <a:rPr lang="en-US" sz="2000" dirty="0" err="1">
                <a:solidFill>
                  <a:schemeClr val="tx1"/>
                </a:solidFill>
              </a:rPr>
              <a:t>Cont</a:t>
            </a:r>
            <a:r>
              <a:rPr lang="en-US" sz="2000" dirty="0">
                <a:solidFill>
                  <a:schemeClr val="tx1"/>
                </a:solidFill>
              </a:rPr>
              <a:t>)</a:t>
            </a:r>
            <a:endParaRPr lang="en-US" sz="2000" dirty="0"/>
          </a:p>
        </p:txBody>
      </p:sp>
      <p:sp>
        <p:nvSpPr>
          <p:cNvPr id="13" name="Rectangle 12"/>
          <p:cNvSpPr>
            <a:spLocks noChangeArrowheads="1"/>
          </p:cNvSpPr>
          <p:nvPr/>
        </p:nvSpPr>
        <p:spPr bwMode="auto">
          <a:xfrm>
            <a:off x="1977170" y="1775727"/>
            <a:ext cx="4028623" cy="40182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cxnSp>
        <p:nvCxnSpPr>
          <p:cNvPr id="6" name="Straight Connector 5"/>
          <p:cNvCxnSpPr/>
          <p:nvPr/>
        </p:nvCxnSpPr>
        <p:spPr>
          <a:xfrm>
            <a:off x="717755" y="3264311"/>
            <a:ext cx="7698659" cy="0"/>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677177" y="1719518"/>
            <a:ext cx="580103" cy="1015663"/>
          </a:xfrm>
          <a:prstGeom prst="rect">
            <a:avLst/>
          </a:prstGeom>
          <a:noFill/>
        </p:spPr>
        <p:txBody>
          <a:bodyPr wrap="square" rtlCol="0">
            <a:spAutoFit/>
          </a:bodyPr>
          <a:lstStyle/>
          <a:p>
            <a:r>
              <a:rPr lang="en-US" sz="6000" dirty="0">
                <a:solidFill>
                  <a:srgbClr val="FF0000"/>
                </a:solidFill>
              </a:rPr>
              <a:t>*</a:t>
            </a:r>
          </a:p>
        </p:txBody>
      </p:sp>
    </p:spTree>
    <p:extLst>
      <p:ext uri="{BB962C8B-B14F-4D97-AF65-F5344CB8AC3E}">
        <p14:creationId xmlns:p14="http://schemas.microsoft.com/office/powerpoint/2010/main" val="31036744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allen\AppData\Local\Temp\SNAGHTML1a38b2f3.PNG"/>
          <p:cNvPicPr>
            <a:picLocks noChangeAspect="1" noChangeArrowheads="1"/>
          </p:cNvPicPr>
          <p:nvPr/>
        </p:nvPicPr>
        <p:blipFill rotWithShape="1">
          <a:blip r:embed="rId3">
            <a:extLst>
              <a:ext uri="{28A0092B-C50C-407E-A947-70E740481C1C}">
                <a14:useLocalDpi xmlns:a14="http://schemas.microsoft.com/office/drawing/2010/main" val="0"/>
              </a:ext>
            </a:extLst>
          </a:blip>
          <a:srcRect b="28477"/>
          <a:stretch/>
        </p:blipFill>
        <p:spPr bwMode="auto">
          <a:xfrm>
            <a:off x="264635" y="1167057"/>
            <a:ext cx="8686800" cy="12596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281968" y="70077"/>
            <a:ext cx="8227181" cy="850911"/>
          </a:xfrm>
        </p:spPr>
        <p:txBody>
          <a:bodyPr>
            <a:normAutofit/>
          </a:bodyPr>
          <a:lstStyle/>
          <a:p>
            <a:r>
              <a:rPr lang="en-US" dirty="0" smtClean="0"/>
              <a:t>Field Details - </a:t>
            </a:r>
            <a:r>
              <a:rPr lang="en-US" sz="2200" dirty="0"/>
              <a:t>FMLA/CFRA/PDLL</a:t>
            </a:r>
          </a:p>
        </p:txBody>
      </p:sp>
      <p:graphicFrame>
        <p:nvGraphicFramePr>
          <p:cNvPr id="16" name="Content Placeholder 1"/>
          <p:cNvGraphicFramePr>
            <a:graphicFrameLocks noGrp="1"/>
          </p:cNvGraphicFramePr>
          <p:nvPr>
            <p:ph idx="1"/>
            <p:extLst>
              <p:ext uri="{D42A27DB-BD31-4B8C-83A1-F6EECF244321}">
                <p14:modId xmlns:p14="http://schemas.microsoft.com/office/powerpoint/2010/main" val="57949108"/>
              </p:ext>
            </p:extLst>
          </p:nvPr>
        </p:nvGraphicFramePr>
        <p:xfrm>
          <a:off x="304802" y="2541816"/>
          <a:ext cx="8484553" cy="3801129"/>
        </p:xfrm>
        <a:graphic>
          <a:graphicData uri="http://schemas.openxmlformats.org/drawingml/2006/table">
            <a:tbl>
              <a:tblPr bandRow="1">
                <a:tableStyleId>{5C22544A-7EE6-4342-B048-85BDC9FD1C3A}</a:tableStyleId>
              </a:tblPr>
              <a:tblGrid>
                <a:gridCol w="2987040">
                  <a:extLst>
                    <a:ext uri="{9D8B030D-6E8A-4147-A177-3AD203B41FA5}">
                      <a16:colId xmlns:a16="http://schemas.microsoft.com/office/drawing/2014/main" val="20000"/>
                    </a:ext>
                  </a:extLst>
                </a:gridCol>
                <a:gridCol w="5497513">
                  <a:extLst>
                    <a:ext uri="{9D8B030D-6E8A-4147-A177-3AD203B41FA5}">
                      <a16:colId xmlns:a16="http://schemas.microsoft.com/office/drawing/2014/main" val="20001"/>
                    </a:ext>
                  </a:extLst>
                </a:gridCol>
              </a:tblGrid>
              <a:tr h="579120">
                <a:tc>
                  <a:txBody>
                    <a:bodyPr/>
                    <a:lstStyle/>
                    <a:p>
                      <a:r>
                        <a:rPr lang="en-US" sz="1600" kern="1200" dirty="0"/>
                        <a:t>Eligible for FMLA?</a:t>
                      </a:r>
                    </a:p>
                    <a:p>
                      <a:r>
                        <a:rPr lang="en-US" sz="1600" kern="1200" dirty="0"/>
                        <a:t>Eligible</a:t>
                      </a:r>
                      <a:r>
                        <a:rPr lang="en-US" sz="1600" kern="1200" baseline="0" dirty="0"/>
                        <a:t> for </a:t>
                      </a:r>
                      <a:r>
                        <a:rPr lang="en-US" sz="1600" kern="1200" dirty="0"/>
                        <a:t>CFRA</a:t>
                      </a:r>
                      <a:r>
                        <a:rPr lang="en-US" sz="1600" kern="1200" dirty="0" smtClean="0"/>
                        <a:t>? </a:t>
                      </a:r>
                      <a:endParaRPr lang="en-US" sz="1600" b="1" kern="1200" dirty="0">
                        <a:solidFill>
                          <a:schemeClr val="tx1"/>
                        </a:solidFill>
                        <a:latin typeface="+mn-lt"/>
                        <a:ea typeface="+mn-ea"/>
                        <a:cs typeface="+mn-cs"/>
                      </a:endParaRPr>
                    </a:p>
                  </a:txBody>
                  <a:tcPr/>
                </a:tc>
                <a:tc>
                  <a:txBody>
                    <a:bodyPr/>
                    <a:lstStyle/>
                    <a:p>
                      <a:r>
                        <a:rPr lang="en-US" sz="1600" kern="1200" dirty="0"/>
                        <a:t>Check box is automatically selected if employee meets eligibility for FMLA/CFRA.</a:t>
                      </a:r>
                      <a:endParaRPr lang="en-US" sz="1600" b="0" kern="1200" dirty="0">
                        <a:solidFill>
                          <a:schemeClr val="tx1"/>
                        </a:solidFill>
                        <a:latin typeface="+mn-lt"/>
                        <a:ea typeface="+mn-ea"/>
                        <a:cs typeface="+mn-cs"/>
                      </a:endParaRPr>
                    </a:p>
                  </a:txBody>
                  <a:tcPr/>
                </a:tc>
                <a:extLst>
                  <a:ext uri="{0D108BD9-81ED-4DB2-BD59-A6C34878D82A}">
                    <a16:rowId xmlns:a16="http://schemas.microsoft.com/office/drawing/2014/main" val="10000"/>
                  </a:ext>
                </a:extLst>
              </a:tr>
              <a:tr h="1310640">
                <a:tc>
                  <a:txBody>
                    <a:bodyPr/>
                    <a:lstStyle/>
                    <a:p>
                      <a:r>
                        <a:rPr lang="en-US" sz="1600" kern="1200" dirty="0"/>
                        <a:t>FMLA Override</a:t>
                      </a:r>
                    </a:p>
                    <a:p>
                      <a:r>
                        <a:rPr lang="en-US" sz="1600" kern="1200" dirty="0"/>
                        <a:t>CFRA Override</a:t>
                      </a:r>
                      <a:endParaRPr lang="en-US" sz="1600" b="1" kern="1200" dirty="0">
                        <a:solidFill>
                          <a:schemeClr val="tx1"/>
                        </a:solidFill>
                        <a:latin typeface="+mn-lt"/>
                        <a:ea typeface="+mn-ea"/>
                        <a:cs typeface="+mn-cs"/>
                      </a:endParaRPr>
                    </a:p>
                  </a:txBody>
                  <a:tcPr/>
                </a:tc>
                <a:tc>
                  <a:txBody>
                    <a:bodyPr/>
                    <a:lstStyle/>
                    <a:p>
                      <a:r>
                        <a:rPr lang="en-US" sz="1600" b="0" kern="1200" dirty="0" smtClean="0">
                          <a:solidFill>
                            <a:schemeClr val="tx1"/>
                          </a:solidFill>
                          <a:latin typeface="+mn-lt"/>
                          <a:ea typeface="+mn-ea"/>
                          <a:cs typeface="+mn-cs"/>
                        </a:rPr>
                        <a:t>When it is determined that an employee must go</a:t>
                      </a:r>
                      <a:r>
                        <a:rPr lang="en-US" sz="1600" b="0" kern="1200" baseline="0" dirty="0" smtClean="0">
                          <a:solidFill>
                            <a:schemeClr val="tx1"/>
                          </a:solidFill>
                          <a:latin typeface="+mn-lt"/>
                          <a:ea typeface="+mn-ea"/>
                          <a:cs typeface="+mn-cs"/>
                        </a:rPr>
                        <a:t> on an FMLA leave, but the employee is not eligible for a FMLA leave, or doesn’t have any FMLA hours available to take, the </a:t>
                      </a:r>
                      <a:r>
                        <a:rPr lang="en-US" sz="1600" b="1" kern="1200" baseline="0" dirty="0" smtClean="0">
                          <a:solidFill>
                            <a:schemeClr val="tx1"/>
                          </a:solidFill>
                          <a:latin typeface="+mn-lt"/>
                          <a:ea typeface="+mn-ea"/>
                          <a:cs typeface="+mn-cs"/>
                        </a:rPr>
                        <a:t>FMLA  or CFRA Override Box </a:t>
                      </a:r>
                      <a:r>
                        <a:rPr lang="en-US" sz="1600" b="0" kern="1200" baseline="0" dirty="0" smtClean="0">
                          <a:solidFill>
                            <a:schemeClr val="tx1"/>
                          </a:solidFill>
                          <a:latin typeface="+mn-lt"/>
                          <a:ea typeface="+mn-ea"/>
                          <a:cs typeface="+mn-cs"/>
                        </a:rPr>
                        <a:t>needs to be checked and FMLA/CFRA selected on the request line.</a:t>
                      </a:r>
                      <a:endParaRPr lang="en-US" sz="1600" b="0" kern="1200" dirty="0">
                        <a:solidFill>
                          <a:schemeClr val="tx1"/>
                        </a:solidFill>
                        <a:latin typeface="+mn-lt"/>
                        <a:ea typeface="+mn-ea"/>
                        <a:cs typeface="+mn-cs"/>
                      </a:endParaRPr>
                    </a:p>
                  </a:txBody>
                  <a:tcPr/>
                </a:tc>
                <a:extLst>
                  <a:ext uri="{0D108BD9-81ED-4DB2-BD59-A6C34878D82A}">
                    <a16:rowId xmlns:a16="http://schemas.microsoft.com/office/drawing/2014/main" val="10001"/>
                  </a:ext>
                </a:extLst>
              </a:tr>
              <a:tr h="585767">
                <a:tc>
                  <a:txBody>
                    <a:bodyPr/>
                    <a:lstStyle/>
                    <a:p>
                      <a:r>
                        <a:rPr lang="en-US" sz="1600" kern="1200" dirty="0"/>
                        <a:t>Service Months</a:t>
                      </a:r>
                      <a:endParaRPr lang="en-US" sz="1600" b="1" kern="1200" dirty="0">
                        <a:solidFill>
                          <a:schemeClr val="tx1"/>
                        </a:solidFill>
                        <a:latin typeface="+mn-lt"/>
                        <a:ea typeface="+mn-ea"/>
                        <a:cs typeface="+mn-cs"/>
                      </a:endParaRPr>
                    </a:p>
                  </a:txBody>
                  <a:tcPr/>
                </a:tc>
                <a:tc>
                  <a:txBody>
                    <a:bodyPr/>
                    <a:lstStyle/>
                    <a:p>
                      <a:r>
                        <a:rPr lang="en-US" sz="1600" kern="1200" dirty="0"/>
                        <a:t>Displays current service months. Must have 12 months of service to</a:t>
                      </a:r>
                      <a:r>
                        <a:rPr lang="en-US" sz="1600" kern="1200" baseline="0" dirty="0"/>
                        <a:t> meet eligibility.</a:t>
                      </a:r>
                      <a:endParaRPr lang="en-US" sz="1600" kern="1200" dirty="0">
                        <a:solidFill>
                          <a:schemeClr val="tx1"/>
                        </a:solidFill>
                        <a:latin typeface="+mn-lt"/>
                        <a:ea typeface="+mn-ea"/>
                        <a:cs typeface="+mn-cs"/>
                      </a:endParaRPr>
                    </a:p>
                  </a:txBody>
                  <a:tcPr/>
                </a:tc>
                <a:extLst>
                  <a:ext uri="{0D108BD9-81ED-4DB2-BD59-A6C34878D82A}">
                    <a16:rowId xmlns:a16="http://schemas.microsoft.com/office/drawing/2014/main" val="10005"/>
                  </a:ext>
                </a:extLst>
              </a:tr>
              <a:tr h="585767">
                <a:tc>
                  <a:txBody>
                    <a:bodyPr/>
                    <a:lstStyle/>
                    <a:p>
                      <a:r>
                        <a:rPr lang="en-US" sz="1600" kern="1200" dirty="0"/>
                        <a:t>Eligibility Hours</a:t>
                      </a:r>
                      <a:endParaRPr lang="en-US" sz="1600" b="1" kern="1200" dirty="0">
                        <a:solidFill>
                          <a:schemeClr val="tx1"/>
                        </a:solidFill>
                        <a:latin typeface="+mn-lt"/>
                        <a:ea typeface="+mn-ea"/>
                        <a:cs typeface="+mn-cs"/>
                      </a:endParaRPr>
                    </a:p>
                  </a:txBody>
                  <a:tcPr/>
                </a:tc>
                <a:tc>
                  <a:txBody>
                    <a:bodyPr/>
                    <a:lstStyle/>
                    <a:p>
                      <a:r>
                        <a:rPr lang="en-US" sz="1600" kern="1200" dirty="0"/>
                        <a:t>Displays rolling hours during 12 months for FMLA/CFRA eligibility.</a:t>
                      </a:r>
                      <a:endParaRPr lang="en-US" sz="1600" kern="1200" dirty="0">
                        <a:solidFill>
                          <a:schemeClr val="tx1"/>
                        </a:solidFill>
                        <a:latin typeface="+mn-lt"/>
                        <a:ea typeface="+mn-ea"/>
                        <a:cs typeface="+mn-cs"/>
                      </a:endParaRPr>
                    </a:p>
                  </a:txBody>
                  <a:tcPr/>
                </a:tc>
                <a:extLst>
                  <a:ext uri="{0D108BD9-81ED-4DB2-BD59-A6C34878D82A}">
                    <a16:rowId xmlns:a16="http://schemas.microsoft.com/office/drawing/2014/main" val="10002"/>
                  </a:ext>
                </a:extLst>
              </a:tr>
              <a:tr h="362619">
                <a:tc>
                  <a:txBody>
                    <a:bodyPr/>
                    <a:lstStyle/>
                    <a:p>
                      <a:r>
                        <a:rPr lang="en-US" sz="1600" kern="1200" dirty="0"/>
                        <a:t>FMLA/CFRA/PDLL Balances</a:t>
                      </a:r>
                      <a:endParaRPr lang="en-US" sz="1600" b="1" kern="1200" dirty="0">
                        <a:solidFill>
                          <a:schemeClr val="tx1"/>
                        </a:solidFill>
                        <a:latin typeface="+mn-lt"/>
                        <a:ea typeface="+mn-ea"/>
                        <a:cs typeface="+mn-cs"/>
                      </a:endParaRPr>
                    </a:p>
                  </a:txBody>
                  <a:tcPr/>
                </a:tc>
                <a:tc>
                  <a:txBody>
                    <a:bodyPr/>
                    <a:lstStyle/>
                    <a:p>
                      <a:r>
                        <a:rPr lang="en-US" sz="1600" kern="1200" dirty="0"/>
                        <a:t>Displays FMLA/CFRA/PDLL balances.</a:t>
                      </a:r>
                      <a:endParaRPr lang="en-US" sz="1600" kern="1200" dirty="0">
                        <a:solidFill>
                          <a:schemeClr val="tx1"/>
                        </a:solidFill>
                        <a:latin typeface="+mn-lt"/>
                        <a:ea typeface="+mn-ea"/>
                        <a:cs typeface="+mn-cs"/>
                      </a:endParaRPr>
                    </a:p>
                  </a:txBody>
                  <a:tcPr/>
                </a:tc>
                <a:extLst>
                  <a:ext uri="{0D108BD9-81ED-4DB2-BD59-A6C34878D82A}">
                    <a16:rowId xmlns:a16="http://schemas.microsoft.com/office/drawing/2014/main" val="10003"/>
                  </a:ext>
                </a:extLst>
              </a:tr>
              <a:tr h="377216">
                <a:tc>
                  <a:txBody>
                    <a:bodyPr/>
                    <a:lstStyle/>
                    <a:p>
                      <a:r>
                        <a:rPr lang="en-US" sz="1600" kern="1200" dirty="0"/>
                        <a:t>FMLA/CFRA/PDLL Taken</a:t>
                      </a:r>
                      <a:endParaRPr lang="en-US" sz="1600" b="1" kern="1200" dirty="0">
                        <a:solidFill>
                          <a:schemeClr val="tx1"/>
                        </a:solidFill>
                        <a:latin typeface="+mn-lt"/>
                        <a:ea typeface="+mn-ea"/>
                        <a:cs typeface="+mn-cs"/>
                      </a:endParaRPr>
                    </a:p>
                  </a:txBody>
                  <a:tcPr/>
                </a:tc>
                <a:tc>
                  <a:txBody>
                    <a:bodyPr/>
                    <a:lstStyle/>
                    <a:p>
                      <a:r>
                        <a:rPr lang="en-US" sz="1600" kern="1200" dirty="0"/>
                        <a:t>Displays FMLA/CFRA/PDLL usage.</a:t>
                      </a:r>
                      <a:endParaRPr lang="en-US" sz="1600" kern="1200" dirty="0">
                        <a:solidFill>
                          <a:schemeClr val="tx1"/>
                        </a:solidFill>
                        <a:latin typeface="+mn-lt"/>
                        <a:ea typeface="+mn-ea"/>
                        <a:cs typeface="+mn-cs"/>
                      </a:endParaRPr>
                    </a:p>
                  </a:txBody>
                  <a:tcPr/>
                </a:tc>
                <a:extLst>
                  <a:ext uri="{0D108BD9-81ED-4DB2-BD59-A6C34878D82A}">
                    <a16:rowId xmlns:a16="http://schemas.microsoft.com/office/drawing/2014/main" val="10004"/>
                  </a:ext>
                </a:extLst>
              </a:tr>
            </a:tbl>
          </a:graphicData>
        </a:graphic>
      </p:graphicFrame>
      <p:sp>
        <p:nvSpPr>
          <p:cNvPr id="6" name="Rectangle 5"/>
          <p:cNvSpPr>
            <a:spLocks noChangeArrowheads="1"/>
          </p:cNvSpPr>
          <p:nvPr/>
        </p:nvSpPr>
        <p:spPr bwMode="auto">
          <a:xfrm>
            <a:off x="281968" y="1525996"/>
            <a:ext cx="8541773" cy="900675"/>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
        <p:nvSpPr>
          <p:cNvPr id="4" name="Rectangle 3"/>
          <p:cNvSpPr/>
          <p:nvPr/>
        </p:nvSpPr>
        <p:spPr>
          <a:xfrm>
            <a:off x="323754" y="3126257"/>
            <a:ext cx="8446647" cy="1316123"/>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23754" y="3702570"/>
            <a:ext cx="2989072" cy="646331"/>
          </a:xfrm>
          <a:prstGeom prst="rect">
            <a:avLst/>
          </a:prstGeom>
          <a:noFill/>
        </p:spPr>
        <p:txBody>
          <a:bodyPr wrap="square" rtlCol="0">
            <a:spAutoFit/>
          </a:bodyPr>
          <a:lstStyle/>
          <a:p>
            <a:r>
              <a:rPr lang="en-US" dirty="0" smtClean="0">
                <a:solidFill>
                  <a:srgbClr val="000099"/>
                </a:solidFill>
              </a:rPr>
              <a:t>Use only if FMLA eligibility is wrong, or told to do so by HR.</a:t>
            </a:r>
            <a:endParaRPr lang="en-US" dirty="0">
              <a:solidFill>
                <a:srgbClr val="000099"/>
              </a:solidFill>
            </a:endParaRPr>
          </a:p>
        </p:txBody>
      </p:sp>
    </p:spTree>
    <p:extLst>
      <p:ext uri="{BB962C8B-B14F-4D97-AF65-F5344CB8AC3E}">
        <p14:creationId xmlns:p14="http://schemas.microsoft.com/office/powerpoint/2010/main" val="1969059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idx="1"/>
          </p:nvPr>
        </p:nvSpPr>
        <p:spPr>
          <a:xfrm>
            <a:off x="457200" y="1221405"/>
            <a:ext cx="8229600" cy="1173480"/>
          </a:xfrm>
        </p:spPr>
        <p:txBody>
          <a:bodyPr>
            <a:normAutofit/>
          </a:bodyPr>
          <a:lstStyle/>
          <a:p>
            <a:pPr>
              <a:buFont typeface="Arial" panose="020B0604020202020204" pitchFamily="34" charset="0"/>
              <a:buChar char="•"/>
            </a:pPr>
            <a:r>
              <a:rPr lang="en-US" sz="2400" dirty="0"/>
              <a:t>Select the option from the </a:t>
            </a:r>
            <a:r>
              <a:rPr lang="en-US" sz="2400" b="1" dirty="0"/>
              <a:t>FMLA/CFRA/PDLL Leave </a:t>
            </a:r>
            <a:r>
              <a:rPr lang="en-US" sz="2400" dirty="0"/>
              <a:t>list given to you by HR.</a:t>
            </a:r>
          </a:p>
        </p:txBody>
      </p:sp>
      <p:sp>
        <p:nvSpPr>
          <p:cNvPr id="5" name="Title 4"/>
          <p:cNvSpPr>
            <a:spLocks noGrp="1"/>
          </p:cNvSpPr>
          <p:nvPr>
            <p:ph type="title"/>
          </p:nvPr>
        </p:nvSpPr>
        <p:spPr>
          <a:xfrm>
            <a:off x="228602" y="40226"/>
            <a:ext cx="8839199" cy="850911"/>
          </a:xfrm>
        </p:spPr>
        <p:txBody>
          <a:bodyPr/>
          <a:lstStyle/>
          <a:p>
            <a:r>
              <a:rPr lang="en-US" dirty="0" smtClean="0"/>
              <a:t>Field Details </a:t>
            </a:r>
            <a:r>
              <a:rPr lang="en-US" sz="3600" dirty="0"/>
              <a:t>- </a:t>
            </a:r>
            <a:r>
              <a:rPr lang="en-US" sz="2000" dirty="0"/>
              <a:t>FMLA/CFRA/PDLL (</a:t>
            </a:r>
            <a:r>
              <a:rPr lang="en-US" sz="2000" dirty="0" err="1"/>
              <a:t>Cont</a:t>
            </a:r>
            <a:r>
              <a:rPr lang="en-US" sz="2000" dirty="0"/>
              <a:t>)</a:t>
            </a:r>
          </a:p>
        </p:txBody>
      </p:sp>
      <p:sp>
        <p:nvSpPr>
          <p:cNvPr id="8" name="Text Box 348" descr="5%"/>
          <p:cNvSpPr txBox="1">
            <a:spLocks noChangeArrowheads="1"/>
          </p:cNvSpPr>
          <p:nvPr/>
        </p:nvSpPr>
        <p:spPr bwMode="auto">
          <a:xfrm>
            <a:off x="266700" y="4229899"/>
            <a:ext cx="8610600" cy="2039664"/>
          </a:xfrm>
          <a:prstGeom prst="rect">
            <a:avLst/>
          </a:prstGeom>
          <a:solidFill>
            <a:schemeClr val="accent2">
              <a:lumMod val="20000"/>
              <a:lumOff val="80000"/>
            </a:schemeClr>
          </a:solidFill>
          <a:ln w="25400">
            <a:solidFill>
              <a:schemeClr val="tx1"/>
            </a:solidFill>
          </a:ln>
        </p:spPr>
        <p:txBody>
          <a:bodyPr rot="0" vert="horz" wrap="square" lIns="91440" tIns="91440" rIns="91440" bIns="45720" anchor="t" anchorCtr="0" upright="1">
            <a:noAutofit/>
          </a:bodyPr>
          <a:lstStyle>
            <a:defPPr>
              <a:defRPr lang="en-US"/>
            </a:defPPr>
            <a:lvl1pPr>
              <a:spcBef>
                <a:spcPts val="600"/>
              </a:spcBef>
              <a:defRPr sz="1200" b="1">
                <a:latin typeface="Arial" panose="020B0604020202020204" pitchFamily="34" charset="0"/>
                <a:ea typeface="Times New Roman"/>
                <a:cs typeface="Arial" panose="020B0604020202020204" pitchFamily="34" charset="0"/>
              </a:defRPr>
            </a:lvl1pPr>
          </a:lstStyle>
          <a:p>
            <a:pPr>
              <a:spcBef>
                <a:spcPts val="0"/>
              </a:spcBef>
            </a:pPr>
            <a:r>
              <a:rPr lang="en-US" sz="2400" b="0" dirty="0">
                <a:latin typeface="+mn-lt"/>
              </a:rPr>
              <a:t>The </a:t>
            </a:r>
            <a:r>
              <a:rPr lang="en-US" sz="2000" dirty="0">
                <a:latin typeface="+mn-lt"/>
              </a:rPr>
              <a:t>FMLA/CFRA/PDLL</a:t>
            </a:r>
            <a:r>
              <a:rPr lang="en-US" sz="2400" dirty="0">
                <a:latin typeface="+mn-lt"/>
              </a:rPr>
              <a:t> </a:t>
            </a:r>
            <a:r>
              <a:rPr lang="en-US" sz="2400" b="0" dirty="0">
                <a:latin typeface="+mn-lt"/>
              </a:rPr>
              <a:t>field is needed </a:t>
            </a:r>
            <a:r>
              <a:rPr lang="en-US" sz="2400" dirty="0">
                <a:latin typeface="+mn-lt"/>
              </a:rPr>
              <a:t>only</a:t>
            </a:r>
            <a:r>
              <a:rPr lang="en-US" sz="2400" b="0" dirty="0">
                <a:latin typeface="+mn-lt"/>
              </a:rPr>
              <a:t> when the EA is specific to </a:t>
            </a:r>
            <a:r>
              <a:rPr lang="en-US" sz="2000" b="0" dirty="0">
                <a:latin typeface="+mn-lt"/>
              </a:rPr>
              <a:t>FMLA, CFRA or PDLL</a:t>
            </a:r>
            <a:r>
              <a:rPr lang="en-US" sz="2400" b="0" dirty="0">
                <a:latin typeface="+mn-lt"/>
              </a:rPr>
              <a:t>. </a:t>
            </a:r>
            <a:r>
              <a:rPr lang="en-US" sz="2400" dirty="0">
                <a:latin typeface="+mn-lt"/>
              </a:rPr>
              <a:t>SHC</a:t>
            </a:r>
            <a:r>
              <a:rPr lang="en-US" sz="2400" b="0" dirty="0">
                <a:latin typeface="+mn-lt"/>
              </a:rPr>
              <a:t> = Serious Health Condition.</a:t>
            </a:r>
          </a:p>
          <a:p>
            <a:pPr marL="285744" indent="-285744">
              <a:spcBef>
                <a:spcPts val="0"/>
              </a:spcBef>
              <a:buFont typeface="Arial" panose="020B0604020202020204" pitchFamily="34" charset="0"/>
              <a:buChar char="•"/>
            </a:pPr>
            <a:r>
              <a:rPr lang="en-US" sz="2400" b="0" dirty="0">
                <a:latin typeface="+mn-lt"/>
              </a:rPr>
              <a:t>You MUST use a Leave type when using the </a:t>
            </a:r>
            <a:r>
              <a:rPr lang="en-US" sz="2000" dirty="0">
                <a:latin typeface="+mn-lt"/>
              </a:rPr>
              <a:t>FMLA/CFRA/PDLL</a:t>
            </a:r>
            <a:r>
              <a:rPr lang="en-US" sz="2400" dirty="0">
                <a:latin typeface="+mn-lt"/>
              </a:rPr>
              <a:t> Leave </a:t>
            </a:r>
            <a:r>
              <a:rPr lang="en-US" sz="2400" b="0" dirty="0">
                <a:latin typeface="+mn-lt"/>
              </a:rPr>
              <a:t>field.</a:t>
            </a:r>
            <a:r>
              <a:rPr lang="en-US" sz="2400" dirty="0">
                <a:latin typeface="+mn-lt"/>
              </a:rPr>
              <a:t> </a:t>
            </a:r>
          </a:p>
          <a:p>
            <a:pPr marL="285744" indent="-285744">
              <a:spcBef>
                <a:spcPts val="0"/>
              </a:spcBef>
              <a:buFont typeface="Arial" panose="020B0604020202020204" pitchFamily="34" charset="0"/>
              <a:buChar char="•"/>
            </a:pPr>
            <a:r>
              <a:rPr lang="en-US" sz="2400" b="0" dirty="0">
                <a:latin typeface="+mn-lt"/>
              </a:rPr>
              <a:t>Use a </a:t>
            </a:r>
            <a:r>
              <a:rPr lang="en-US" sz="2400" dirty="0">
                <a:latin typeface="+mn-lt"/>
              </a:rPr>
              <a:t>single row </a:t>
            </a:r>
            <a:r>
              <a:rPr lang="en-US" sz="2400" b="0" dirty="0">
                <a:latin typeface="+mn-lt"/>
              </a:rPr>
              <a:t>when using both.</a:t>
            </a:r>
          </a:p>
        </p:txBody>
      </p:sp>
      <p:pic>
        <p:nvPicPr>
          <p:cNvPr id="7170" name="Picture 2" descr="C:\Users\dallen\AppData\Local\Temp\SNAGHTML1a4d098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05868"/>
            <a:ext cx="8686800" cy="8465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0060" y="2725155"/>
            <a:ext cx="1371600" cy="13116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a:spLocks noChangeArrowheads="1"/>
          </p:cNvSpPr>
          <p:nvPr/>
        </p:nvSpPr>
        <p:spPr bwMode="auto">
          <a:xfrm>
            <a:off x="3358988" y="2667531"/>
            <a:ext cx="1413744" cy="1369301"/>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
        <p:nvSpPr>
          <p:cNvPr id="9" name="TextBox 8"/>
          <p:cNvSpPr txBox="1"/>
          <p:nvPr/>
        </p:nvSpPr>
        <p:spPr>
          <a:xfrm>
            <a:off x="2543503" y="2394886"/>
            <a:ext cx="580103" cy="1015663"/>
          </a:xfrm>
          <a:prstGeom prst="rect">
            <a:avLst/>
          </a:prstGeom>
          <a:noFill/>
        </p:spPr>
        <p:txBody>
          <a:bodyPr wrap="square" rtlCol="0">
            <a:spAutoFit/>
          </a:bodyPr>
          <a:lstStyle/>
          <a:p>
            <a:r>
              <a:rPr lang="en-US" sz="6000" dirty="0">
                <a:solidFill>
                  <a:srgbClr val="FF0000"/>
                </a:solidFill>
              </a:rPr>
              <a:t>*</a:t>
            </a:r>
          </a:p>
        </p:txBody>
      </p:sp>
    </p:spTree>
    <p:extLst>
      <p:ext uri="{BB962C8B-B14F-4D97-AF65-F5344CB8AC3E}">
        <p14:creationId xmlns:p14="http://schemas.microsoft.com/office/powerpoint/2010/main" val="2630160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p:txBody>
          <a:bodyPr>
            <a:normAutofit/>
          </a:bodyPr>
          <a:lstStyle/>
          <a:p>
            <a:pPr>
              <a:buFont typeface="Arial" panose="020B0604020202020204" pitchFamily="34" charset="0"/>
              <a:buChar char="•"/>
            </a:pPr>
            <a:r>
              <a:rPr lang="en-US" sz="2800" dirty="0" smtClean="0"/>
              <a:t>Patricia Roffe</a:t>
            </a:r>
          </a:p>
          <a:p>
            <a:pPr>
              <a:buFont typeface="Arial" panose="020B0604020202020204" pitchFamily="34" charset="0"/>
              <a:buChar char="•"/>
            </a:pPr>
            <a:r>
              <a:rPr lang="en-US" sz="2800" dirty="0" smtClean="0"/>
              <a:t>proffe@uci.edu</a:t>
            </a:r>
            <a:endParaRPr lang="en-US" sz="2800" dirty="0"/>
          </a:p>
          <a:p>
            <a:pPr>
              <a:buFont typeface="Arial" panose="020B0604020202020204" pitchFamily="34" charset="0"/>
              <a:buChar char="•"/>
            </a:pPr>
            <a:r>
              <a:rPr lang="en-US" sz="2800" dirty="0"/>
              <a:t>UCI role</a:t>
            </a:r>
          </a:p>
          <a:p>
            <a:pPr>
              <a:buFont typeface="Arial" panose="020B0604020202020204" pitchFamily="34" charset="0"/>
              <a:buChar char="•"/>
            </a:pPr>
            <a:r>
              <a:rPr lang="en-US" sz="2800" dirty="0"/>
              <a:t>UCPath role</a:t>
            </a:r>
          </a:p>
          <a:p>
            <a:pPr>
              <a:buFont typeface="Arial" panose="020B0604020202020204" pitchFamily="34" charset="0"/>
              <a:buChar char="•"/>
            </a:pPr>
            <a:r>
              <a:rPr lang="en-US" sz="2800" dirty="0"/>
              <a:t>Years at UC</a:t>
            </a:r>
          </a:p>
          <a:p>
            <a:pPr>
              <a:buFont typeface="Arial" panose="020B0604020202020204" pitchFamily="34" charset="0"/>
              <a:buChar char="•"/>
            </a:pPr>
            <a:r>
              <a:rPr lang="en-US" sz="2800" dirty="0"/>
              <a:t>Functional experience </a:t>
            </a:r>
          </a:p>
        </p:txBody>
      </p:sp>
      <p:sp>
        <p:nvSpPr>
          <p:cNvPr id="10" name="Text Placeholder 9"/>
          <p:cNvSpPr>
            <a:spLocks noGrp="1"/>
          </p:cNvSpPr>
          <p:nvPr>
            <p:ph type="body" idx="1"/>
          </p:nvPr>
        </p:nvSpPr>
        <p:spPr/>
        <p:txBody>
          <a:bodyPr>
            <a:normAutofit/>
          </a:bodyPr>
          <a:lstStyle/>
          <a:p>
            <a:r>
              <a:rPr lang="en-US" sz="3200" dirty="0"/>
              <a:t>Instructor </a:t>
            </a:r>
          </a:p>
        </p:txBody>
      </p:sp>
      <p:sp>
        <p:nvSpPr>
          <p:cNvPr id="3" name="Title 2"/>
          <p:cNvSpPr>
            <a:spLocks noGrp="1"/>
          </p:cNvSpPr>
          <p:nvPr>
            <p:ph type="title"/>
          </p:nvPr>
        </p:nvSpPr>
        <p:spPr/>
        <p:txBody>
          <a:bodyPr vert="horz" lIns="91440" tIns="45720" rIns="91440" bIns="45720" rtlCol="0" anchor="ctr">
            <a:noAutofit/>
          </a:bodyPr>
          <a:lstStyle/>
          <a:p>
            <a:pPr algn="l"/>
            <a:r>
              <a:rPr lang="en-US" dirty="0"/>
              <a:t>Introductions </a:t>
            </a:r>
          </a:p>
        </p:txBody>
      </p:sp>
      <p:pic>
        <p:nvPicPr>
          <p:cNvPr id="7" name="Picture 6">
            <a:hlinkClick r:id="rId4" action="ppaction://hlinksldjump"/>
            <a:extLst>
              <a:ext uri="{FF2B5EF4-FFF2-40B4-BE49-F238E27FC236}">
                <a16:creationId xmlns:a16="http://schemas.microsoft.com/office/drawing/2014/main" id="{AFE5C798-5C7D-4A7A-AC8F-09676C1D2AF1}"/>
              </a:ext>
            </a:extLst>
          </p:cNvPr>
          <p:cNvPicPr>
            <a:picLocks noChangeAspect="1"/>
          </p:cNvPicPr>
          <p:nvPr/>
        </p:nvPicPr>
        <p:blipFill rotWithShape="1">
          <a:blip r:embed="rId5">
            <a:extLst>
              <a:ext uri="{28A0092B-C50C-407E-A947-70E740481C1C}">
                <a14:useLocalDpi xmlns:a14="http://schemas.microsoft.com/office/drawing/2010/main" val="0"/>
              </a:ext>
            </a:extLst>
          </a:blip>
          <a:srcRect b="10636"/>
          <a:stretch/>
        </p:blipFill>
        <p:spPr>
          <a:xfrm>
            <a:off x="8515029" y="77987"/>
            <a:ext cx="537531" cy="518160"/>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4396" y="1910556"/>
            <a:ext cx="2527300" cy="2273300"/>
          </a:xfrm>
          <a:prstGeom prst="rect">
            <a:avLst/>
          </a:prstGeom>
        </p:spPr>
      </p:pic>
    </p:spTree>
    <p:custDataLst>
      <p:tags r:id="rId1"/>
    </p:custDataLst>
    <p:extLst>
      <p:ext uri="{BB962C8B-B14F-4D97-AF65-F5344CB8AC3E}">
        <p14:creationId xmlns:p14="http://schemas.microsoft.com/office/powerpoint/2010/main" val="24104675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dallen\AppData\Local\Temp\SNAGHTML1a5b4d2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16554"/>
            <a:ext cx="8686800" cy="8550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73380" y="1182408"/>
            <a:ext cx="8229600" cy="880281"/>
          </a:xfrm>
        </p:spPr>
        <p:txBody>
          <a:bodyPr>
            <a:normAutofit fontScale="77500" lnSpcReduction="20000"/>
          </a:bodyPr>
          <a:lstStyle/>
          <a:p>
            <a:pPr>
              <a:buFont typeface="Arial" panose="020B0604020202020204" pitchFamily="34" charset="0"/>
              <a:buChar char="•"/>
            </a:pPr>
            <a:r>
              <a:rPr lang="en-US" dirty="0"/>
              <a:t>The following options are available for the </a:t>
            </a:r>
            <a:r>
              <a:rPr lang="en-US" b="1" dirty="0"/>
              <a:t>Paid/Unpaid</a:t>
            </a:r>
            <a:r>
              <a:rPr lang="en-US" dirty="0"/>
              <a:t> field, which identifies whether the leave is paid or unpaid.</a:t>
            </a:r>
          </a:p>
        </p:txBody>
      </p:sp>
      <p:sp>
        <p:nvSpPr>
          <p:cNvPr id="5" name="Title 4"/>
          <p:cNvSpPr>
            <a:spLocks noGrp="1"/>
          </p:cNvSpPr>
          <p:nvPr>
            <p:ph type="title"/>
          </p:nvPr>
        </p:nvSpPr>
        <p:spPr>
          <a:xfrm>
            <a:off x="304636" y="40226"/>
            <a:ext cx="8227181" cy="850911"/>
          </a:xfrm>
        </p:spPr>
        <p:txBody>
          <a:bodyPr/>
          <a:lstStyle/>
          <a:p>
            <a:r>
              <a:rPr lang="en-US" dirty="0" smtClean="0"/>
              <a:t>Field Details </a:t>
            </a:r>
            <a:r>
              <a:rPr lang="en-US" sz="2000" dirty="0"/>
              <a:t>- Paid/Unpaid  </a:t>
            </a:r>
          </a:p>
        </p:txBody>
      </p:sp>
      <p:graphicFrame>
        <p:nvGraphicFramePr>
          <p:cNvPr id="17" name="Content Placeholder 1"/>
          <p:cNvGraphicFramePr>
            <a:graphicFrameLocks/>
          </p:cNvGraphicFramePr>
          <p:nvPr>
            <p:extLst>
              <p:ext uri="{D42A27DB-BD31-4B8C-83A1-F6EECF244321}">
                <p14:modId xmlns:p14="http://schemas.microsoft.com/office/powerpoint/2010/main" val="727427897"/>
              </p:ext>
            </p:extLst>
          </p:nvPr>
        </p:nvGraphicFramePr>
        <p:xfrm>
          <a:off x="373380" y="3129743"/>
          <a:ext cx="8397242" cy="3302000"/>
        </p:xfrm>
        <a:graphic>
          <a:graphicData uri="http://schemas.openxmlformats.org/drawingml/2006/table">
            <a:tbl>
              <a:tblPr firstRow="1" bandRow="1">
                <a:tableStyleId>{5C22544A-7EE6-4342-B048-85BDC9FD1C3A}</a:tableStyleId>
              </a:tblPr>
              <a:tblGrid>
                <a:gridCol w="2042275">
                  <a:extLst>
                    <a:ext uri="{9D8B030D-6E8A-4147-A177-3AD203B41FA5}">
                      <a16:colId xmlns:a16="http://schemas.microsoft.com/office/drawing/2014/main" val="20000"/>
                    </a:ext>
                  </a:extLst>
                </a:gridCol>
                <a:gridCol w="6354967">
                  <a:extLst>
                    <a:ext uri="{9D8B030D-6E8A-4147-A177-3AD203B41FA5}">
                      <a16:colId xmlns:a16="http://schemas.microsoft.com/office/drawing/2014/main" val="20001"/>
                    </a:ext>
                  </a:extLst>
                </a:gridCol>
              </a:tblGrid>
              <a:tr h="660400">
                <a:tc>
                  <a:txBody>
                    <a:bodyPr/>
                    <a:lstStyle/>
                    <a:p>
                      <a:r>
                        <a:rPr lang="en-US" sz="1900" dirty="0"/>
                        <a:t>Paid/Unpaid Options</a:t>
                      </a:r>
                    </a:p>
                  </a:txBody>
                  <a:tcPr/>
                </a:tc>
                <a:tc>
                  <a:txBody>
                    <a:bodyPr/>
                    <a:lstStyle/>
                    <a:p>
                      <a:r>
                        <a:rPr lang="en-US" sz="1900" dirty="0"/>
                        <a:t>Description</a:t>
                      </a:r>
                    </a:p>
                  </a:txBody>
                  <a:tcPr/>
                </a:tc>
                <a:extLst>
                  <a:ext uri="{0D108BD9-81ED-4DB2-BD59-A6C34878D82A}">
                    <a16:rowId xmlns:a16="http://schemas.microsoft.com/office/drawing/2014/main" val="10000"/>
                  </a:ext>
                </a:extLst>
              </a:tr>
              <a:tr h="1960880">
                <a:tc>
                  <a:txBody>
                    <a:bodyPr/>
                    <a:lstStyle/>
                    <a:p>
                      <a:pPr>
                        <a:spcAft>
                          <a:spcPts val="1200"/>
                        </a:spcAft>
                      </a:pPr>
                      <a:r>
                        <a:rPr lang="en-US" sz="1600" dirty="0"/>
                        <a:t>Intermittent/</a:t>
                      </a:r>
                      <a:br>
                        <a:rPr lang="en-US" sz="1600" dirty="0"/>
                      </a:br>
                      <a:r>
                        <a:rPr lang="en-US" sz="1600" dirty="0"/>
                        <a:t>Reduced Schedule</a:t>
                      </a:r>
                      <a:endParaRPr lang="en-US" sz="1600" b="1" dirty="0"/>
                    </a:p>
                  </a:txBody>
                  <a:tcPr/>
                </a:tc>
                <a:tc>
                  <a:txBody>
                    <a:bodyPr/>
                    <a:lstStyle/>
                    <a:p>
                      <a:pPr>
                        <a:spcAft>
                          <a:spcPts val="1200"/>
                        </a:spcAft>
                      </a:pPr>
                      <a:r>
                        <a:rPr lang="en-US" sz="1600" baseline="0" dirty="0"/>
                        <a:t>Paid or </a:t>
                      </a:r>
                      <a:r>
                        <a:rPr lang="en-US" sz="1600" kern="1200" baseline="0" dirty="0"/>
                        <a:t>unpaid</a:t>
                      </a:r>
                      <a:r>
                        <a:rPr lang="en-US" sz="1600" baseline="0" dirty="0"/>
                        <a:t> </a:t>
                      </a:r>
                      <a:r>
                        <a:rPr lang="en-US" sz="1600" baseline="0" dirty="0" smtClean="0"/>
                        <a:t>EA for </a:t>
                      </a:r>
                      <a:r>
                        <a:rPr lang="en-US" sz="1600" baseline="0" dirty="0"/>
                        <a:t>an intermittent date range or at a reduced work schedule. </a:t>
                      </a:r>
                      <a:endParaRPr lang="en-US" sz="1600" baseline="0" dirty="0" smtClean="0"/>
                    </a:p>
                    <a:p>
                      <a:pPr>
                        <a:spcAft>
                          <a:spcPts val="1200"/>
                        </a:spcAft>
                      </a:pPr>
                      <a:r>
                        <a:rPr lang="en-US" sz="1600" baseline="0" dirty="0" smtClean="0"/>
                        <a:t>For </a:t>
                      </a:r>
                      <a:r>
                        <a:rPr lang="en-US" sz="1600" baseline="0" dirty="0"/>
                        <a:t>example, an employee uses medical leave for physical therapy twice a month. Leave with or without pay must be recorded using Manage Accruals.</a:t>
                      </a:r>
                    </a:p>
                    <a:p>
                      <a:pPr>
                        <a:spcAft>
                          <a:spcPts val="1200"/>
                        </a:spcAft>
                      </a:pPr>
                      <a:r>
                        <a:rPr lang="en-US" sz="1600" baseline="0" dirty="0"/>
                        <a:t>Leaves submitted with this option are </a:t>
                      </a:r>
                      <a:r>
                        <a:rPr lang="en-US" sz="1600" u="sng" baseline="0" dirty="0"/>
                        <a:t>not</a:t>
                      </a:r>
                      <a:r>
                        <a:rPr lang="en-US" sz="1600" baseline="0" dirty="0"/>
                        <a:t> entered into Job Data.</a:t>
                      </a:r>
                      <a:endParaRPr lang="en-US" sz="1600" i="0" dirty="0"/>
                    </a:p>
                  </a:txBody>
                  <a:tcPr/>
                </a:tc>
                <a:extLst>
                  <a:ext uri="{0D108BD9-81ED-4DB2-BD59-A6C34878D82A}">
                    <a16:rowId xmlns:a16="http://schemas.microsoft.com/office/drawing/2014/main" val="10002"/>
                  </a:ext>
                </a:extLst>
              </a:tr>
              <a:tr h="335280">
                <a:tc>
                  <a:txBody>
                    <a:bodyPr/>
                    <a:lstStyle/>
                    <a:p>
                      <a:pPr>
                        <a:spcAft>
                          <a:spcPts val="1200"/>
                        </a:spcAft>
                      </a:pPr>
                      <a:r>
                        <a:rPr lang="en-US" sz="1600" dirty="0"/>
                        <a:t>Paid-Block</a:t>
                      </a:r>
                      <a:endParaRPr lang="en-US" sz="1600" b="1" dirty="0"/>
                    </a:p>
                  </a:txBody>
                  <a:tcPr/>
                </a:tc>
                <a:tc>
                  <a:txBody>
                    <a:bodyPr/>
                    <a:lstStyle/>
                    <a:p>
                      <a:pPr>
                        <a:spcAft>
                          <a:spcPts val="1200"/>
                        </a:spcAft>
                      </a:pPr>
                      <a:r>
                        <a:rPr lang="en-US" sz="1600" dirty="0"/>
                        <a:t>Paid </a:t>
                      </a:r>
                      <a:r>
                        <a:rPr lang="en-US" sz="1600" dirty="0" smtClean="0"/>
                        <a:t>EA for </a:t>
                      </a:r>
                      <a:r>
                        <a:rPr lang="en-US" sz="1600" dirty="0"/>
                        <a:t>the specified</a:t>
                      </a:r>
                      <a:r>
                        <a:rPr lang="en-US" sz="1600" baseline="0" dirty="0"/>
                        <a:t> date range.</a:t>
                      </a:r>
                    </a:p>
                  </a:txBody>
                  <a:tcPr/>
                </a:tc>
                <a:extLst>
                  <a:ext uri="{0D108BD9-81ED-4DB2-BD59-A6C34878D82A}">
                    <a16:rowId xmlns:a16="http://schemas.microsoft.com/office/drawing/2014/main" val="10001"/>
                  </a:ext>
                </a:extLst>
              </a:tr>
              <a:tr h="335280">
                <a:tc>
                  <a:txBody>
                    <a:bodyPr/>
                    <a:lstStyle/>
                    <a:p>
                      <a:pPr>
                        <a:spcAft>
                          <a:spcPts val="1200"/>
                        </a:spcAft>
                      </a:pPr>
                      <a:r>
                        <a:rPr lang="en-US" sz="1600" dirty="0"/>
                        <a:t>Unpaid-Block</a:t>
                      </a:r>
                      <a:endParaRPr lang="en-US" sz="1600" b="1" dirty="0"/>
                    </a:p>
                  </a:txBody>
                  <a:tcPr/>
                </a:tc>
                <a:tc>
                  <a:txBody>
                    <a:bodyPr/>
                    <a:lstStyle/>
                    <a:p>
                      <a:pPr marL="0" marR="0" indent="0" algn="l" defTabSz="914400" rtl="0" eaLnBrk="1" fontAlgn="auto" latinLnBrk="0" hangingPunct="1">
                        <a:lnSpc>
                          <a:spcPct val="100000"/>
                        </a:lnSpc>
                        <a:spcBef>
                          <a:spcPts val="0"/>
                        </a:spcBef>
                        <a:spcAft>
                          <a:spcPts val="1200"/>
                        </a:spcAft>
                        <a:buClrTx/>
                        <a:buSzTx/>
                        <a:buFontTx/>
                        <a:buNone/>
                        <a:tabLst/>
                        <a:defRPr/>
                      </a:pPr>
                      <a:r>
                        <a:rPr lang="en-US" sz="1600" dirty="0"/>
                        <a:t>Un</a:t>
                      </a:r>
                      <a:r>
                        <a:rPr lang="en-US" sz="1600" baseline="0" dirty="0"/>
                        <a:t>p</a:t>
                      </a:r>
                      <a:r>
                        <a:rPr lang="en-US" sz="1600" dirty="0"/>
                        <a:t>aid </a:t>
                      </a:r>
                      <a:r>
                        <a:rPr lang="en-US" sz="1600" dirty="0" smtClean="0"/>
                        <a:t>EA for </a:t>
                      </a:r>
                      <a:r>
                        <a:rPr lang="en-US" sz="1600" dirty="0"/>
                        <a:t>the specified</a:t>
                      </a:r>
                      <a:r>
                        <a:rPr lang="en-US" sz="1600" baseline="0" dirty="0"/>
                        <a:t> date range.</a:t>
                      </a:r>
                      <a:endParaRPr lang="en-US" sz="1600" dirty="0"/>
                    </a:p>
                  </a:txBody>
                  <a:tcPr/>
                </a:tc>
                <a:extLst>
                  <a:ext uri="{0D108BD9-81ED-4DB2-BD59-A6C34878D82A}">
                    <a16:rowId xmlns:a16="http://schemas.microsoft.com/office/drawing/2014/main" val="10003"/>
                  </a:ext>
                </a:extLst>
              </a:tr>
            </a:tbl>
          </a:graphicData>
        </a:graphic>
      </p:graphicFrame>
      <p:sp>
        <p:nvSpPr>
          <p:cNvPr id="12" name="Rectangle 11"/>
          <p:cNvSpPr>
            <a:spLocks noChangeArrowheads="1"/>
          </p:cNvSpPr>
          <p:nvPr/>
        </p:nvSpPr>
        <p:spPr bwMode="auto">
          <a:xfrm>
            <a:off x="4725660" y="2502569"/>
            <a:ext cx="1217729" cy="732843"/>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1161" y="2857737"/>
            <a:ext cx="1188720" cy="3691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87080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2875" y="3104804"/>
            <a:ext cx="7845168" cy="3139321"/>
          </a:xfrm>
          <a:prstGeom prst="rect">
            <a:avLst/>
          </a:prstGeom>
          <a:noFill/>
        </p:spPr>
        <p:txBody>
          <a:bodyPr wrap="square" rtlCol="0">
            <a:spAutoFit/>
          </a:bodyPr>
          <a:lstStyle/>
          <a:p>
            <a:pPr marL="800080" lvl="1" indent="-342891">
              <a:spcBef>
                <a:spcPts val="600"/>
              </a:spcBef>
              <a:buFont typeface="Arial" panose="020B0604020202020204" pitchFamily="34" charset="0"/>
              <a:buChar char="•"/>
            </a:pPr>
            <a:r>
              <a:rPr lang="en-US" sz="2400" dirty="0"/>
              <a:t>Last date the employee was </a:t>
            </a:r>
            <a:r>
              <a:rPr lang="en-US" sz="2400" i="1" dirty="0"/>
              <a:t>physically</a:t>
            </a:r>
            <a:r>
              <a:rPr lang="en-US" sz="2400" dirty="0"/>
              <a:t> at work. Holidays are accounted for in TRS.</a:t>
            </a:r>
          </a:p>
          <a:p>
            <a:pPr marL="800080" lvl="1" indent="-342891">
              <a:spcBef>
                <a:spcPts val="600"/>
              </a:spcBef>
              <a:buFont typeface="Arial" panose="020B0604020202020204" pitchFamily="34" charset="0"/>
              <a:buChar char="•"/>
            </a:pPr>
            <a:r>
              <a:rPr lang="en-US" sz="2400" dirty="0"/>
              <a:t>This field is used to complete the UC Statements to the Disability Vendor. </a:t>
            </a:r>
          </a:p>
          <a:p>
            <a:pPr lvl="1">
              <a:lnSpc>
                <a:spcPts val="3600"/>
              </a:lnSpc>
              <a:spcBef>
                <a:spcPts val="600"/>
              </a:spcBef>
              <a:buClr>
                <a:srgbClr val="00CCFF"/>
              </a:buClr>
            </a:pPr>
            <a:r>
              <a:rPr lang="en-US" sz="2400" b="1" dirty="0"/>
              <a:t>Start Date should be the employee’s next normal work day/shift (</a:t>
            </a:r>
            <a:r>
              <a:rPr lang="en-US" sz="2400" b="1" dirty="0" err="1"/>
              <a:t>ie</a:t>
            </a:r>
            <a:r>
              <a:rPr lang="en-US" sz="2400" b="1" dirty="0"/>
              <a:t>. LDW Friday, Start day Mon if EE works M-F)</a:t>
            </a:r>
          </a:p>
          <a:p>
            <a:pPr lvl="1">
              <a:buClr>
                <a:srgbClr val="00CCFF"/>
              </a:buClr>
            </a:pPr>
            <a:r>
              <a:rPr lang="en-US" sz="2800" b="1" dirty="0">
                <a:solidFill>
                  <a:srgbClr val="C00000"/>
                </a:solidFill>
              </a:rPr>
              <a:t>AFTER</a:t>
            </a:r>
            <a:r>
              <a:rPr lang="en-US" sz="3200" b="1" dirty="0">
                <a:solidFill>
                  <a:srgbClr val="C00000"/>
                </a:solidFill>
              </a:rPr>
              <a:t> </a:t>
            </a:r>
            <a:r>
              <a:rPr lang="en-US" sz="2400" b="1" dirty="0"/>
              <a:t>Last Day Worked! 		</a:t>
            </a:r>
            <a:endParaRPr lang="en-US" sz="2400" b="1" dirty="0">
              <a:solidFill>
                <a:srgbClr val="C00000"/>
              </a:solidFill>
            </a:endParaRPr>
          </a:p>
        </p:txBody>
      </p:sp>
      <p:pic>
        <p:nvPicPr>
          <p:cNvPr id="10242" name="Picture 2" descr="C:\Users\dallen\AppData\Local\Temp\SNAGHTML1a60fae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63866"/>
            <a:ext cx="8686800" cy="84734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841634" y="1254315"/>
            <a:ext cx="8395015" cy="570775"/>
          </a:xfrm>
        </p:spPr>
        <p:txBody>
          <a:bodyPr>
            <a:normAutofit/>
          </a:bodyPr>
          <a:lstStyle/>
          <a:p>
            <a:pPr marL="0" indent="0">
              <a:spcBef>
                <a:spcPts val="600"/>
              </a:spcBef>
              <a:buClr>
                <a:srgbClr val="00CCFF"/>
              </a:buClr>
              <a:buNone/>
            </a:pPr>
            <a:r>
              <a:rPr lang="en-US" sz="2800" dirty="0"/>
              <a:t>Last Date Worked is a </a:t>
            </a:r>
            <a:r>
              <a:rPr lang="en-US" sz="2800" b="1" dirty="0"/>
              <a:t>required</a:t>
            </a:r>
            <a:r>
              <a:rPr lang="en-US" sz="2800" dirty="0"/>
              <a:t> field.</a:t>
            </a:r>
            <a:endParaRPr lang="en-US" dirty="0"/>
          </a:p>
        </p:txBody>
      </p:sp>
      <p:sp>
        <p:nvSpPr>
          <p:cNvPr id="5" name="Title 4"/>
          <p:cNvSpPr>
            <a:spLocks noGrp="1"/>
          </p:cNvSpPr>
          <p:nvPr>
            <p:ph type="title"/>
          </p:nvPr>
        </p:nvSpPr>
        <p:spPr>
          <a:xfrm>
            <a:off x="254267" y="40226"/>
            <a:ext cx="8227181" cy="850911"/>
          </a:xfrm>
        </p:spPr>
        <p:txBody>
          <a:bodyPr>
            <a:normAutofit/>
          </a:bodyPr>
          <a:lstStyle/>
          <a:p>
            <a:r>
              <a:rPr lang="en-US" sz="4400" dirty="0"/>
              <a:t>Field Details </a:t>
            </a:r>
            <a:r>
              <a:rPr lang="en-US" dirty="0" smtClean="0"/>
              <a:t>- </a:t>
            </a:r>
            <a:r>
              <a:rPr lang="en-US" sz="2200" dirty="0"/>
              <a:t>Last Date Worked</a:t>
            </a:r>
          </a:p>
        </p:txBody>
      </p:sp>
      <p:sp>
        <p:nvSpPr>
          <p:cNvPr id="12" name="Rectangle 11"/>
          <p:cNvSpPr>
            <a:spLocks noChangeArrowheads="1"/>
          </p:cNvSpPr>
          <p:nvPr/>
        </p:nvSpPr>
        <p:spPr bwMode="auto">
          <a:xfrm>
            <a:off x="5959248" y="2327045"/>
            <a:ext cx="689299" cy="414579"/>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cxnSp>
        <p:nvCxnSpPr>
          <p:cNvPr id="6" name="Elbow Connector 5"/>
          <p:cNvCxnSpPr/>
          <p:nvPr/>
        </p:nvCxnSpPr>
        <p:spPr>
          <a:xfrm rot="16200000" flipH="1">
            <a:off x="-268831" y="3696783"/>
            <a:ext cx="2185217" cy="414077"/>
          </a:xfrm>
          <a:prstGeom prst="bentConnector3">
            <a:avLst>
              <a:gd name="adj1" fmla="val 99037"/>
            </a:avLst>
          </a:prstGeom>
          <a:ln w="28575">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82181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dallen\AppData\Local\Temp\SNAGHTML1a632b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813" y="1435307"/>
            <a:ext cx="8686800" cy="8291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04814" y="2493465"/>
            <a:ext cx="4593329" cy="2120519"/>
          </a:xfrm>
        </p:spPr>
        <p:txBody>
          <a:bodyPr>
            <a:noAutofit/>
          </a:bodyPr>
          <a:lstStyle/>
          <a:p>
            <a:pPr marL="0" indent="0">
              <a:buClr>
                <a:srgbClr val="00CCFF"/>
              </a:buClr>
              <a:buNone/>
            </a:pPr>
            <a:r>
              <a:rPr lang="en-US" sz="2400" b="1" dirty="0"/>
              <a:t>Notes</a:t>
            </a:r>
            <a:r>
              <a:rPr lang="en-US" sz="2400" dirty="0"/>
              <a:t> are required. </a:t>
            </a:r>
          </a:p>
          <a:p>
            <a:pPr>
              <a:spcBef>
                <a:spcPts val="1200"/>
              </a:spcBef>
              <a:buFont typeface="Arial" panose="020B0604020202020204" pitchFamily="34" charset="0"/>
              <a:buChar char="•"/>
            </a:pPr>
            <a:r>
              <a:rPr lang="en-US" sz="2400" b="1" dirty="0"/>
              <a:t>Notes</a:t>
            </a:r>
            <a:r>
              <a:rPr lang="en-US" sz="2400" dirty="0"/>
              <a:t> are the only way to record the history of actions taken on a request.</a:t>
            </a:r>
          </a:p>
          <a:p>
            <a:pPr>
              <a:spcBef>
                <a:spcPts val="1200"/>
              </a:spcBef>
              <a:buFont typeface="Arial" panose="020B0604020202020204" pitchFamily="34" charset="0"/>
              <a:buChar char="•"/>
            </a:pPr>
            <a:r>
              <a:rPr lang="en-US" sz="2400" dirty="0"/>
              <a:t>The </a:t>
            </a:r>
            <a:r>
              <a:rPr lang="en-US" sz="2400" b="1" dirty="0"/>
              <a:t>Notes</a:t>
            </a:r>
            <a:r>
              <a:rPr lang="en-US" sz="2400" dirty="0"/>
              <a:t> link is visible only when on the </a:t>
            </a:r>
            <a:r>
              <a:rPr lang="en-US" sz="2400" b="1" dirty="0"/>
              <a:t>Extended Absence Details</a:t>
            </a:r>
            <a:r>
              <a:rPr lang="en-US" sz="2400" dirty="0"/>
              <a:t> tab.</a:t>
            </a:r>
          </a:p>
          <a:p>
            <a:pPr>
              <a:spcBef>
                <a:spcPts val="1200"/>
              </a:spcBef>
              <a:buFont typeface="Arial" panose="020B0604020202020204" pitchFamily="34" charset="0"/>
              <a:buChar char="•"/>
            </a:pPr>
            <a:r>
              <a:rPr lang="en-US" sz="2400" dirty="0"/>
              <a:t>A note about notes.</a:t>
            </a:r>
          </a:p>
        </p:txBody>
      </p:sp>
      <p:sp>
        <p:nvSpPr>
          <p:cNvPr id="10" name="Rectangle 9"/>
          <p:cNvSpPr>
            <a:spLocks noChangeArrowheads="1"/>
          </p:cNvSpPr>
          <p:nvPr/>
        </p:nvSpPr>
        <p:spPr bwMode="auto">
          <a:xfrm>
            <a:off x="263907" y="1664297"/>
            <a:ext cx="1170451" cy="185595"/>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u="sng" kern="0" dirty="0">
              <a:solidFill>
                <a:sysClr val="windowText" lastClr="000000"/>
              </a:solidFill>
            </a:endParaRPr>
          </a:p>
        </p:txBody>
      </p:sp>
      <p:sp>
        <p:nvSpPr>
          <p:cNvPr id="5" name="Title 4"/>
          <p:cNvSpPr>
            <a:spLocks noGrp="1"/>
          </p:cNvSpPr>
          <p:nvPr>
            <p:ph type="title"/>
          </p:nvPr>
        </p:nvSpPr>
        <p:spPr/>
        <p:txBody>
          <a:bodyPr/>
          <a:lstStyle/>
          <a:p>
            <a:r>
              <a:rPr lang="en-US" dirty="0" smtClean="0"/>
              <a:t>Field Details - </a:t>
            </a:r>
            <a:r>
              <a:rPr lang="en-US" sz="2000" dirty="0"/>
              <a:t>Notes</a:t>
            </a:r>
          </a:p>
        </p:txBody>
      </p:sp>
      <p:sp>
        <p:nvSpPr>
          <p:cNvPr id="25" name="Rectangle 24"/>
          <p:cNvSpPr>
            <a:spLocks noChangeArrowheads="1"/>
          </p:cNvSpPr>
          <p:nvPr/>
        </p:nvSpPr>
        <p:spPr bwMode="auto">
          <a:xfrm>
            <a:off x="7239907" y="1865582"/>
            <a:ext cx="345596" cy="383407"/>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u="sng" kern="0" dirty="0">
              <a:solidFill>
                <a:sysClr val="windowText" lastClr="000000"/>
              </a:solidFill>
            </a:endParaRPr>
          </a:p>
        </p:txBody>
      </p:sp>
      <p:grpSp>
        <p:nvGrpSpPr>
          <p:cNvPr id="8" name="Group 7"/>
          <p:cNvGrpSpPr/>
          <p:nvPr/>
        </p:nvGrpSpPr>
        <p:grpSpPr>
          <a:xfrm>
            <a:off x="4904219" y="285135"/>
            <a:ext cx="4239783" cy="6009790"/>
            <a:chOff x="4623267" y="-67714"/>
            <a:chExt cx="4337853" cy="6255734"/>
          </a:xfrm>
        </p:grpSpPr>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0720" y="2664606"/>
              <a:ext cx="3200400" cy="15863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a:spLocks noChangeArrowheads="1"/>
            </p:cNvSpPr>
            <p:nvPr/>
          </p:nvSpPr>
          <p:spPr bwMode="auto">
            <a:xfrm>
              <a:off x="7269001" y="2000929"/>
              <a:ext cx="334090" cy="242797"/>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u="sng" kern="0" dirty="0">
                <a:solidFill>
                  <a:sysClr val="windowText" lastClr="000000"/>
                </a:solidFill>
              </a:endParaRPr>
            </a:p>
          </p:txBody>
        </p:sp>
        <p:cxnSp>
          <p:nvCxnSpPr>
            <p:cNvPr id="6" name="Straight Arrow Connector 5"/>
            <p:cNvCxnSpPr/>
            <p:nvPr/>
          </p:nvCxnSpPr>
          <p:spPr>
            <a:xfrm flipH="1">
              <a:off x="6950311" y="2243726"/>
              <a:ext cx="410609" cy="499474"/>
            </a:xfrm>
            <a:prstGeom prst="straightConnector1">
              <a:avLst/>
            </a:prstGeom>
            <a:ln w="19050">
              <a:headEnd type="none" w="med" len="med"/>
              <a:tailEnd type="triangle" w="lg" len="lg"/>
            </a:ln>
          </p:spPr>
          <p:style>
            <a:lnRef idx="1">
              <a:schemeClr val="accent5"/>
            </a:lnRef>
            <a:fillRef idx="0">
              <a:schemeClr val="accent5"/>
            </a:fillRef>
            <a:effectRef idx="0">
              <a:schemeClr val="accent5"/>
            </a:effectRef>
            <a:fontRef idx="minor">
              <a:schemeClr val="tx1"/>
            </a:fontRef>
          </p:style>
        </p:cxn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5932" y="-67714"/>
              <a:ext cx="4332523" cy="6120548"/>
            </a:xfrm>
            <a:prstGeom prst="rect">
              <a:avLst/>
            </a:prstGeom>
          </p:spPr>
        </p:pic>
        <p:sp>
          <p:nvSpPr>
            <p:cNvPr id="7" name="TextBox 6"/>
            <p:cNvSpPr txBox="1"/>
            <p:nvPr/>
          </p:nvSpPr>
          <p:spPr>
            <a:xfrm>
              <a:off x="4623267" y="5184187"/>
              <a:ext cx="4327639" cy="1003833"/>
            </a:xfrm>
            <a:prstGeom prst="rect">
              <a:avLst/>
            </a:prstGeom>
            <a:solidFill>
              <a:schemeClr val="bg1"/>
            </a:solidFill>
            <a:ln w="19050">
              <a:solidFill>
                <a:schemeClr val="tx1"/>
              </a:solidFill>
            </a:ln>
          </p:spPr>
          <p:txBody>
            <a:bodyPr wrap="square" rtlCol="0">
              <a:spAutoFit/>
            </a:bodyPr>
            <a:lstStyle/>
            <a:p>
              <a:pPr>
                <a:lnSpc>
                  <a:spcPts val="1700"/>
                </a:lnSpc>
              </a:pPr>
              <a:r>
                <a:rPr lang="en-US" sz="2200" dirty="0">
                  <a:latin typeface="Candara" panose="020E0502030303020204" pitchFamily="34" charset="0"/>
                </a:rPr>
                <a:t>“Mrs. Hart! You need to sign this HIPAA privacy form before the doctor can look at those warts on your stomach!”</a:t>
              </a:r>
            </a:p>
          </p:txBody>
        </p:sp>
      </p:grpSp>
    </p:spTree>
    <p:extLst>
      <p:ext uri="{BB962C8B-B14F-4D97-AF65-F5344CB8AC3E}">
        <p14:creationId xmlns:p14="http://schemas.microsoft.com/office/powerpoint/2010/main" val="47337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348" descr="5%"/>
          <p:cNvSpPr txBox="1">
            <a:spLocks noChangeArrowheads="1"/>
          </p:cNvSpPr>
          <p:nvPr/>
        </p:nvSpPr>
        <p:spPr bwMode="auto">
          <a:xfrm>
            <a:off x="377426" y="4170165"/>
            <a:ext cx="8389151" cy="1810555"/>
          </a:xfrm>
          <a:prstGeom prst="rect">
            <a:avLst/>
          </a:prstGeom>
          <a:solidFill>
            <a:schemeClr val="accent2">
              <a:lumMod val="20000"/>
              <a:lumOff val="80000"/>
            </a:schemeClr>
          </a:solidFill>
          <a:ln w="25400">
            <a:solidFill>
              <a:schemeClr val="tx1"/>
            </a:solidFill>
          </a:ln>
        </p:spPr>
        <p:txBody>
          <a:bodyPr rot="0" vert="horz" wrap="square" lIns="91440" tIns="91440" rIns="91440" bIns="45720" anchor="t" anchorCtr="0" upright="1">
            <a:noAutofit/>
          </a:bodyPr>
          <a:lstStyle>
            <a:defPPr>
              <a:defRPr lang="en-US"/>
            </a:defPPr>
            <a:lvl1pPr>
              <a:spcBef>
                <a:spcPts val="600"/>
              </a:spcBef>
              <a:defRPr sz="1200" b="1">
                <a:latin typeface="Arial" panose="020B0604020202020204" pitchFamily="34" charset="0"/>
                <a:ea typeface="Times New Roman"/>
                <a:cs typeface="Arial" panose="020B0604020202020204" pitchFamily="34" charset="0"/>
              </a:defRPr>
            </a:lvl1pPr>
          </a:lstStyle>
          <a:p>
            <a:pPr>
              <a:spcBef>
                <a:spcPts val="0"/>
              </a:spcBef>
            </a:pPr>
            <a:r>
              <a:rPr lang="en-US" sz="2400" dirty="0">
                <a:latin typeface="+mn-lt"/>
              </a:rPr>
              <a:t>Notes </a:t>
            </a:r>
            <a:r>
              <a:rPr lang="en-US" sz="2400" b="0" dirty="0">
                <a:latin typeface="+mn-lt"/>
              </a:rPr>
              <a:t>are used by </a:t>
            </a:r>
            <a:r>
              <a:rPr lang="en-US" sz="2400" dirty="0">
                <a:latin typeface="+mn-lt"/>
              </a:rPr>
              <a:t>UCPC:</a:t>
            </a:r>
          </a:p>
          <a:p>
            <a:pPr marL="342891" indent="-342891">
              <a:spcBef>
                <a:spcPts val="0"/>
              </a:spcBef>
              <a:buFont typeface="Arial" panose="020B0604020202020204" pitchFamily="34" charset="0"/>
              <a:buChar char="•"/>
            </a:pPr>
            <a:r>
              <a:rPr lang="en-US" sz="2400" b="0" dirty="0">
                <a:latin typeface="+mn-lt"/>
              </a:rPr>
              <a:t>To understand the request.</a:t>
            </a:r>
          </a:p>
          <a:p>
            <a:pPr marL="342891" indent="-342891">
              <a:spcBef>
                <a:spcPts val="0"/>
              </a:spcBef>
              <a:buFont typeface="Arial" panose="020B0604020202020204" pitchFamily="34" charset="0"/>
              <a:buChar char="•"/>
            </a:pPr>
            <a:r>
              <a:rPr lang="en-US" sz="2400" b="0" dirty="0">
                <a:latin typeface="+mn-lt"/>
              </a:rPr>
              <a:t>For guidance in selecting entries on the employee’s Job Data. </a:t>
            </a:r>
          </a:p>
        </p:txBody>
      </p:sp>
      <p:sp>
        <p:nvSpPr>
          <p:cNvPr id="5" name="Title 4"/>
          <p:cNvSpPr>
            <a:spLocks noGrp="1"/>
          </p:cNvSpPr>
          <p:nvPr>
            <p:ph type="title"/>
          </p:nvPr>
        </p:nvSpPr>
        <p:spPr>
          <a:xfrm>
            <a:off x="227146" y="40226"/>
            <a:ext cx="8227181" cy="850911"/>
          </a:xfrm>
        </p:spPr>
        <p:txBody>
          <a:bodyPr/>
          <a:lstStyle/>
          <a:p>
            <a:r>
              <a:rPr lang="en-US" dirty="0" smtClean="0"/>
              <a:t>Field Details – </a:t>
            </a:r>
            <a:r>
              <a:rPr lang="en-US" sz="2000" dirty="0"/>
              <a:t>Notes </a:t>
            </a:r>
            <a:r>
              <a:rPr lang="en-US" sz="1800" dirty="0"/>
              <a:t>(</a:t>
            </a:r>
            <a:r>
              <a:rPr lang="en-US" sz="1800" dirty="0" err="1"/>
              <a:t>con’t</a:t>
            </a:r>
            <a:r>
              <a:rPr lang="en-US" sz="1800" dirty="0"/>
              <a:t>)</a:t>
            </a:r>
          </a:p>
        </p:txBody>
      </p:sp>
      <p:pic>
        <p:nvPicPr>
          <p:cNvPr id="19" name="Picture 18"/>
          <p:cNvPicPr>
            <a:picLocks noChangeAspect="1"/>
          </p:cNvPicPr>
          <p:nvPr/>
        </p:nvPicPr>
        <p:blipFill>
          <a:blip r:embed="rId3"/>
          <a:stretch>
            <a:fillRect/>
          </a:stretch>
        </p:blipFill>
        <p:spPr>
          <a:xfrm>
            <a:off x="2397060" y="5429829"/>
            <a:ext cx="4170121" cy="550891"/>
          </a:xfrm>
          <a:prstGeom prst="rect">
            <a:avLst/>
          </a:prstGeom>
        </p:spPr>
      </p:pic>
      <p:pic>
        <p:nvPicPr>
          <p:cNvPr id="24" name="Picture 23"/>
          <p:cNvPicPr>
            <a:picLocks noChangeAspect="1"/>
          </p:cNvPicPr>
          <p:nvPr/>
        </p:nvPicPr>
        <p:blipFill>
          <a:blip r:embed="rId4"/>
          <a:stretch>
            <a:fillRect/>
          </a:stretch>
        </p:blipFill>
        <p:spPr>
          <a:xfrm>
            <a:off x="1442762" y="1232864"/>
            <a:ext cx="6316895" cy="2733992"/>
          </a:xfrm>
          <a:prstGeom prst="rect">
            <a:avLst/>
          </a:prstGeom>
        </p:spPr>
      </p:pic>
      <p:grpSp>
        <p:nvGrpSpPr>
          <p:cNvPr id="3" name="Group 2"/>
          <p:cNvGrpSpPr/>
          <p:nvPr/>
        </p:nvGrpSpPr>
        <p:grpSpPr>
          <a:xfrm>
            <a:off x="2596265" y="2512749"/>
            <a:ext cx="6226763" cy="1015663"/>
            <a:chOff x="2596264" y="2512748"/>
            <a:chExt cx="6226763" cy="1015664"/>
          </a:xfrm>
        </p:grpSpPr>
        <p:sp>
          <p:nvSpPr>
            <p:cNvPr id="12" name="TextBox 11"/>
            <p:cNvSpPr txBox="1"/>
            <p:nvPr/>
          </p:nvSpPr>
          <p:spPr>
            <a:xfrm>
              <a:off x="2596264" y="2512748"/>
              <a:ext cx="4463298" cy="1015664"/>
            </a:xfrm>
            <a:prstGeom prst="rect">
              <a:avLst/>
            </a:prstGeom>
            <a:noFill/>
          </p:spPr>
          <p:txBody>
            <a:bodyPr wrap="square" rtlCol="0">
              <a:spAutoFit/>
            </a:bodyPr>
            <a:lstStyle/>
            <a:p>
              <a:r>
                <a:rPr lang="en-US" sz="2000" dirty="0"/>
                <a:t>Edit the initial extended absence request and update the Paid/Unpaid field  from Paid to Unpaid</a:t>
              </a:r>
            </a:p>
          </p:txBody>
        </p:sp>
        <p:sp>
          <p:nvSpPr>
            <p:cNvPr id="17" name="TextBox 16"/>
            <p:cNvSpPr txBox="1"/>
            <p:nvPr/>
          </p:nvSpPr>
          <p:spPr>
            <a:xfrm rot="20963670">
              <a:off x="6696282" y="2835911"/>
              <a:ext cx="2126745" cy="369332"/>
            </a:xfrm>
            <a:prstGeom prst="rect">
              <a:avLst/>
            </a:prstGeom>
            <a:noFill/>
          </p:spPr>
          <p:txBody>
            <a:bodyPr wrap="square" rtlCol="0">
              <a:spAutoFit/>
            </a:bodyPr>
            <a:lstStyle/>
            <a:p>
              <a:r>
                <a:rPr lang="en-US" b="1" i="1" dirty="0">
                  <a:solidFill>
                    <a:srgbClr val="FF0000"/>
                  </a:solidFill>
                  <a:latin typeface="Ink Free" panose="03080402000500000000" pitchFamily="66" charset="0"/>
                </a:rPr>
                <a:t>(an okay note)</a:t>
              </a:r>
            </a:p>
          </p:txBody>
        </p:sp>
      </p:grpSp>
      <p:grpSp>
        <p:nvGrpSpPr>
          <p:cNvPr id="4" name="Group 3"/>
          <p:cNvGrpSpPr/>
          <p:nvPr/>
        </p:nvGrpSpPr>
        <p:grpSpPr>
          <a:xfrm>
            <a:off x="2596265" y="2452563"/>
            <a:ext cx="5602663" cy="1569660"/>
            <a:chOff x="-2138926" y="-1915618"/>
            <a:chExt cx="5602662" cy="1569658"/>
          </a:xfrm>
        </p:grpSpPr>
        <p:sp>
          <p:nvSpPr>
            <p:cNvPr id="22" name="TextBox 21"/>
            <p:cNvSpPr txBox="1"/>
            <p:nvPr/>
          </p:nvSpPr>
          <p:spPr>
            <a:xfrm rot="1189040">
              <a:off x="1560980" y="-979591"/>
              <a:ext cx="1902756" cy="369332"/>
            </a:xfrm>
            <a:prstGeom prst="rect">
              <a:avLst/>
            </a:prstGeom>
            <a:noFill/>
          </p:spPr>
          <p:txBody>
            <a:bodyPr wrap="square" rtlCol="0">
              <a:spAutoFit/>
            </a:bodyPr>
            <a:lstStyle/>
            <a:p>
              <a:r>
                <a:rPr lang="en-US" b="1" i="1" dirty="0">
                  <a:solidFill>
                    <a:srgbClr val="FF0000"/>
                  </a:solidFill>
                  <a:latin typeface="Ink Free" panose="03080402000500000000" pitchFamily="66" charset="0"/>
                </a:rPr>
                <a:t>(a better note)</a:t>
              </a:r>
            </a:p>
          </p:txBody>
        </p:sp>
        <p:sp>
          <p:nvSpPr>
            <p:cNvPr id="23" name="TextBox 22"/>
            <p:cNvSpPr txBox="1"/>
            <p:nvPr/>
          </p:nvSpPr>
          <p:spPr>
            <a:xfrm>
              <a:off x="-2138926" y="-1915618"/>
              <a:ext cx="4651283" cy="1569658"/>
            </a:xfrm>
            <a:prstGeom prst="rect">
              <a:avLst/>
            </a:prstGeom>
            <a:noFill/>
          </p:spPr>
          <p:txBody>
            <a:bodyPr wrap="square" rtlCol="0">
              <a:spAutoFit/>
            </a:bodyPr>
            <a:lstStyle/>
            <a:p>
              <a:pPr>
                <a:lnSpc>
                  <a:spcPct val="120000"/>
                </a:lnSpc>
                <a:spcBef>
                  <a:spcPts val="400"/>
                </a:spcBef>
              </a:pPr>
              <a:r>
                <a:rPr lang="en-US" sz="2000" dirty="0"/>
                <a:t>Edit EA Transaction 12345: 10/01/2019-10/22/2019 Paid Leave/ Parental Bonding. Leave is no longer paid. Change – ‘Paid/Unpaid’ field to Unpaid</a:t>
              </a:r>
            </a:p>
          </p:txBody>
        </p:sp>
      </p:grpSp>
    </p:spTree>
    <p:extLst>
      <p:ext uri="{BB962C8B-B14F-4D97-AF65-F5344CB8AC3E}">
        <p14:creationId xmlns:p14="http://schemas.microsoft.com/office/powerpoint/2010/main" val="366106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8F814C-E608-48E1-B79A-A9CA57E67724}"/>
              </a:ext>
            </a:extLst>
          </p:cNvPr>
          <p:cNvSpPr>
            <a:spLocks noGrp="1"/>
          </p:cNvSpPr>
          <p:nvPr>
            <p:ph idx="1"/>
          </p:nvPr>
        </p:nvSpPr>
        <p:spPr>
          <a:xfrm>
            <a:off x="228601" y="2705713"/>
            <a:ext cx="5252547" cy="3776975"/>
          </a:xfrm>
        </p:spPr>
        <p:txBody>
          <a:bodyPr>
            <a:normAutofit fontScale="92500"/>
          </a:bodyPr>
          <a:lstStyle/>
          <a:p>
            <a:pPr>
              <a:buFont typeface="Arial" panose="020B0604020202020204" pitchFamily="34" charset="0"/>
              <a:buChar char="•"/>
            </a:pPr>
            <a:r>
              <a:rPr lang="en-US" sz="2400" dirty="0">
                <a:solidFill>
                  <a:srgbClr val="000000"/>
                </a:solidFill>
              </a:rPr>
              <a:t>The </a:t>
            </a:r>
            <a:r>
              <a:rPr lang="en-US" sz="2400" b="1" dirty="0">
                <a:solidFill>
                  <a:srgbClr val="000000"/>
                </a:solidFill>
              </a:rPr>
              <a:t>Attachments</a:t>
            </a:r>
            <a:r>
              <a:rPr lang="en-US" sz="2400" dirty="0">
                <a:solidFill>
                  <a:srgbClr val="000000"/>
                </a:solidFill>
              </a:rPr>
              <a:t> tab displays the </a:t>
            </a:r>
            <a:r>
              <a:rPr lang="en-US" sz="2400" b="1" dirty="0">
                <a:solidFill>
                  <a:srgbClr val="000000"/>
                </a:solidFill>
              </a:rPr>
              <a:t>Attachments</a:t>
            </a:r>
            <a:r>
              <a:rPr lang="en-US" sz="2400" dirty="0">
                <a:solidFill>
                  <a:srgbClr val="000000"/>
                </a:solidFill>
              </a:rPr>
              <a:t> link. Click the link to upload EA attachments.</a:t>
            </a:r>
          </a:p>
          <a:p>
            <a:pPr>
              <a:buFont typeface="Arial" panose="020B0604020202020204" pitchFamily="34" charset="0"/>
              <a:buChar char="•"/>
            </a:pPr>
            <a:r>
              <a:rPr lang="en-US" sz="2400" dirty="0">
                <a:solidFill>
                  <a:srgbClr val="000000"/>
                </a:solidFill>
              </a:rPr>
              <a:t>Add the attachment to the appropriate folder.</a:t>
            </a:r>
          </a:p>
          <a:p>
            <a:pPr lvl="1"/>
            <a:r>
              <a:rPr lang="en-US" sz="2200" dirty="0">
                <a:solidFill>
                  <a:srgbClr val="000000"/>
                </a:solidFill>
              </a:rPr>
              <a:t>Attachments may include confidential documents, such as an FML certification.</a:t>
            </a:r>
            <a:r>
              <a:rPr lang="en-US" sz="2200" dirty="0">
                <a:solidFill>
                  <a:srgbClr val="FF0000"/>
                </a:solidFill>
              </a:rPr>
              <a:t> </a:t>
            </a:r>
          </a:p>
          <a:p>
            <a:pPr marL="57149" indent="0" algn="ctr">
              <a:buNone/>
            </a:pPr>
            <a:r>
              <a:rPr lang="en-US" sz="2600" dirty="0">
                <a:solidFill>
                  <a:srgbClr val="FF0000"/>
                </a:solidFill>
              </a:rPr>
              <a:t>Best Practices – scan when the documents are physically first received</a:t>
            </a:r>
          </a:p>
        </p:txBody>
      </p:sp>
      <p:sp>
        <p:nvSpPr>
          <p:cNvPr id="4" name="Title 3">
            <a:extLst>
              <a:ext uri="{FF2B5EF4-FFF2-40B4-BE49-F238E27FC236}">
                <a16:creationId xmlns:a16="http://schemas.microsoft.com/office/drawing/2014/main" id="{A7232413-B1A1-4CC6-BDDD-0FCCE0AA24A3}"/>
              </a:ext>
            </a:extLst>
          </p:cNvPr>
          <p:cNvSpPr>
            <a:spLocks noGrp="1"/>
          </p:cNvSpPr>
          <p:nvPr>
            <p:ph type="title"/>
          </p:nvPr>
        </p:nvSpPr>
        <p:spPr/>
        <p:txBody>
          <a:bodyPr/>
          <a:lstStyle/>
          <a:p>
            <a:r>
              <a:rPr lang="en-US" dirty="0" smtClean="0"/>
              <a:t>Field Details - </a:t>
            </a:r>
            <a:r>
              <a:rPr lang="en-US" sz="2000" dirty="0"/>
              <a:t>Attachments</a:t>
            </a:r>
            <a:r>
              <a:rPr lang="en-US" dirty="0" smtClean="0"/>
              <a:t>  </a:t>
            </a:r>
            <a:endParaRPr lang="en-US" dirty="0"/>
          </a:p>
        </p:txBody>
      </p:sp>
      <p:grpSp>
        <p:nvGrpSpPr>
          <p:cNvPr id="3" name="Group 2"/>
          <p:cNvGrpSpPr/>
          <p:nvPr/>
        </p:nvGrpSpPr>
        <p:grpSpPr>
          <a:xfrm>
            <a:off x="228600" y="1424043"/>
            <a:ext cx="8686800" cy="1076239"/>
            <a:chOff x="228600" y="1485906"/>
            <a:chExt cx="8686800" cy="1076239"/>
          </a:xfrm>
        </p:grpSpPr>
        <p:pic>
          <p:nvPicPr>
            <p:cNvPr id="3074" name="Picture 2" descr="C:\Users\dallen\AppData\Local\Temp\SNAGHTML18c6533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85906"/>
              <a:ext cx="8686800" cy="10762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Rectangle 11"/>
            <p:cNvSpPr>
              <a:spLocks noChangeArrowheads="1"/>
            </p:cNvSpPr>
            <p:nvPr/>
          </p:nvSpPr>
          <p:spPr bwMode="auto">
            <a:xfrm>
              <a:off x="4137834" y="1753294"/>
              <a:ext cx="859788" cy="213337"/>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
          <p:nvSpPr>
            <p:cNvPr id="13" name="Rectangle 12"/>
            <p:cNvSpPr>
              <a:spLocks noChangeArrowheads="1"/>
            </p:cNvSpPr>
            <p:nvPr/>
          </p:nvSpPr>
          <p:spPr bwMode="auto">
            <a:xfrm>
              <a:off x="7764954" y="2223746"/>
              <a:ext cx="663429" cy="213337"/>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1148" y="2872382"/>
            <a:ext cx="3434253" cy="17746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p:cNvCxnSpPr/>
          <p:nvPr/>
        </p:nvCxnSpPr>
        <p:spPr>
          <a:xfrm flipH="1">
            <a:off x="7053944" y="2375220"/>
            <a:ext cx="711013" cy="660987"/>
          </a:xfrm>
          <a:prstGeom prst="straightConnector1">
            <a:avLst/>
          </a:prstGeom>
          <a:ln w="28575">
            <a:solidFill>
              <a:srgbClr val="FF0000"/>
            </a:solidFill>
            <a:headEnd type="none" w="med" len="med"/>
            <a:tailEnd type="triangle" w="lg" len="lg"/>
          </a:ln>
        </p:spPr>
        <p:style>
          <a:lnRef idx="1">
            <a:schemeClr val="accent5"/>
          </a:lnRef>
          <a:fillRef idx="0">
            <a:schemeClr val="accent5"/>
          </a:fillRef>
          <a:effectRef idx="0">
            <a:schemeClr val="accent5"/>
          </a:effectRef>
          <a:fontRef idx="minor">
            <a:schemeClr val="tx1"/>
          </a:fontRef>
        </p:style>
      </p:cxnSp>
      <p:cxnSp>
        <p:nvCxnSpPr>
          <p:cNvPr id="6" name="Straight Arrow Connector 5"/>
          <p:cNvCxnSpPr>
            <a:endCxn id="13" idx="1"/>
          </p:cNvCxnSpPr>
          <p:nvPr/>
        </p:nvCxnSpPr>
        <p:spPr>
          <a:xfrm>
            <a:off x="4997623" y="1904767"/>
            <a:ext cx="2767332" cy="363784"/>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222449" y="1424043"/>
            <a:ext cx="258699" cy="374056"/>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863691" y="1188405"/>
            <a:ext cx="1565244" cy="369332"/>
          </a:xfrm>
          <a:prstGeom prst="rect">
            <a:avLst/>
          </a:prstGeom>
          <a:noFill/>
          <a:ln>
            <a:noFill/>
          </a:ln>
        </p:spPr>
        <p:txBody>
          <a:bodyPr wrap="square" rtlCol="0">
            <a:spAutoFit/>
          </a:bodyPr>
          <a:lstStyle/>
          <a:p>
            <a:r>
              <a:rPr lang="en-US" dirty="0">
                <a:solidFill>
                  <a:srgbClr val="FF0000"/>
                </a:solidFill>
              </a:rPr>
              <a:t>Expand  tabs </a:t>
            </a:r>
          </a:p>
        </p:txBody>
      </p:sp>
      <p:sp>
        <p:nvSpPr>
          <p:cNvPr id="5" name="TextBox 4"/>
          <p:cNvSpPr txBox="1"/>
          <p:nvPr/>
        </p:nvSpPr>
        <p:spPr>
          <a:xfrm>
            <a:off x="5481147" y="4646996"/>
            <a:ext cx="3434253" cy="1323439"/>
          </a:xfrm>
          <a:prstGeom prst="rect">
            <a:avLst/>
          </a:prstGeom>
          <a:solidFill>
            <a:schemeClr val="accent2">
              <a:lumMod val="20000"/>
              <a:lumOff val="80000"/>
            </a:schemeClr>
          </a:solidFill>
        </p:spPr>
        <p:txBody>
          <a:bodyPr wrap="square" rtlCol="0">
            <a:spAutoFit/>
          </a:bodyPr>
          <a:lstStyle/>
          <a:p>
            <a:r>
              <a:rPr lang="en-US" sz="2000" b="1" dirty="0">
                <a:solidFill>
                  <a:srgbClr val="000000"/>
                </a:solidFill>
              </a:rPr>
              <a:t>Note: Use this sequence.</a:t>
            </a:r>
          </a:p>
          <a:p>
            <a:pPr marL="342891" indent="-342891">
              <a:buFont typeface="+mj-lt"/>
              <a:buAutoNum type="arabicPeriod"/>
            </a:pPr>
            <a:r>
              <a:rPr lang="en-US" sz="2000" dirty="0">
                <a:solidFill>
                  <a:srgbClr val="000000"/>
                </a:solidFill>
              </a:rPr>
              <a:t>Save</a:t>
            </a:r>
          </a:p>
          <a:p>
            <a:pPr marL="342891" indent="-342891">
              <a:buFont typeface="+mj-lt"/>
              <a:buAutoNum type="arabicPeriod"/>
            </a:pPr>
            <a:r>
              <a:rPr lang="en-US" sz="2000" dirty="0">
                <a:solidFill>
                  <a:srgbClr val="000000"/>
                </a:solidFill>
              </a:rPr>
              <a:t>Add attachments</a:t>
            </a:r>
          </a:p>
          <a:p>
            <a:pPr marL="342891" indent="-342891">
              <a:buFont typeface="+mj-lt"/>
              <a:buAutoNum type="arabicPeriod"/>
            </a:pPr>
            <a:r>
              <a:rPr lang="en-US" sz="2000" dirty="0" smtClean="0">
                <a:solidFill>
                  <a:srgbClr val="000000"/>
                </a:solidFill>
              </a:rPr>
              <a:t>Submit </a:t>
            </a:r>
            <a:r>
              <a:rPr lang="en-US" sz="2000" smtClean="0">
                <a:solidFill>
                  <a:srgbClr val="000000"/>
                </a:solidFill>
              </a:rPr>
              <a:t>on EA Details </a:t>
            </a:r>
            <a:r>
              <a:rPr lang="en-US" sz="2000" dirty="0" smtClean="0">
                <a:solidFill>
                  <a:srgbClr val="000000"/>
                </a:solidFill>
              </a:rPr>
              <a:t>Tab.</a:t>
            </a:r>
            <a:endParaRPr lang="en-US" sz="2000" dirty="0"/>
          </a:p>
        </p:txBody>
      </p:sp>
    </p:spTree>
    <p:extLst>
      <p:ext uri="{BB962C8B-B14F-4D97-AF65-F5344CB8AC3E}">
        <p14:creationId xmlns:p14="http://schemas.microsoft.com/office/powerpoint/2010/main" val="42929289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dallen\AppData\Local\Temp\SNAGHTML1a46c32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832731"/>
            <a:ext cx="8686800" cy="8673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8" name="Content Placeholder 17"/>
          <p:cNvSpPr>
            <a:spLocks noGrp="1"/>
          </p:cNvSpPr>
          <p:nvPr>
            <p:ph idx="1"/>
          </p:nvPr>
        </p:nvSpPr>
        <p:spPr>
          <a:xfrm>
            <a:off x="457200" y="1280869"/>
            <a:ext cx="8229600" cy="4838505"/>
          </a:xfrm>
        </p:spPr>
        <p:txBody>
          <a:bodyPr>
            <a:normAutofit/>
          </a:bodyPr>
          <a:lstStyle/>
          <a:p>
            <a:pPr marL="0" indent="0">
              <a:buNone/>
            </a:pPr>
            <a:r>
              <a:rPr lang="en-US" sz="2800" dirty="0"/>
              <a:t>EA fields which UCPC updates on the employee’s Job Record</a:t>
            </a:r>
            <a:r>
              <a:rPr lang="en-US" sz="2800" b="1" dirty="0"/>
              <a:t> </a:t>
            </a:r>
            <a:r>
              <a:rPr lang="en-US" sz="2800" dirty="0"/>
              <a:t>appear</a:t>
            </a:r>
            <a:r>
              <a:rPr lang="en-US" sz="2800" b="1" dirty="0"/>
              <a:t> </a:t>
            </a:r>
            <a:r>
              <a:rPr lang="en-US" sz="2800" dirty="0"/>
              <a:t>on Job Data . </a:t>
            </a:r>
          </a:p>
          <a:p>
            <a:pPr>
              <a:buFont typeface="Arial" panose="020B0604020202020204" pitchFamily="34" charset="0"/>
              <a:buChar char="•"/>
            </a:pPr>
            <a:r>
              <a:rPr lang="en-US" sz="2800" dirty="0"/>
              <a:t>Workforce Administration&gt;Job Information&gt;Job Data</a:t>
            </a:r>
          </a:p>
          <a:p>
            <a:pPr>
              <a:buClr>
                <a:srgbClr val="00CCFF"/>
              </a:buClr>
              <a:buFont typeface="Wingdings" panose="05000000000000000000" pitchFamily="2" charset="2"/>
              <a:buChar char="s"/>
            </a:pPr>
            <a:endParaRPr lang="en-US" sz="2800" b="1" dirty="0"/>
          </a:p>
          <a:p>
            <a:pPr>
              <a:buClr>
                <a:srgbClr val="00CCFF"/>
              </a:buClr>
              <a:buFont typeface="Wingdings" panose="05000000000000000000" pitchFamily="2" charset="2"/>
              <a:buChar char="s"/>
            </a:pPr>
            <a:endParaRPr lang="en-US" sz="2800" b="1" dirty="0"/>
          </a:p>
          <a:p>
            <a:pPr marL="0" indent="0">
              <a:buClr>
                <a:srgbClr val="00CCFF"/>
              </a:buClr>
              <a:buNone/>
            </a:pPr>
            <a:r>
              <a:rPr lang="en-US" sz="2800" b="1" dirty="0"/>
              <a:t>Use the Work Location Tab to view the following</a:t>
            </a:r>
          </a:p>
          <a:p>
            <a:pPr>
              <a:lnSpc>
                <a:spcPct val="110000"/>
              </a:lnSpc>
              <a:spcBef>
                <a:spcPts val="600"/>
              </a:spcBef>
              <a:buFont typeface="Arial" panose="020B0604020202020204" pitchFamily="34" charset="0"/>
              <a:buChar char="•"/>
            </a:pPr>
            <a:r>
              <a:rPr lang="en-US" sz="2800" b="1" dirty="0"/>
              <a:t>Leave Dates</a:t>
            </a:r>
          </a:p>
          <a:p>
            <a:pPr>
              <a:lnSpc>
                <a:spcPct val="110000"/>
              </a:lnSpc>
              <a:spcBef>
                <a:spcPts val="600"/>
              </a:spcBef>
              <a:buFont typeface="Arial" panose="020B0604020202020204" pitchFamily="34" charset="0"/>
              <a:buChar char="•"/>
            </a:pPr>
            <a:r>
              <a:rPr lang="en-US" sz="2800" b="1" dirty="0"/>
              <a:t>Leave</a:t>
            </a:r>
            <a:r>
              <a:rPr lang="en-US" sz="2800" dirty="0"/>
              <a:t> type and/or </a:t>
            </a:r>
            <a:r>
              <a:rPr lang="en-US" sz="2400" b="1" dirty="0"/>
              <a:t>FMLA/CFRA/PDLL</a:t>
            </a:r>
            <a:r>
              <a:rPr lang="en-US" sz="2800" b="1" dirty="0"/>
              <a:t> Leave</a:t>
            </a:r>
          </a:p>
          <a:p>
            <a:pPr>
              <a:lnSpc>
                <a:spcPct val="110000"/>
              </a:lnSpc>
              <a:spcBef>
                <a:spcPts val="600"/>
              </a:spcBef>
              <a:buFont typeface="Arial" panose="020B0604020202020204" pitchFamily="34" charset="0"/>
              <a:buChar char="•"/>
            </a:pPr>
            <a:r>
              <a:rPr lang="en-US" sz="2800" b="1" dirty="0"/>
              <a:t>Paid/Unpaid</a:t>
            </a:r>
            <a:r>
              <a:rPr lang="en-US" sz="2800" dirty="0"/>
              <a:t> </a:t>
            </a:r>
          </a:p>
          <a:p>
            <a:pPr marL="0" indent="0">
              <a:buClr>
                <a:srgbClr val="00CCFF"/>
              </a:buClr>
              <a:buNone/>
            </a:pPr>
            <a:endParaRPr lang="en-US" sz="2800" dirty="0"/>
          </a:p>
        </p:txBody>
      </p:sp>
      <p:sp>
        <p:nvSpPr>
          <p:cNvPr id="5" name="Title 4"/>
          <p:cNvSpPr>
            <a:spLocks noGrp="1"/>
          </p:cNvSpPr>
          <p:nvPr>
            <p:ph type="title"/>
          </p:nvPr>
        </p:nvSpPr>
        <p:spPr>
          <a:xfrm>
            <a:off x="123987" y="40226"/>
            <a:ext cx="9372599" cy="850911"/>
          </a:xfrm>
        </p:spPr>
        <p:txBody>
          <a:bodyPr/>
          <a:lstStyle/>
          <a:p>
            <a:r>
              <a:rPr lang="en-US" dirty="0"/>
              <a:t>Extended Absence </a:t>
            </a:r>
            <a:r>
              <a:rPr lang="en-US" sz="3200" dirty="0"/>
              <a:t>– </a:t>
            </a:r>
            <a:r>
              <a:rPr lang="en-US" sz="2000" dirty="0"/>
              <a:t>Job Data</a:t>
            </a:r>
            <a:endParaRPr lang="en-US" sz="2000" dirty="0">
              <a:solidFill>
                <a:schemeClr val="tx1"/>
              </a:solidFill>
            </a:endParaRPr>
          </a:p>
        </p:txBody>
      </p:sp>
      <p:sp>
        <p:nvSpPr>
          <p:cNvPr id="13" name="Rectangle 12"/>
          <p:cNvSpPr>
            <a:spLocks noChangeArrowheads="1"/>
          </p:cNvSpPr>
          <p:nvPr/>
        </p:nvSpPr>
        <p:spPr bwMode="auto">
          <a:xfrm>
            <a:off x="228601" y="3196263"/>
            <a:ext cx="6441707" cy="40182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pic>
        <p:nvPicPr>
          <p:cNvPr id="2" name="Picture 1"/>
          <p:cNvPicPr>
            <a:picLocks noChangeAspect="1"/>
          </p:cNvPicPr>
          <p:nvPr/>
        </p:nvPicPr>
        <p:blipFill>
          <a:blip r:embed="rId4"/>
          <a:stretch>
            <a:fillRect/>
          </a:stretch>
        </p:blipFill>
        <p:spPr>
          <a:xfrm>
            <a:off x="5309725" y="4323959"/>
            <a:ext cx="2457451" cy="390525"/>
          </a:xfrm>
          <a:prstGeom prst="rect">
            <a:avLst/>
          </a:prstGeom>
          <a:ln>
            <a:solidFill>
              <a:srgbClr val="FF0000"/>
            </a:solidFill>
          </a:ln>
        </p:spPr>
      </p:pic>
    </p:spTree>
    <p:extLst>
      <p:ext uri="{BB962C8B-B14F-4D97-AF65-F5344CB8AC3E}">
        <p14:creationId xmlns:p14="http://schemas.microsoft.com/office/powerpoint/2010/main" val="26251439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9620" y="1089117"/>
            <a:ext cx="8227181" cy="1632819"/>
          </a:xfrm>
        </p:spPr>
        <p:txBody>
          <a:bodyPr>
            <a:normAutofit/>
          </a:bodyPr>
          <a:lstStyle/>
          <a:p>
            <a:pPr marL="0" indent="0">
              <a:buClr>
                <a:srgbClr val="00CCFF"/>
              </a:buClr>
              <a:buNone/>
            </a:pPr>
            <a:r>
              <a:rPr lang="en-US" sz="2400" dirty="0"/>
              <a:t>The UCPath Center (UCPC) WFA Production:</a:t>
            </a:r>
          </a:p>
          <a:p>
            <a:pPr lvl="1"/>
            <a:r>
              <a:rPr lang="en-US" sz="2200" dirty="0"/>
              <a:t>Reviews and enters request information in </a:t>
            </a:r>
            <a:r>
              <a:rPr lang="en-US" sz="2200" b="1" dirty="0"/>
              <a:t>Job Data</a:t>
            </a:r>
            <a:r>
              <a:rPr lang="en-US" sz="2200" dirty="0"/>
              <a:t>.</a:t>
            </a:r>
          </a:p>
          <a:p>
            <a:pPr lvl="1"/>
            <a:r>
              <a:rPr lang="en-US" sz="2200" dirty="0"/>
              <a:t>Records on </a:t>
            </a:r>
            <a:r>
              <a:rPr lang="en-US" sz="2200" b="1" dirty="0"/>
              <a:t>all</a:t>
            </a:r>
            <a:r>
              <a:rPr lang="en-US" sz="2200" dirty="0"/>
              <a:t> employee’s active </a:t>
            </a:r>
            <a:r>
              <a:rPr lang="en-US" sz="2200" b="1" dirty="0" err="1"/>
              <a:t>Empl</a:t>
            </a:r>
            <a:r>
              <a:rPr lang="en-US" sz="2200" b="1" dirty="0"/>
              <a:t> Records</a:t>
            </a:r>
            <a:r>
              <a:rPr lang="en-US" sz="2200" dirty="0"/>
              <a:t> (Multiple jobs) in all </a:t>
            </a:r>
            <a:r>
              <a:rPr lang="en-US" sz="2200" b="1" dirty="0"/>
              <a:t>Business Units </a:t>
            </a:r>
            <a:r>
              <a:rPr lang="en-US" sz="2200" dirty="0"/>
              <a:t>unless otherwise indicated in the request.</a:t>
            </a:r>
          </a:p>
        </p:txBody>
      </p:sp>
      <p:sp>
        <p:nvSpPr>
          <p:cNvPr id="5" name="Title 4"/>
          <p:cNvSpPr>
            <a:spLocks noGrp="1"/>
          </p:cNvSpPr>
          <p:nvPr>
            <p:ph type="title"/>
          </p:nvPr>
        </p:nvSpPr>
        <p:spPr>
          <a:xfrm>
            <a:off x="234894" y="40226"/>
            <a:ext cx="8632271" cy="850911"/>
          </a:xfrm>
        </p:spPr>
        <p:txBody>
          <a:bodyPr/>
          <a:lstStyle/>
          <a:p>
            <a:r>
              <a:rPr lang="en-US" dirty="0" smtClean="0"/>
              <a:t>Extended Absence </a:t>
            </a:r>
            <a:r>
              <a:rPr lang="en-US" sz="3200" dirty="0"/>
              <a:t>– </a:t>
            </a:r>
            <a:r>
              <a:rPr lang="en-US" sz="2000" dirty="0"/>
              <a:t>Job Data (</a:t>
            </a:r>
            <a:r>
              <a:rPr lang="en-US" sz="2000" dirty="0" err="1"/>
              <a:t>con’t</a:t>
            </a:r>
            <a:r>
              <a:rPr lang="en-US" sz="2000" dirty="0"/>
              <a:t>)</a:t>
            </a:r>
          </a:p>
        </p:txBody>
      </p:sp>
      <p:pic>
        <p:nvPicPr>
          <p:cNvPr id="3" name="Picture 2"/>
          <p:cNvPicPr>
            <a:picLocks noChangeAspect="1"/>
          </p:cNvPicPr>
          <p:nvPr/>
        </p:nvPicPr>
        <p:blipFill rotWithShape="1">
          <a:blip r:embed="rId3"/>
          <a:srcRect b="64615"/>
          <a:stretch/>
        </p:blipFill>
        <p:spPr>
          <a:xfrm>
            <a:off x="568713" y="2755172"/>
            <a:ext cx="7711217" cy="1791179"/>
          </a:xfrm>
          <a:prstGeom prst="rect">
            <a:avLst/>
          </a:prstGeom>
        </p:spPr>
      </p:pic>
      <p:pic>
        <p:nvPicPr>
          <p:cNvPr id="4" name="Picture 3"/>
          <p:cNvPicPr>
            <a:picLocks noChangeAspect="1"/>
          </p:cNvPicPr>
          <p:nvPr/>
        </p:nvPicPr>
        <p:blipFill rotWithShape="1">
          <a:blip r:embed="rId4"/>
          <a:srcRect t="80962"/>
          <a:stretch/>
        </p:blipFill>
        <p:spPr>
          <a:xfrm>
            <a:off x="568713" y="5055763"/>
            <a:ext cx="7711217" cy="952352"/>
          </a:xfrm>
          <a:prstGeom prst="rect">
            <a:avLst/>
          </a:prstGeom>
        </p:spPr>
      </p:pic>
      <p:sp>
        <p:nvSpPr>
          <p:cNvPr id="9" name="Double Wave 8"/>
          <p:cNvSpPr/>
          <p:nvPr/>
        </p:nvSpPr>
        <p:spPr>
          <a:xfrm>
            <a:off x="459620" y="4631974"/>
            <a:ext cx="4023171" cy="503505"/>
          </a:xfrm>
          <a:prstGeom prst="doubleWave">
            <a:avLst/>
          </a:prstGeom>
          <a:blipFill>
            <a:blip r:embed="rId5"/>
            <a:tile tx="0" ty="0" sx="100000" sy="100000" flip="none" algn="tl"/>
          </a:blipFill>
          <a:ln>
            <a:noFill/>
          </a:ln>
          <a:effectLst>
            <a:outerShdw blurRad="40000" dist="23000" dir="5400000" rotWithShape="0">
              <a:srgbClr val="000000">
                <a:alpha val="35000"/>
              </a:srgb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ouble Wave 10"/>
          <p:cNvSpPr/>
          <p:nvPr/>
        </p:nvSpPr>
        <p:spPr>
          <a:xfrm>
            <a:off x="4424321" y="4650181"/>
            <a:ext cx="4023171" cy="503505"/>
          </a:xfrm>
          <a:prstGeom prst="doubleWave">
            <a:avLst/>
          </a:prstGeom>
          <a:blipFill>
            <a:blip r:embed="rId5"/>
            <a:tile tx="0" ty="0" sx="100000" sy="100000" flip="none" algn="tl"/>
          </a:blipFill>
          <a:ln>
            <a:noFill/>
          </a:ln>
          <a:effectLst>
            <a:outerShdw blurRad="40000" dist="23000" dir="5400000" rotWithShape="0">
              <a:srgbClr val="000000">
                <a:alpha val="35000"/>
              </a:srgb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urved Right Arrow 11"/>
          <p:cNvSpPr/>
          <p:nvPr/>
        </p:nvSpPr>
        <p:spPr>
          <a:xfrm>
            <a:off x="526232" y="3742267"/>
            <a:ext cx="892099" cy="2402056"/>
          </a:xfrm>
          <a:prstGeom prst="curvedRightArrow">
            <a:avLst/>
          </a:prstGeom>
          <a:solidFill>
            <a:srgbClr val="C0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Up-Down Arrow 12"/>
          <p:cNvSpPr/>
          <p:nvPr/>
        </p:nvSpPr>
        <p:spPr>
          <a:xfrm rot="4316686">
            <a:off x="4144646" y="3525688"/>
            <a:ext cx="346463" cy="1465405"/>
          </a:xfrm>
          <a:custGeom>
            <a:avLst/>
            <a:gdLst>
              <a:gd name="connsiteX0" fmla="*/ 0 w 346463"/>
              <a:gd name="connsiteY0" fmla="*/ 136451 h 1465405"/>
              <a:gd name="connsiteX1" fmla="*/ 173232 w 346463"/>
              <a:gd name="connsiteY1" fmla="*/ 0 h 1465405"/>
              <a:gd name="connsiteX2" fmla="*/ 346463 w 346463"/>
              <a:gd name="connsiteY2" fmla="*/ 136451 h 1465405"/>
              <a:gd name="connsiteX3" fmla="*/ 259847 w 346463"/>
              <a:gd name="connsiteY3" fmla="*/ 136451 h 1465405"/>
              <a:gd name="connsiteX4" fmla="*/ 259847 w 346463"/>
              <a:gd name="connsiteY4" fmla="*/ 1328954 h 1465405"/>
              <a:gd name="connsiteX5" fmla="*/ 346463 w 346463"/>
              <a:gd name="connsiteY5" fmla="*/ 1328954 h 1465405"/>
              <a:gd name="connsiteX6" fmla="*/ 173232 w 346463"/>
              <a:gd name="connsiteY6" fmla="*/ 1465405 h 1465405"/>
              <a:gd name="connsiteX7" fmla="*/ 0 w 346463"/>
              <a:gd name="connsiteY7" fmla="*/ 1328954 h 1465405"/>
              <a:gd name="connsiteX8" fmla="*/ 86616 w 346463"/>
              <a:gd name="connsiteY8" fmla="*/ 1328954 h 1465405"/>
              <a:gd name="connsiteX9" fmla="*/ 86616 w 346463"/>
              <a:gd name="connsiteY9" fmla="*/ 136451 h 1465405"/>
              <a:gd name="connsiteX10" fmla="*/ 0 w 346463"/>
              <a:gd name="connsiteY10" fmla="*/ 136451 h 1465405"/>
              <a:gd name="connsiteX0" fmla="*/ 0 w 346463"/>
              <a:gd name="connsiteY0" fmla="*/ 136451 h 1465405"/>
              <a:gd name="connsiteX1" fmla="*/ 173232 w 346463"/>
              <a:gd name="connsiteY1" fmla="*/ 0 h 1465405"/>
              <a:gd name="connsiteX2" fmla="*/ 346463 w 346463"/>
              <a:gd name="connsiteY2" fmla="*/ 136451 h 1465405"/>
              <a:gd name="connsiteX3" fmla="*/ 259847 w 346463"/>
              <a:gd name="connsiteY3" fmla="*/ 136451 h 1465405"/>
              <a:gd name="connsiteX4" fmla="*/ 205617 w 346463"/>
              <a:gd name="connsiteY4" fmla="*/ 745735 h 1465405"/>
              <a:gd name="connsiteX5" fmla="*/ 259847 w 346463"/>
              <a:gd name="connsiteY5" fmla="*/ 1328954 h 1465405"/>
              <a:gd name="connsiteX6" fmla="*/ 346463 w 346463"/>
              <a:gd name="connsiteY6" fmla="*/ 1328954 h 1465405"/>
              <a:gd name="connsiteX7" fmla="*/ 173232 w 346463"/>
              <a:gd name="connsiteY7" fmla="*/ 1465405 h 1465405"/>
              <a:gd name="connsiteX8" fmla="*/ 0 w 346463"/>
              <a:gd name="connsiteY8" fmla="*/ 1328954 h 1465405"/>
              <a:gd name="connsiteX9" fmla="*/ 86616 w 346463"/>
              <a:gd name="connsiteY9" fmla="*/ 1328954 h 1465405"/>
              <a:gd name="connsiteX10" fmla="*/ 86616 w 346463"/>
              <a:gd name="connsiteY10" fmla="*/ 136451 h 1465405"/>
              <a:gd name="connsiteX11" fmla="*/ 0 w 346463"/>
              <a:gd name="connsiteY11" fmla="*/ 136451 h 1465405"/>
              <a:gd name="connsiteX0" fmla="*/ 0 w 346463"/>
              <a:gd name="connsiteY0" fmla="*/ 136451 h 1465405"/>
              <a:gd name="connsiteX1" fmla="*/ 173232 w 346463"/>
              <a:gd name="connsiteY1" fmla="*/ 0 h 1465405"/>
              <a:gd name="connsiteX2" fmla="*/ 346463 w 346463"/>
              <a:gd name="connsiteY2" fmla="*/ 136451 h 1465405"/>
              <a:gd name="connsiteX3" fmla="*/ 259847 w 346463"/>
              <a:gd name="connsiteY3" fmla="*/ 136451 h 1465405"/>
              <a:gd name="connsiteX4" fmla="*/ 205617 w 346463"/>
              <a:gd name="connsiteY4" fmla="*/ 745735 h 1465405"/>
              <a:gd name="connsiteX5" fmla="*/ 259847 w 346463"/>
              <a:gd name="connsiteY5" fmla="*/ 1328954 h 1465405"/>
              <a:gd name="connsiteX6" fmla="*/ 346463 w 346463"/>
              <a:gd name="connsiteY6" fmla="*/ 1328954 h 1465405"/>
              <a:gd name="connsiteX7" fmla="*/ 173232 w 346463"/>
              <a:gd name="connsiteY7" fmla="*/ 1465405 h 1465405"/>
              <a:gd name="connsiteX8" fmla="*/ 0 w 346463"/>
              <a:gd name="connsiteY8" fmla="*/ 1328954 h 1465405"/>
              <a:gd name="connsiteX9" fmla="*/ 86616 w 346463"/>
              <a:gd name="connsiteY9" fmla="*/ 1328954 h 1465405"/>
              <a:gd name="connsiteX10" fmla="*/ 121034 w 346463"/>
              <a:gd name="connsiteY10" fmla="*/ 753349 h 1465405"/>
              <a:gd name="connsiteX11" fmla="*/ 86616 w 346463"/>
              <a:gd name="connsiteY11" fmla="*/ 136451 h 1465405"/>
              <a:gd name="connsiteX12" fmla="*/ 0 w 346463"/>
              <a:gd name="connsiteY12" fmla="*/ 136451 h 146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6463" h="1465405">
                <a:moveTo>
                  <a:pt x="0" y="136451"/>
                </a:moveTo>
                <a:lnTo>
                  <a:pt x="173232" y="0"/>
                </a:lnTo>
                <a:lnTo>
                  <a:pt x="346463" y="136451"/>
                </a:lnTo>
                <a:lnTo>
                  <a:pt x="259847" y="136451"/>
                </a:lnTo>
                <a:cubicBezTo>
                  <a:pt x="265279" y="339390"/>
                  <a:pt x="200185" y="542796"/>
                  <a:pt x="205617" y="745735"/>
                </a:cubicBezTo>
                <a:lnTo>
                  <a:pt x="259847" y="1328954"/>
                </a:lnTo>
                <a:lnTo>
                  <a:pt x="346463" y="1328954"/>
                </a:lnTo>
                <a:lnTo>
                  <a:pt x="173232" y="1465405"/>
                </a:lnTo>
                <a:lnTo>
                  <a:pt x="0" y="1328954"/>
                </a:lnTo>
                <a:lnTo>
                  <a:pt x="86616" y="1328954"/>
                </a:lnTo>
                <a:cubicBezTo>
                  <a:pt x="81648" y="1139545"/>
                  <a:pt x="126002" y="942758"/>
                  <a:pt x="121034" y="753349"/>
                </a:cubicBezTo>
                <a:lnTo>
                  <a:pt x="86616" y="136451"/>
                </a:lnTo>
                <a:lnTo>
                  <a:pt x="0" y="136451"/>
                </a:lnTo>
                <a:close/>
              </a:path>
            </a:pathLst>
          </a:custGeom>
          <a:solidFill>
            <a:srgbClr val="C0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1092821" y="5531937"/>
            <a:ext cx="2074127" cy="355907"/>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5989320" y="3047435"/>
            <a:ext cx="1572768" cy="369332"/>
          </a:xfrm>
          <a:prstGeom prst="rect">
            <a:avLst/>
          </a:prstGeom>
          <a:noFill/>
        </p:spPr>
        <p:txBody>
          <a:bodyPr wrap="square" rtlCol="0">
            <a:spAutoFit/>
          </a:bodyPr>
          <a:lstStyle/>
          <a:p>
            <a:r>
              <a:rPr lang="en-US" b="1" dirty="0"/>
              <a:t>Job Data Page</a:t>
            </a:r>
            <a:endParaRPr lang="en-US" dirty="0"/>
          </a:p>
        </p:txBody>
      </p:sp>
    </p:spTree>
    <p:extLst>
      <p:ext uri="{BB962C8B-B14F-4D97-AF65-F5344CB8AC3E}">
        <p14:creationId xmlns:p14="http://schemas.microsoft.com/office/powerpoint/2010/main" val="298573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50220"/>
            <a:ext cx="8229600" cy="3974734"/>
          </a:xfrm>
        </p:spPr>
        <p:txBody>
          <a:bodyPr>
            <a:normAutofit fontScale="92500"/>
          </a:bodyPr>
          <a:lstStyle/>
          <a:p>
            <a:pPr>
              <a:buFont typeface="Arial" panose="020B0604020202020204" pitchFamily="34" charset="0"/>
              <a:buChar char="•"/>
            </a:pPr>
            <a:r>
              <a:rPr lang="en-US" sz="2400" dirty="0"/>
              <a:t>This is your opportunity to practice this task on your own.</a:t>
            </a:r>
          </a:p>
          <a:p>
            <a:pPr>
              <a:buFont typeface="Arial" panose="020B0604020202020204" pitchFamily="34" charset="0"/>
              <a:buChar char="•"/>
            </a:pPr>
            <a:r>
              <a:rPr lang="en-US" sz="2400" dirty="0"/>
              <a:t>Create a new leave request for a person on:</a:t>
            </a:r>
          </a:p>
          <a:p>
            <a:pPr marL="0" indent="0">
              <a:buClr>
                <a:srgbClr val="00CCFF"/>
              </a:buClr>
              <a:buNone/>
            </a:pPr>
            <a:r>
              <a:rPr lang="en-US" sz="2800" b="1" dirty="0">
                <a:solidFill>
                  <a:schemeClr val="accent6">
                    <a:lumMod val="75000"/>
                  </a:schemeClr>
                </a:solidFill>
              </a:rPr>
              <a:t>FMLA Medical Leave for SHC </a:t>
            </a:r>
            <a:r>
              <a:rPr lang="en-US" sz="2800" b="1" dirty="0" smtClean="0">
                <a:solidFill>
                  <a:schemeClr val="accent6">
                    <a:lumMod val="75000"/>
                  </a:schemeClr>
                </a:solidFill>
              </a:rPr>
              <a:t>Aug </a:t>
            </a:r>
            <a:r>
              <a:rPr lang="en-US" sz="2800" b="1" dirty="0">
                <a:solidFill>
                  <a:schemeClr val="accent6">
                    <a:lumMod val="75000"/>
                  </a:schemeClr>
                </a:solidFill>
              </a:rPr>
              <a:t>12, returning </a:t>
            </a:r>
            <a:r>
              <a:rPr lang="en-US" sz="2800" b="1" dirty="0" smtClean="0">
                <a:solidFill>
                  <a:schemeClr val="accent6">
                    <a:lumMod val="75000"/>
                  </a:schemeClr>
                </a:solidFill>
              </a:rPr>
              <a:t>Oct 16</a:t>
            </a:r>
            <a:endParaRPr lang="en-US" sz="2800" b="1" dirty="0">
              <a:solidFill>
                <a:schemeClr val="accent6">
                  <a:lumMod val="75000"/>
                </a:schemeClr>
              </a:solidFill>
            </a:endParaRPr>
          </a:p>
          <a:p>
            <a:pPr>
              <a:buClr>
                <a:srgbClr val="00CCFF"/>
              </a:buClr>
              <a:buFont typeface="Wingdings" panose="05000000000000000000" pitchFamily="2" charset="2"/>
              <a:buChar char=""/>
            </a:pPr>
            <a:endParaRPr lang="en-US" sz="2400" dirty="0"/>
          </a:p>
          <a:p>
            <a:pPr>
              <a:buFont typeface="Arial" panose="020B0604020202020204" pitchFamily="34" charset="0"/>
              <a:buChar char="•"/>
            </a:pPr>
            <a:r>
              <a:rPr lang="en-US" sz="2400" dirty="0"/>
              <a:t>Ask your instructor for assistance.</a:t>
            </a:r>
          </a:p>
          <a:p>
            <a:pPr>
              <a:buClr>
                <a:srgbClr val="00CCFF"/>
              </a:buClr>
              <a:buFont typeface="Wingdings" panose="05000000000000000000" pitchFamily="2" charset="2"/>
              <a:buChar char=""/>
            </a:pPr>
            <a:endParaRPr lang="en-US" sz="2400" dirty="0" smtClean="0"/>
          </a:p>
          <a:p>
            <a:pPr>
              <a:buClr>
                <a:srgbClr val="00CCFF"/>
              </a:buClr>
              <a:buFont typeface="Wingdings" panose="05000000000000000000" pitchFamily="2" charset="2"/>
              <a:buChar char=""/>
            </a:pPr>
            <a:endParaRPr lang="en-US" sz="2400" dirty="0"/>
          </a:p>
          <a:p>
            <a:pPr>
              <a:buClr>
                <a:srgbClr val="00CCFF"/>
              </a:buClr>
              <a:buFont typeface="Wingdings" panose="05000000000000000000" pitchFamily="2" charset="2"/>
              <a:buChar char=""/>
            </a:pPr>
            <a:endParaRPr lang="en-US" sz="2400" dirty="0" smtClean="0"/>
          </a:p>
          <a:p>
            <a:pPr>
              <a:buClr>
                <a:srgbClr val="00CCFF"/>
              </a:buClr>
              <a:buFont typeface="Wingdings" panose="05000000000000000000" pitchFamily="2" charset="2"/>
              <a:buChar char=""/>
            </a:pPr>
            <a:r>
              <a:rPr lang="en-US" sz="2400" dirty="0"/>
              <a:t>https://hbldtrn1.ucpath-build.devops.universityofcalifornia.edu</a:t>
            </a:r>
            <a:endParaRPr lang="en-US" sz="2400" dirty="0">
              <a:solidFill>
                <a:srgbClr val="FF0000"/>
              </a:solidFill>
            </a:endParaRPr>
          </a:p>
          <a:p>
            <a:pPr>
              <a:buClr>
                <a:srgbClr val="00CCFF"/>
              </a:buClr>
              <a:buFont typeface="Wingdings" panose="05000000000000000000" pitchFamily="2" charset="2"/>
              <a:buChar char=""/>
            </a:pPr>
            <a:endParaRPr lang="en-US" sz="2400" dirty="0"/>
          </a:p>
        </p:txBody>
      </p:sp>
      <p:sp>
        <p:nvSpPr>
          <p:cNvPr id="3" name="Text Placeholder 2"/>
          <p:cNvSpPr>
            <a:spLocks noGrp="1"/>
          </p:cNvSpPr>
          <p:nvPr>
            <p:ph type="body" idx="10"/>
          </p:nvPr>
        </p:nvSpPr>
        <p:spPr/>
        <p:txBody>
          <a:bodyPr>
            <a:normAutofit/>
          </a:bodyPr>
          <a:lstStyle/>
          <a:p>
            <a:r>
              <a:rPr lang="en-US" sz="3200" dirty="0"/>
              <a:t>Submit Medical EA Request</a:t>
            </a:r>
          </a:p>
        </p:txBody>
      </p:sp>
      <p:sp>
        <p:nvSpPr>
          <p:cNvPr id="4" name="Title 3"/>
          <p:cNvSpPr>
            <a:spLocks noGrp="1"/>
          </p:cNvSpPr>
          <p:nvPr>
            <p:ph type="title"/>
          </p:nvPr>
        </p:nvSpPr>
        <p:spPr/>
        <p:txBody>
          <a:bodyPr/>
          <a:lstStyle/>
          <a:p>
            <a:r>
              <a:rPr lang="en-US" dirty="0" smtClean="0">
                <a:solidFill>
                  <a:schemeClr val="tx1"/>
                </a:solidFill>
              </a:rPr>
              <a:t>Exercise 1</a:t>
            </a:r>
            <a:endParaRPr lang="en-US" dirty="0">
              <a:solidFill>
                <a:schemeClr val="tx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2009" y="3524069"/>
            <a:ext cx="2436723" cy="24367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540999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dallen\AppData\Local\Temp\SNAGHTML1a3354e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315485"/>
            <a:ext cx="8686800" cy="9489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7381B8D4-E4D3-4F5E-A19C-B6DECC9FF243}"/>
              </a:ext>
            </a:extLst>
          </p:cNvPr>
          <p:cNvSpPr>
            <a:spLocks noGrp="1"/>
          </p:cNvSpPr>
          <p:nvPr>
            <p:ph idx="1"/>
          </p:nvPr>
        </p:nvSpPr>
        <p:spPr/>
        <p:txBody>
          <a:bodyPr>
            <a:normAutofit/>
          </a:bodyPr>
          <a:lstStyle/>
          <a:p>
            <a:pPr marL="0" indent="0">
              <a:buNone/>
            </a:pPr>
            <a:r>
              <a:rPr lang="en-US" sz="2400" dirty="0"/>
              <a:t>This section displays </a:t>
            </a:r>
            <a:r>
              <a:rPr lang="en-US" sz="2400" b="1" dirty="0"/>
              <a:t>two years </a:t>
            </a:r>
            <a:r>
              <a:rPr lang="en-US" sz="2400" dirty="0"/>
              <a:t>of leave history submitted for the employee.</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a:buFont typeface="Arial" panose="020B0604020202020204" pitchFamily="34" charset="0"/>
              <a:buChar char="•"/>
            </a:pPr>
            <a:r>
              <a:rPr lang="en-US" sz="2400" dirty="0"/>
              <a:t>Click the </a:t>
            </a:r>
            <a:r>
              <a:rPr lang="en-US" sz="2400" b="1" dirty="0"/>
              <a:t>View All </a:t>
            </a:r>
            <a:r>
              <a:rPr lang="en-US" sz="2400" dirty="0"/>
              <a:t>link to display all leave history.</a:t>
            </a:r>
          </a:p>
          <a:p>
            <a:pPr>
              <a:buFont typeface="Arial" panose="020B0604020202020204" pitchFamily="34" charset="0"/>
              <a:buChar char="•"/>
            </a:pPr>
            <a:r>
              <a:rPr lang="en-US" sz="2400" dirty="0"/>
              <a:t>Select the tabs to view additional leave information.</a:t>
            </a:r>
          </a:p>
          <a:p>
            <a:pPr>
              <a:buFont typeface="Arial" panose="020B0604020202020204" pitchFamily="34" charset="0"/>
              <a:buChar char="•"/>
            </a:pPr>
            <a:r>
              <a:rPr lang="en-US" sz="2400" b="1" dirty="0"/>
              <a:t>Note: </a:t>
            </a:r>
            <a:r>
              <a:rPr lang="en-US" sz="2400" dirty="0"/>
              <a:t>The requests submitted from the exercises are displayed in the summary.</a:t>
            </a:r>
          </a:p>
        </p:txBody>
      </p:sp>
      <p:sp>
        <p:nvSpPr>
          <p:cNvPr id="4" name="Title 3">
            <a:extLst>
              <a:ext uri="{FF2B5EF4-FFF2-40B4-BE49-F238E27FC236}">
                <a16:creationId xmlns:a16="http://schemas.microsoft.com/office/drawing/2014/main" id="{48E21244-0D3F-4CD8-B521-D932DF164CB9}"/>
              </a:ext>
            </a:extLst>
          </p:cNvPr>
          <p:cNvSpPr>
            <a:spLocks noGrp="1"/>
          </p:cNvSpPr>
          <p:nvPr>
            <p:ph type="title"/>
          </p:nvPr>
        </p:nvSpPr>
        <p:spPr/>
        <p:txBody>
          <a:bodyPr/>
          <a:lstStyle/>
          <a:p>
            <a:r>
              <a:rPr lang="en-US" dirty="0"/>
              <a:t>Extended Absence Summary </a:t>
            </a:r>
          </a:p>
        </p:txBody>
      </p:sp>
      <p:sp>
        <p:nvSpPr>
          <p:cNvPr id="5" name="Rectangle 4"/>
          <p:cNvSpPr>
            <a:spLocks noChangeArrowheads="1"/>
          </p:cNvSpPr>
          <p:nvPr/>
        </p:nvSpPr>
        <p:spPr bwMode="auto">
          <a:xfrm>
            <a:off x="286645" y="2416433"/>
            <a:ext cx="1466780" cy="184667"/>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
        <p:nvSpPr>
          <p:cNvPr id="6" name="Rectangle 5"/>
          <p:cNvSpPr>
            <a:spLocks noChangeArrowheads="1"/>
          </p:cNvSpPr>
          <p:nvPr/>
        </p:nvSpPr>
        <p:spPr bwMode="auto">
          <a:xfrm>
            <a:off x="6600931" y="2416433"/>
            <a:ext cx="459828" cy="184667"/>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
        <p:nvSpPr>
          <p:cNvPr id="7" name="Rectangle 6"/>
          <p:cNvSpPr>
            <a:spLocks noChangeArrowheads="1"/>
          </p:cNvSpPr>
          <p:nvPr/>
        </p:nvSpPr>
        <p:spPr bwMode="auto">
          <a:xfrm>
            <a:off x="7709676" y="3005061"/>
            <a:ext cx="620593" cy="184667"/>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Tree>
    <p:extLst>
      <p:ext uri="{BB962C8B-B14F-4D97-AF65-F5344CB8AC3E}">
        <p14:creationId xmlns:p14="http://schemas.microsoft.com/office/powerpoint/2010/main" val="39548958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t="26247" r="12856" b="51954"/>
          <a:stretch/>
        </p:blipFill>
        <p:spPr>
          <a:xfrm rot="2041207">
            <a:off x="-758161" y="2974042"/>
            <a:ext cx="10501308" cy="264272"/>
          </a:xfrm>
          <a:prstGeom prst="rect">
            <a:avLst/>
          </a:prstGeom>
          <a:effectLst>
            <a:outerShdw blurRad="139700" dist="419100" dir="2700000" algn="tl" rotWithShape="0">
              <a:prstClr val="black">
                <a:alpha val="50000"/>
              </a:prstClr>
            </a:outerShdw>
          </a:effectLst>
        </p:spPr>
      </p:pic>
      <p:sp>
        <p:nvSpPr>
          <p:cNvPr id="3" name="Title 4"/>
          <p:cNvSpPr txBox="1">
            <a:spLocks/>
          </p:cNvSpPr>
          <p:nvPr/>
        </p:nvSpPr>
        <p:spPr>
          <a:xfrm>
            <a:off x="2" y="40226"/>
            <a:ext cx="9372599" cy="850911"/>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lang="en-US" sz="4000" b="1" i="0" u="none" kern="1200" baseline="0">
                <a:solidFill>
                  <a:srgbClr val="000000"/>
                </a:solidFill>
                <a:latin typeface="Arial" panose="020B0604020202020204" pitchFamily="34" charset="0"/>
                <a:ea typeface="Verdana" panose="020B0604030504040204" pitchFamily="34" charset="0"/>
                <a:cs typeface="Arial" panose="020B0604020202020204" pitchFamily="34" charset="0"/>
              </a:defRPr>
            </a:lvl1pPr>
          </a:lstStyle>
          <a:p>
            <a:pPr algn="l"/>
            <a:r>
              <a:rPr lang="en-US" sz="3200" dirty="0">
                <a:solidFill>
                  <a:schemeClr val="tx1"/>
                </a:solidFill>
              </a:rPr>
              <a:t> </a:t>
            </a:r>
            <a:r>
              <a:rPr lang="en-US" sz="3500" dirty="0">
                <a:solidFill>
                  <a:schemeClr val="tx1"/>
                </a:solidFill>
              </a:rPr>
              <a:t>Extended Absence Request </a:t>
            </a:r>
            <a:r>
              <a:rPr lang="en-US" sz="3200" dirty="0">
                <a:solidFill>
                  <a:schemeClr val="tx1"/>
                </a:solidFill>
              </a:rPr>
              <a:t>– </a:t>
            </a:r>
            <a:r>
              <a:rPr lang="en-US" sz="3000" dirty="0"/>
              <a:t>Other Tabs &amp; Data</a:t>
            </a:r>
            <a:r>
              <a:rPr lang="en-US" sz="3000" dirty="0">
                <a:solidFill>
                  <a:schemeClr val="tx1"/>
                </a:solidFill>
              </a:rPr>
              <a:t> </a:t>
            </a:r>
          </a:p>
        </p:txBody>
      </p:sp>
      <p:sp>
        <p:nvSpPr>
          <p:cNvPr id="5" name="TextBox 4"/>
          <p:cNvSpPr txBox="1"/>
          <p:nvPr/>
        </p:nvSpPr>
        <p:spPr>
          <a:xfrm>
            <a:off x="285510" y="1622194"/>
            <a:ext cx="6157913" cy="5355312"/>
          </a:xfrm>
          <a:prstGeom prst="rect">
            <a:avLst/>
          </a:prstGeom>
          <a:noFill/>
        </p:spPr>
        <p:txBody>
          <a:bodyPr wrap="square" rtlCol="0">
            <a:spAutoFit/>
          </a:bodyPr>
          <a:lstStyle/>
          <a:p>
            <a:pPr marL="342891" indent="-342891">
              <a:buFont typeface="Arial" panose="020B0604020202020204" pitchFamily="34" charset="0"/>
              <a:buChar char="•"/>
            </a:pPr>
            <a:r>
              <a:rPr lang="en-US" sz="2400" b="1" dirty="0">
                <a:latin typeface="Arial" panose="020B0604020202020204" pitchFamily="34" charset="0"/>
                <a:cs typeface="Arial" panose="020B0604020202020204" pitchFamily="34" charset="0"/>
              </a:rPr>
              <a:t>JED</a:t>
            </a:r>
          </a:p>
          <a:p>
            <a:pPr marL="342891" indent="-342891">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342891" indent="-342891">
              <a:buFont typeface="Arial" panose="020B0604020202020204" pitchFamily="34" charset="0"/>
              <a:buChar char="•"/>
            </a:pPr>
            <a:r>
              <a:rPr lang="en-US" sz="2400" b="1" dirty="0">
                <a:latin typeface="Arial" panose="020B0604020202020204" pitchFamily="34" charset="0"/>
                <a:cs typeface="Arial" panose="020B0604020202020204" pitchFamily="34" charset="0"/>
              </a:rPr>
              <a:t>Sabbaticals</a:t>
            </a:r>
          </a:p>
          <a:p>
            <a:pPr marL="342891" indent="-342891">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342891" indent="-342891">
              <a:buFont typeface="Arial" panose="020B0604020202020204" pitchFamily="34" charset="0"/>
              <a:buChar char="•"/>
            </a:pPr>
            <a:r>
              <a:rPr lang="en-US" sz="2400" b="1" dirty="0">
                <a:latin typeface="Arial" panose="020B0604020202020204" pitchFamily="34" charset="0"/>
                <a:cs typeface="Arial" panose="020B0604020202020204" pitchFamily="34" charset="0"/>
              </a:rPr>
              <a:t>Job Overrides</a:t>
            </a:r>
          </a:p>
          <a:p>
            <a:pPr marL="342891" indent="-342891">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342891" indent="-342891">
              <a:buFont typeface="Arial" panose="020B0604020202020204" pitchFamily="34" charset="0"/>
              <a:buChar char="•"/>
            </a:pPr>
            <a:r>
              <a:rPr lang="en-US" sz="2400" b="1" dirty="0">
                <a:latin typeface="Arial" panose="020B0604020202020204" pitchFamily="34" charset="0"/>
                <a:cs typeface="Arial" panose="020B0604020202020204" pitchFamily="34" charset="0"/>
              </a:rPr>
              <a:t>Workers’ Compensations </a:t>
            </a:r>
          </a:p>
          <a:p>
            <a:pPr marL="342891" indent="-342891">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342891" indent="-342891">
              <a:buFont typeface="Arial" panose="020B0604020202020204" pitchFamily="34" charset="0"/>
              <a:buChar char="•"/>
            </a:pPr>
            <a:r>
              <a:rPr lang="en-US" sz="2400" b="1" dirty="0">
                <a:latin typeface="Arial" panose="020B0604020202020204" pitchFamily="34" charset="0"/>
                <a:cs typeface="Arial" panose="020B0604020202020204" pitchFamily="34" charset="0"/>
              </a:rPr>
              <a:t>Pay Period Dates for AY Academics</a:t>
            </a:r>
          </a:p>
          <a:p>
            <a:pPr marL="342891" indent="-342891">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342891" indent="-342891">
              <a:buFont typeface="Arial" panose="020B0604020202020204" pitchFamily="34" charset="0"/>
              <a:buChar char="•"/>
            </a:pPr>
            <a:r>
              <a:rPr lang="en-US" sz="2400" b="1" dirty="0">
                <a:latin typeface="Arial" panose="020B0604020202020204" pitchFamily="34" charset="0"/>
                <a:cs typeface="Arial" panose="020B0604020202020204" pitchFamily="34" charset="0"/>
              </a:rPr>
              <a:t>FMLA/CFRA/PDLL Adjustment Hours</a:t>
            </a:r>
          </a:p>
          <a:p>
            <a:pPr marL="342891" indent="-342891">
              <a:buClr>
                <a:srgbClr val="5B9BD5"/>
              </a:buClr>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endParaRPr lang="en-US" dirty="0"/>
          </a:p>
          <a:p>
            <a:endParaRPr lang="en-US" dirty="0"/>
          </a:p>
          <a:p>
            <a:endParaRPr lang="en-US" dirty="0"/>
          </a:p>
        </p:txBody>
      </p:sp>
      <p:sp>
        <p:nvSpPr>
          <p:cNvPr id="7" name="Right Triangle 6"/>
          <p:cNvSpPr/>
          <p:nvPr/>
        </p:nvSpPr>
        <p:spPr>
          <a:xfrm rot="10800000">
            <a:off x="1696721" y="1046480"/>
            <a:ext cx="7440561" cy="5019040"/>
          </a:xfrm>
          <a:prstGeom prst="rtTriangle">
            <a:avLst/>
          </a:prstGeom>
          <a:solidFill>
            <a:srgbClr val="09548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Triangle 7"/>
          <p:cNvSpPr/>
          <p:nvPr/>
        </p:nvSpPr>
        <p:spPr>
          <a:xfrm rot="10800000">
            <a:off x="6655605" y="1046480"/>
            <a:ext cx="2481676" cy="1381760"/>
          </a:xfrm>
          <a:prstGeom prst="rtTriangle">
            <a:avLst/>
          </a:prstGeom>
          <a:solidFill>
            <a:srgbClr val="FFD2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513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ontent Placeholder 7"/>
          <p:cNvSpPr>
            <a:spLocks noGrp="1"/>
          </p:cNvSpPr>
          <p:nvPr>
            <p:ph sz="quarter" idx="4"/>
          </p:nvPr>
        </p:nvSpPr>
        <p:spPr/>
        <p:txBody>
          <a:bodyPr>
            <a:normAutofit fontScale="92500"/>
          </a:bodyPr>
          <a:lstStyle/>
          <a:p>
            <a:pPr>
              <a:buFont typeface="Arial" panose="020B0604020202020204" pitchFamily="34" charset="0"/>
              <a:buChar char="•"/>
            </a:pPr>
            <a:r>
              <a:rPr lang="en-US" sz="3000" dirty="0"/>
              <a:t>Please turn off cell phones</a:t>
            </a:r>
          </a:p>
          <a:p>
            <a:pPr>
              <a:buFont typeface="Arial" panose="020B0604020202020204" pitchFamily="34" charset="0"/>
              <a:buChar char="•"/>
            </a:pPr>
            <a:r>
              <a:rPr lang="en-US" sz="3000" dirty="0"/>
              <a:t>No email or web surfing</a:t>
            </a:r>
          </a:p>
          <a:p>
            <a:pPr>
              <a:buFont typeface="Arial" panose="020B0604020202020204" pitchFamily="34" charset="0"/>
              <a:buChar char="•"/>
            </a:pPr>
            <a:r>
              <a:rPr lang="en-US" sz="3000" dirty="0"/>
              <a:t>Return from breaks on time</a:t>
            </a:r>
          </a:p>
          <a:p>
            <a:pPr>
              <a:buFont typeface="Arial" panose="020B0604020202020204" pitchFamily="34" charset="0"/>
              <a:buChar char="•"/>
            </a:pPr>
            <a:r>
              <a:rPr lang="en-US" sz="3000" dirty="0"/>
              <a:t>Please use trash receptacles in the room</a:t>
            </a:r>
          </a:p>
          <a:p>
            <a:endParaRPr lang="en-US" dirty="0"/>
          </a:p>
        </p:txBody>
      </p:sp>
      <p:sp>
        <p:nvSpPr>
          <p:cNvPr id="7" name="Text Placeholder 6"/>
          <p:cNvSpPr>
            <a:spLocks noGrp="1"/>
          </p:cNvSpPr>
          <p:nvPr>
            <p:ph type="body" sz="quarter" idx="3"/>
          </p:nvPr>
        </p:nvSpPr>
        <p:spPr/>
        <p:txBody>
          <a:bodyPr>
            <a:normAutofit/>
          </a:bodyPr>
          <a:lstStyle/>
          <a:p>
            <a:r>
              <a:rPr lang="en-US" sz="3200" dirty="0"/>
              <a:t>Classroom</a:t>
            </a:r>
            <a:r>
              <a:rPr lang="en-US" sz="2000" dirty="0"/>
              <a:t> </a:t>
            </a:r>
            <a:r>
              <a:rPr lang="en-US" sz="3200" dirty="0"/>
              <a:t>Etiquette</a:t>
            </a:r>
            <a:r>
              <a:rPr lang="en-US" sz="2000" dirty="0"/>
              <a:t> </a:t>
            </a:r>
          </a:p>
        </p:txBody>
      </p:sp>
      <p:sp>
        <p:nvSpPr>
          <p:cNvPr id="6" name="Content Placeholder 5"/>
          <p:cNvSpPr>
            <a:spLocks noGrp="1"/>
          </p:cNvSpPr>
          <p:nvPr>
            <p:ph sz="half" idx="2"/>
          </p:nvPr>
        </p:nvSpPr>
        <p:spPr/>
        <p:txBody>
          <a:bodyPr>
            <a:normAutofit/>
          </a:bodyPr>
          <a:lstStyle/>
          <a:p>
            <a:pPr>
              <a:buFont typeface="Arial" panose="020B0604020202020204" pitchFamily="34" charset="0"/>
              <a:buChar char="•"/>
            </a:pPr>
            <a:r>
              <a:rPr lang="en-US" sz="2800" dirty="0"/>
              <a:t>Emergency evacuation procedures</a:t>
            </a:r>
          </a:p>
          <a:p>
            <a:pPr>
              <a:buFont typeface="Arial" panose="020B0604020202020204" pitchFamily="34" charset="0"/>
              <a:buChar char="•"/>
            </a:pPr>
            <a:r>
              <a:rPr lang="en-US" sz="2800" dirty="0"/>
              <a:t>Restrooms</a:t>
            </a:r>
          </a:p>
          <a:p>
            <a:pPr>
              <a:buFont typeface="Arial" panose="020B0604020202020204" pitchFamily="34" charset="0"/>
              <a:buChar char="•"/>
            </a:pPr>
            <a:r>
              <a:rPr lang="en-US" sz="2800" dirty="0"/>
              <a:t>Breaks</a:t>
            </a:r>
          </a:p>
          <a:p>
            <a:endParaRPr lang="en-US" dirty="0"/>
          </a:p>
        </p:txBody>
      </p:sp>
      <p:sp>
        <p:nvSpPr>
          <p:cNvPr id="5" name="Text Placeholder 4"/>
          <p:cNvSpPr>
            <a:spLocks noGrp="1"/>
          </p:cNvSpPr>
          <p:nvPr>
            <p:ph type="body" idx="1"/>
          </p:nvPr>
        </p:nvSpPr>
        <p:spPr>
          <a:xfrm>
            <a:off x="475488" y="1154045"/>
            <a:ext cx="4114800" cy="823912"/>
          </a:xfrm>
        </p:spPr>
        <p:txBody>
          <a:bodyPr>
            <a:noAutofit/>
          </a:bodyPr>
          <a:lstStyle/>
          <a:p>
            <a:r>
              <a:rPr lang="en-US" sz="3200" dirty="0"/>
              <a:t>Safety &amp; </a:t>
            </a:r>
            <a:br>
              <a:rPr lang="en-US" sz="3200" dirty="0"/>
            </a:br>
            <a:r>
              <a:rPr lang="en-US" sz="3200" dirty="0"/>
              <a:t>Housekeeping </a:t>
            </a:r>
            <a:r>
              <a:rPr lang="en-US" sz="2000" dirty="0"/>
              <a:t>	</a:t>
            </a:r>
          </a:p>
        </p:txBody>
      </p:sp>
      <p:sp>
        <p:nvSpPr>
          <p:cNvPr id="3" name="Title 2"/>
          <p:cNvSpPr>
            <a:spLocks noGrp="1"/>
          </p:cNvSpPr>
          <p:nvPr>
            <p:ph type="title"/>
          </p:nvPr>
        </p:nvSpPr>
        <p:spPr/>
        <p:txBody>
          <a:bodyPr/>
          <a:lstStyle/>
          <a:p>
            <a:r>
              <a:rPr lang="en-US" dirty="0"/>
              <a:t>General Rules</a:t>
            </a:r>
          </a:p>
        </p:txBody>
      </p:sp>
    </p:spTree>
    <p:custDataLst>
      <p:tags r:id="rId1"/>
    </p:custDataLst>
    <p:extLst>
      <p:ext uri="{BB962C8B-B14F-4D97-AF65-F5344CB8AC3E}">
        <p14:creationId xmlns:p14="http://schemas.microsoft.com/office/powerpoint/2010/main" val="3801414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9619" y="2344541"/>
            <a:ext cx="8229600" cy="4085137"/>
          </a:xfrm>
          <a:ln>
            <a:noFill/>
          </a:ln>
        </p:spPr>
        <p:txBody>
          <a:bodyPr>
            <a:normAutofit fontScale="25000" lnSpcReduction="20000"/>
          </a:bodyPr>
          <a:lstStyle/>
          <a:p>
            <a:pPr marL="0" indent="0">
              <a:buNone/>
            </a:pPr>
            <a:endParaRPr lang="en-US" dirty="0"/>
          </a:p>
          <a:p>
            <a:pPr>
              <a:lnSpc>
                <a:spcPct val="120000"/>
              </a:lnSpc>
              <a:buFont typeface="Arial" panose="020B0604020202020204" pitchFamily="34" charset="0"/>
              <a:buChar char="•"/>
            </a:pPr>
            <a:r>
              <a:rPr lang="en-US" sz="7200" dirty="0"/>
              <a:t>FMLA/CFRA/PDLL hours are auto-calculated using: </a:t>
            </a:r>
          </a:p>
          <a:p>
            <a:pPr>
              <a:lnSpc>
                <a:spcPct val="120000"/>
              </a:lnSpc>
              <a:buFont typeface="Arial" panose="020B0604020202020204" pitchFamily="34" charset="0"/>
              <a:buChar char="•"/>
            </a:pPr>
            <a:r>
              <a:rPr lang="en-US" sz="7200" dirty="0"/>
              <a:t>TSR for Paid EA </a:t>
            </a:r>
          </a:p>
          <a:p>
            <a:pPr>
              <a:lnSpc>
                <a:spcPct val="120000"/>
              </a:lnSpc>
              <a:buFont typeface="Arial" panose="020B0604020202020204" pitchFamily="34" charset="0"/>
              <a:buChar char="•"/>
            </a:pPr>
            <a:r>
              <a:rPr lang="en-US" sz="7200" dirty="0"/>
              <a:t>Normal hours for Unpaid EA</a:t>
            </a:r>
          </a:p>
          <a:p>
            <a:pPr marL="0" indent="0">
              <a:lnSpc>
                <a:spcPct val="120000"/>
              </a:lnSpc>
              <a:spcBef>
                <a:spcPts val="600"/>
              </a:spcBef>
              <a:spcAft>
                <a:spcPts val="600"/>
              </a:spcAft>
              <a:buNone/>
            </a:pPr>
            <a:r>
              <a:rPr lang="en-US" sz="6200" b="1" dirty="0"/>
              <a:t>		</a:t>
            </a:r>
            <a:r>
              <a:rPr lang="en-US" sz="9600" b="1" spc="100" dirty="0">
                <a:latin typeface="Wide Latin" panose="020A0A07050505020404" pitchFamily="18" charset="0"/>
              </a:rPr>
              <a:t>BUT …</a:t>
            </a:r>
          </a:p>
          <a:p>
            <a:pPr>
              <a:lnSpc>
                <a:spcPct val="120000"/>
              </a:lnSpc>
              <a:buFont typeface="Arial" panose="020B0604020202020204" pitchFamily="34" charset="0"/>
              <a:buChar char="•"/>
            </a:pPr>
            <a:r>
              <a:rPr lang="en-US" sz="8000" dirty="0"/>
              <a:t>For employees with </a:t>
            </a:r>
            <a:r>
              <a:rPr lang="en-US" sz="8000" b="1" dirty="0"/>
              <a:t>alternative schedules</a:t>
            </a:r>
            <a:r>
              <a:rPr lang="en-US" sz="8000" dirty="0"/>
              <a:t>, you can manually provide FMLA/CFRA/PDLL usage hours for the entire leave period using the </a:t>
            </a:r>
            <a:r>
              <a:rPr lang="en-US" sz="8000" b="1" dirty="0"/>
              <a:t>FMLA/CFRA/PDLL Adjustment Hours </a:t>
            </a:r>
            <a:r>
              <a:rPr lang="en-US" sz="8000" dirty="0"/>
              <a:t>field.</a:t>
            </a:r>
          </a:p>
          <a:p>
            <a:pPr lvl="1">
              <a:lnSpc>
                <a:spcPct val="120000"/>
              </a:lnSpc>
            </a:pPr>
            <a:r>
              <a:rPr lang="en-US" sz="8000" dirty="0"/>
              <a:t>If manual hours are provided, UCPath system does not automatically calculate FMLA/CFRA/PDLL hours and deduct from balance. </a:t>
            </a:r>
          </a:p>
          <a:p>
            <a:pPr lvl="1">
              <a:lnSpc>
                <a:spcPct val="120000"/>
              </a:lnSpc>
            </a:pPr>
            <a:r>
              <a:rPr lang="en-US" sz="8000" dirty="0"/>
              <a:t>UCPC updates the balance.</a:t>
            </a:r>
          </a:p>
        </p:txBody>
      </p:sp>
      <p:pic>
        <p:nvPicPr>
          <p:cNvPr id="11266" name="Picture 2" descr="C:\Users\dallen\AppData\Local\Temp\SNAGHTML1a632b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777" y="1424525"/>
            <a:ext cx="8686800" cy="8291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US" dirty="0">
                <a:solidFill>
                  <a:srgbClr val="000000"/>
                </a:solidFill>
              </a:rPr>
              <a:t>Dynamic Fields</a:t>
            </a:r>
          </a:p>
        </p:txBody>
      </p:sp>
      <p:sp>
        <p:nvSpPr>
          <p:cNvPr id="12" name="Rectangle 11"/>
          <p:cNvSpPr>
            <a:spLocks noChangeArrowheads="1"/>
          </p:cNvSpPr>
          <p:nvPr/>
        </p:nvSpPr>
        <p:spPr bwMode="auto">
          <a:xfrm>
            <a:off x="6589745" y="1779381"/>
            <a:ext cx="710185" cy="410473"/>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cxnSp>
        <p:nvCxnSpPr>
          <p:cNvPr id="4" name="Straight Arrow Connector 3"/>
          <p:cNvCxnSpPr/>
          <p:nvPr/>
        </p:nvCxnSpPr>
        <p:spPr>
          <a:xfrm flipV="1">
            <a:off x="5447071" y="2096656"/>
            <a:ext cx="1341656" cy="2789976"/>
          </a:xfrm>
          <a:prstGeom prst="straightConnector1">
            <a:avLst/>
          </a:prstGeom>
          <a:ln w="3810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5653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89639" y="1581620"/>
            <a:ext cx="8686800" cy="1271243"/>
            <a:chOff x="228600" y="1341696"/>
            <a:chExt cx="8686800" cy="1271243"/>
          </a:xfrm>
        </p:grpSpPr>
        <p:pic>
          <p:nvPicPr>
            <p:cNvPr id="2052" name="Picture 4" descr="C:\Users\dallen\AppData\Local\Temp\SNAGHTML18d158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41696"/>
              <a:ext cx="8686800" cy="12712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2560" y="2299070"/>
              <a:ext cx="731520" cy="1033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 name="Content Placeholder 9"/>
          <p:cNvSpPr>
            <a:spLocks noGrp="1"/>
          </p:cNvSpPr>
          <p:nvPr>
            <p:ph idx="1"/>
          </p:nvPr>
        </p:nvSpPr>
        <p:spPr>
          <a:xfrm>
            <a:off x="364402" y="2860148"/>
            <a:ext cx="8512039" cy="4049117"/>
          </a:xfrm>
        </p:spPr>
        <p:txBody>
          <a:bodyPr>
            <a:noAutofit/>
          </a:bodyPr>
          <a:lstStyle/>
          <a:p>
            <a:pPr marL="0" indent="0">
              <a:buNone/>
            </a:pPr>
            <a:r>
              <a:rPr lang="en-US" sz="2000" dirty="0">
                <a:solidFill>
                  <a:srgbClr val="000000"/>
                </a:solidFill>
              </a:rPr>
              <a:t>The </a:t>
            </a:r>
            <a:r>
              <a:rPr lang="en-US" sz="2000" b="1" dirty="0">
                <a:solidFill>
                  <a:srgbClr val="000000"/>
                </a:solidFill>
              </a:rPr>
              <a:t>Job Overrides </a:t>
            </a:r>
            <a:r>
              <a:rPr lang="en-US" sz="2000" dirty="0">
                <a:solidFill>
                  <a:srgbClr val="000000"/>
                </a:solidFill>
              </a:rPr>
              <a:t>tab displays two fields: </a:t>
            </a:r>
            <a:r>
              <a:rPr lang="en-US" sz="2000" b="1" dirty="0">
                <a:solidFill>
                  <a:srgbClr val="000000"/>
                </a:solidFill>
              </a:rPr>
              <a:t>Exclude Jobs </a:t>
            </a:r>
            <a:r>
              <a:rPr lang="en-US" sz="2000" dirty="0">
                <a:solidFill>
                  <a:srgbClr val="000000"/>
                </a:solidFill>
              </a:rPr>
              <a:t>and </a:t>
            </a:r>
            <a:r>
              <a:rPr lang="en-US" sz="2000" b="1" dirty="0">
                <a:solidFill>
                  <a:srgbClr val="000000"/>
                </a:solidFill>
              </a:rPr>
              <a:t>Job Override for approval</a:t>
            </a:r>
            <a:r>
              <a:rPr lang="en-US" sz="2000" dirty="0">
                <a:solidFill>
                  <a:srgbClr val="000000"/>
                </a:solidFill>
              </a:rPr>
              <a:t>.</a:t>
            </a:r>
          </a:p>
          <a:p>
            <a:pPr marL="0" indent="0">
              <a:buNone/>
            </a:pPr>
            <a:r>
              <a:rPr lang="en-US" sz="2000" dirty="0">
                <a:solidFill>
                  <a:srgbClr val="000000"/>
                </a:solidFill>
              </a:rPr>
              <a:t>The absence request applies to </a:t>
            </a:r>
            <a:r>
              <a:rPr lang="en-US" sz="2000" b="1" dirty="0">
                <a:solidFill>
                  <a:srgbClr val="000000"/>
                </a:solidFill>
              </a:rPr>
              <a:t>all</a:t>
            </a:r>
            <a:r>
              <a:rPr lang="en-US" sz="2000" dirty="0">
                <a:solidFill>
                  <a:srgbClr val="000000"/>
                </a:solidFill>
              </a:rPr>
              <a:t> of the employee’s jobs across all Business Units…UNLESS…</a:t>
            </a:r>
          </a:p>
          <a:p>
            <a:pPr>
              <a:buFont typeface="Arial" panose="020B0604020202020204" pitchFamily="34" charset="0"/>
              <a:buChar char="•"/>
            </a:pPr>
            <a:r>
              <a:rPr lang="en-US" sz="2000" dirty="0"/>
              <a:t>User enters the </a:t>
            </a:r>
            <a:r>
              <a:rPr lang="en-US" sz="2000" dirty="0" err="1"/>
              <a:t>Empl</a:t>
            </a:r>
            <a:r>
              <a:rPr lang="en-US" sz="2000" dirty="0"/>
              <a:t> Record(s) of the job(s) to exclude in the Exclude Jobs field. </a:t>
            </a:r>
          </a:p>
          <a:p>
            <a:pPr>
              <a:buFont typeface="Arial" panose="020B0604020202020204" pitchFamily="34" charset="0"/>
              <a:buChar char="•"/>
            </a:pPr>
            <a:r>
              <a:rPr lang="en-US" sz="2000" dirty="0"/>
              <a:t>Use a comma to exclude one or more of the jobs; such as 0,2 in the Exclude Job field.</a:t>
            </a:r>
          </a:p>
          <a:p>
            <a:pPr>
              <a:buFont typeface="Arial" panose="020B0604020202020204" pitchFamily="34" charset="0"/>
              <a:buChar char="•"/>
            </a:pPr>
            <a:r>
              <a:rPr lang="en-US" sz="2000" dirty="0">
                <a:solidFill>
                  <a:srgbClr val="000000"/>
                </a:solidFill>
              </a:rPr>
              <a:t>The Lookup button for the </a:t>
            </a:r>
            <a:r>
              <a:rPr lang="en-US" sz="2000" b="1" dirty="0">
                <a:solidFill>
                  <a:srgbClr val="000000"/>
                </a:solidFill>
              </a:rPr>
              <a:t>Exclude Jobs </a:t>
            </a:r>
            <a:r>
              <a:rPr lang="en-US" sz="2000" dirty="0">
                <a:solidFill>
                  <a:srgbClr val="000000"/>
                </a:solidFill>
              </a:rPr>
              <a:t>field displays only if the employee has </a:t>
            </a:r>
            <a:r>
              <a:rPr lang="en-US" sz="2000" b="1" dirty="0">
                <a:solidFill>
                  <a:srgbClr val="000000"/>
                </a:solidFill>
              </a:rPr>
              <a:t>more than one job</a:t>
            </a:r>
            <a:r>
              <a:rPr lang="en-US" sz="2000" dirty="0">
                <a:solidFill>
                  <a:srgbClr val="000000"/>
                </a:solidFill>
              </a:rPr>
              <a:t>. </a:t>
            </a:r>
            <a:endParaRPr lang="en-US" sz="3600" b="1" dirty="0">
              <a:solidFill>
                <a:schemeClr val="accent6">
                  <a:lumMod val="75000"/>
                </a:schemeClr>
              </a:solidFill>
            </a:endParaRPr>
          </a:p>
        </p:txBody>
      </p:sp>
      <p:sp>
        <p:nvSpPr>
          <p:cNvPr id="4" name="Title 3">
            <a:extLst>
              <a:ext uri="{FF2B5EF4-FFF2-40B4-BE49-F238E27FC236}">
                <a16:creationId xmlns:a16="http://schemas.microsoft.com/office/drawing/2014/main" id="{18E5F2AD-11EB-4EE1-8686-376E3C7CEE88}"/>
              </a:ext>
            </a:extLst>
          </p:cNvPr>
          <p:cNvSpPr>
            <a:spLocks noGrp="1"/>
          </p:cNvSpPr>
          <p:nvPr>
            <p:ph type="title"/>
          </p:nvPr>
        </p:nvSpPr>
        <p:spPr>
          <a:xfrm>
            <a:off x="141515" y="40226"/>
            <a:ext cx="9002485" cy="850911"/>
          </a:xfrm>
        </p:spPr>
        <p:txBody>
          <a:bodyPr/>
          <a:lstStyle/>
          <a:p>
            <a:r>
              <a:rPr lang="en-US" sz="2800" dirty="0"/>
              <a:t>Job Overrides Tab – Exclude Jobs</a:t>
            </a:r>
          </a:p>
        </p:txBody>
      </p:sp>
      <p:sp>
        <p:nvSpPr>
          <p:cNvPr id="14" name="Rectangle 13"/>
          <p:cNvSpPr>
            <a:spLocks noChangeArrowheads="1"/>
          </p:cNvSpPr>
          <p:nvPr/>
        </p:nvSpPr>
        <p:spPr bwMode="auto">
          <a:xfrm>
            <a:off x="3159504" y="1846970"/>
            <a:ext cx="894699" cy="213337"/>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
        <p:nvSpPr>
          <p:cNvPr id="15" name="Rectangle 14"/>
          <p:cNvSpPr>
            <a:spLocks noChangeArrowheads="1"/>
          </p:cNvSpPr>
          <p:nvPr/>
        </p:nvSpPr>
        <p:spPr bwMode="auto">
          <a:xfrm>
            <a:off x="7334865" y="2047491"/>
            <a:ext cx="1128507" cy="736948"/>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Tree>
    <p:extLst>
      <p:ext uri="{BB962C8B-B14F-4D97-AF65-F5344CB8AC3E}">
        <p14:creationId xmlns:p14="http://schemas.microsoft.com/office/powerpoint/2010/main" val="4429380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8600" y="1341697"/>
            <a:ext cx="8686800" cy="1271243"/>
            <a:chOff x="228600" y="1341696"/>
            <a:chExt cx="8686800" cy="1271243"/>
          </a:xfrm>
        </p:grpSpPr>
        <p:pic>
          <p:nvPicPr>
            <p:cNvPr id="2052" name="Picture 4" descr="C:\Users\dallen\AppData\Local\Temp\SNAGHTML18d158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41696"/>
              <a:ext cx="8686800" cy="12712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2560" y="2299070"/>
              <a:ext cx="731520" cy="1033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 name="Content Placeholder 9"/>
          <p:cNvSpPr>
            <a:spLocks noGrp="1"/>
          </p:cNvSpPr>
          <p:nvPr>
            <p:ph idx="1"/>
          </p:nvPr>
        </p:nvSpPr>
        <p:spPr>
          <a:xfrm>
            <a:off x="457200" y="3063173"/>
            <a:ext cx="8229600" cy="1612859"/>
          </a:xfrm>
        </p:spPr>
        <p:txBody>
          <a:bodyPr>
            <a:noAutofit/>
          </a:bodyPr>
          <a:lstStyle/>
          <a:p>
            <a:pPr marL="0" indent="0">
              <a:buClr>
                <a:srgbClr val="00CCFF"/>
              </a:buClr>
              <a:buNone/>
            </a:pPr>
            <a:r>
              <a:rPr lang="en-US" sz="2400" b="1" dirty="0">
                <a:solidFill>
                  <a:srgbClr val="000000"/>
                </a:solidFill>
              </a:rPr>
              <a:t>Job Override for approval field</a:t>
            </a:r>
            <a:r>
              <a:rPr lang="en-US" sz="2000" dirty="0">
                <a:solidFill>
                  <a:srgbClr val="000000"/>
                </a:solidFill>
              </a:rPr>
              <a:t>:</a:t>
            </a:r>
          </a:p>
          <a:p>
            <a:pPr>
              <a:buFont typeface="Arial" panose="020B0604020202020204" pitchFamily="34" charset="0"/>
              <a:buChar char="•"/>
            </a:pPr>
            <a:r>
              <a:rPr lang="en-US" sz="2000" dirty="0"/>
              <a:t>Defaults to the </a:t>
            </a:r>
            <a:r>
              <a:rPr lang="en-US" sz="2000" dirty="0" err="1"/>
              <a:t>Empl</a:t>
            </a:r>
            <a:r>
              <a:rPr lang="en-US" sz="2000" dirty="0"/>
              <a:t> Record number of the primary job. </a:t>
            </a:r>
          </a:p>
          <a:p>
            <a:pPr>
              <a:spcBef>
                <a:spcPts val="600"/>
              </a:spcBef>
              <a:buFont typeface="Arial" panose="020B0604020202020204" pitchFamily="34" charset="0"/>
              <a:buChar char="•"/>
            </a:pPr>
            <a:r>
              <a:rPr lang="en-US" sz="2000" dirty="0"/>
              <a:t>The </a:t>
            </a:r>
            <a:r>
              <a:rPr lang="en-US" sz="2000" dirty="0" err="1"/>
              <a:t>Empl</a:t>
            </a:r>
            <a:r>
              <a:rPr lang="en-US" sz="2000" dirty="0"/>
              <a:t> Record number can be changed. </a:t>
            </a:r>
            <a:endParaRPr lang="en-US" sz="2000" b="1" dirty="0"/>
          </a:p>
        </p:txBody>
      </p:sp>
      <p:sp>
        <p:nvSpPr>
          <p:cNvPr id="4" name="Title 3">
            <a:extLst>
              <a:ext uri="{FF2B5EF4-FFF2-40B4-BE49-F238E27FC236}">
                <a16:creationId xmlns:a16="http://schemas.microsoft.com/office/drawing/2014/main" id="{18E5F2AD-11EB-4EE1-8686-376E3C7CEE88}"/>
              </a:ext>
            </a:extLst>
          </p:cNvPr>
          <p:cNvSpPr>
            <a:spLocks noGrp="1"/>
          </p:cNvSpPr>
          <p:nvPr>
            <p:ph type="title"/>
          </p:nvPr>
        </p:nvSpPr>
        <p:spPr>
          <a:xfrm>
            <a:off x="119745" y="40226"/>
            <a:ext cx="8567057" cy="850911"/>
          </a:xfrm>
        </p:spPr>
        <p:txBody>
          <a:bodyPr>
            <a:noAutofit/>
          </a:bodyPr>
          <a:lstStyle/>
          <a:p>
            <a:r>
              <a:rPr lang="en-US" sz="2800" dirty="0"/>
              <a:t>Job Overrides Tab – Job Override/approval </a:t>
            </a:r>
          </a:p>
        </p:txBody>
      </p:sp>
      <p:sp>
        <p:nvSpPr>
          <p:cNvPr id="14" name="Rectangle 13"/>
          <p:cNvSpPr>
            <a:spLocks noChangeArrowheads="1"/>
          </p:cNvSpPr>
          <p:nvPr/>
        </p:nvSpPr>
        <p:spPr bwMode="auto">
          <a:xfrm>
            <a:off x="3159504" y="1586753"/>
            <a:ext cx="894699" cy="213337"/>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
        <p:nvSpPr>
          <p:cNvPr id="15" name="Rectangle 14"/>
          <p:cNvSpPr>
            <a:spLocks noChangeArrowheads="1"/>
          </p:cNvSpPr>
          <p:nvPr/>
        </p:nvSpPr>
        <p:spPr bwMode="auto">
          <a:xfrm>
            <a:off x="7445125" y="1749786"/>
            <a:ext cx="1018249" cy="736948"/>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Tree>
    <p:extLst>
      <p:ext uri="{BB962C8B-B14F-4D97-AF65-F5344CB8AC3E}">
        <p14:creationId xmlns:p14="http://schemas.microsoft.com/office/powerpoint/2010/main" val="2788815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a:t>BREAK TIME</a:t>
            </a:r>
          </a:p>
        </p:txBody>
      </p:sp>
      <p:pic>
        <p:nvPicPr>
          <p:cNvPr id="5" name="Picture 4" descr="phot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44" y="1135274"/>
            <a:ext cx="8680480" cy="4387028"/>
          </a:xfrm>
          <a:prstGeom prst="rect">
            <a:avLst/>
          </a:prstGeom>
        </p:spPr>
      </p:pic>
      <p:sp>
        <p:nvSpPr>
          <p:cNvPr id="7" name="Rectangle 6"/>
          <p:cNvSpPr/>
          <p:nvPr/>
        </p:nvSpPr>
        <p:spPr>
          <a:xfrm>
            <a:off x="393193" y="130266"/>
            <a:ext cx="2013180" cy="769441"/>
          </a:xfrm>
          <a:prstGeom prst="rect">
            <a:avLst/>
          </a:prstGeom>
        </p:spPr>
        <p:txBody>
          <a:bodyPr wrap="none">
            <a:spAutoFit/>
          </a:bodyPr>
          <a:lstStyle/>
          <a:p>
            <a:r>
              <a:rPr lang="en-US" sz="4400" b="1" dirty="0">
                <a:latin typeface="Arial Black" panose="020B0A04020102020204" pitchFamily="34" charset="0"/>
              </a:rPr>
              <a:t>Break</a:t>
            </a:r>
          </a:p>
        </p:txBody>
      </p:sp>
    </p:spTree>
    <p:custDataLst>
      <p:tags r:id="rId1"/>
    </p:custDataLst>
    <p:extLst>
      <p:ext uri="{BB962C8B-B14F-4D97-AF65-F5344CB8AC3E}">
        <p14:creationId xmlns:p14="http://schemas.microsoft.com/office/powerpoint/2010/main" val="39998652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2080" y="138793"/>
            <a:ext cx="8490856" cy="6101670"/>
          </a:xfrm>
          <a:prstGeom prst="rect">
            <a:avLst/>
          </a:prstGeom>
          <a:noFill/>
        </p:spPr>
        <p:txBody>
          <a:bodyPr wrap="square" rtlCol="0">
            <a:spAutoFit/>
          </a:bodyPr>
          <a:lstStyle/>
          <a:p>
            <a:r>
              <a:rPr lang="en-US" sz="3200" b="1" dirty="0"/>
              <a:t>Academic Personnel Tabs and Dynamic Fields</a:t>
            </a:r>
          </a:p>
          <a:p>
            <a:pPr lvl="2"/>
            <a:endParaRPr lang="en-US" sz="3200" dirty="0"/>
          </a:p>
          <a:p>
            <a:pPr lvl="2"/>
            <a:endParaRPr lang="en-US" sz="2400" dirty="0"/>
          </a:p>
          <a:p>
            <a:pPr marL="0" lvl="2" algn="ctr"/>
            <a:r>
              <a:rPr lang="en-US" sz="2000" dirty="0"/>
              <a:t>The </a:t>
            </a:r>
            <a:r>
              <a:rPr lang="en-US" sz="2000" b="1" dirty="0"/>
              <a:t>Office of Academic Personnel’s website </a:t>
            </a:r>
            <a:r>
              <a:rPr lang="en-US" sz="2000" dirty="0"/>
              <a:t>[ap.uci.edu] has information on: </a:t>
            </a:r>
          </a:p>
          <a:p>
            <a:pPr marL="1714457" lvl="3" indent="-342891">
              <a:buFont typeface="Arial" panose="020B0604020202020204" pitchFamily="34" charset="0"/>
              <a:buChar char="•"/>
            </a:pPr>
            <a:r>
              <a:rPr lang="en-US" sz="2000" dirty="0"/>
              <a:t>Policies and Procedures </a:t>
            </a:r>
          </a:p>
          <a:p>
            <a:pPr marL="1714457" lvl="3" indent="-342891">
              <a:buFont typeface="Arial" panose="020B0604020202020204" pitchFamily="34" charset="0"/>
              <a:buChar char="•"/>
            </a:pPr>
            <a:r>
              <a:rPr lang="en-US" sz="2000" dirty="0"/>
              <a:t>Service and Pay Period dates</a:t>
            </a:r>
          </a:p>
          <a:p>
            <a:pPr marL="2171700" lvl="4" indent="-342900">
              <a:buFont typeface="Wingdings" panose="05000000000000000000" pitchFamily="2" charset="2"/>
              <a:buChar char="§"/>
            </a:pPr>
            <a:r>
              <a:rPr lang="en-US" sz="2000" dirty="0" smtClean="0"/>
              <a:t>Depends on Pay </a:t>
            </a:r>
            <a:r>
              <a:rPr lang="en-US" sz="2000" dirty="0" err="1" smtClean="0"/>
              <a:t>Freq</a:t>
            </a:r>
            <a:r>
              <a:rPr lang="en-US" sz="2000" dirty="0" smtClean="0"/>
              <a:t>  </a:t>
            </a:r>
            <a:r>
              <a:rPr lang="en-US" dirty="0" smtClean="0"/>
              <a:t>AY9/12 </a:t>
            </a:r>
            <a:r>
              <a:rPr lang="en-US" i="1" dirty="0" smtClean="0"/>
              <a:t>or 12/12 </a:t>
            </a:r>
            <a:r>
              <a:rPr lang="en-US" sz="2000" dirty="0" smtClean="0"/>
              <a:t>	(Job Aid &gt; Comp)	</a:t>
            </a:r>
            <a:endParaRPr lang="en-US" sz="2000" dirty="0"/>
          </a:p>
          <a:p>
            <a:pPr>
              <a:spcBef>
                <a:spcPts val="600"/>
              </a:spcBef>
              <a:spcAft>
                <a:spcPts val="1200"/>
              </a:spcAft>
            </a:pPr>
            <a:endParaRPr lang="en-US" sz="2000" dirty="0"/>
          </a:p>
          <a:p>
            <a:pPr>
              <a:spcBef>
                <a:spcPts val="600"/>
              </a:spcBef>
              <a:spcAft>
                <a:spcPts val="1200"/>
              </a:spcAft>
            </a:pPr>
            <a:endParaRPr lang="en-US" sz="800" dirty="0"/>
          </a:p>
          <a:p>
            <a:pPr algn="ctr">
              <a:spcBef>
                <a:spcPts val="600"/>
              </a:spcBef>
              <a:spcAft>
                <a:spcPts val="1200"/>
              </a:spcAft>
            </a:pPr>
            <a:r>
              <a:rPr lang="en-US" sz="2000" dirty="0"/>
              <a:t>The following academic section applies to only </a:t>
            </a:r>
            <a:r>
              <a:rPr lang="en-US" sz="2000" b="1" dirty="0"/>
              <a:t>AY Faculty</a:t>
            </a:r>
            <a:r>
              <a:rPr lang="en-US" sz="2000" dirty="0"/>
              <a:t>. </a:t>
            </a:r>
          </a:p>
          <a:p>
            <a:pPr lvl="3"/>
            <a:r>
              <a:rPr lang="en-US" dirty="0"/>
              <a:t>To find out a faculty member’s Eligibility Group:</a:t>
            </a:r>
          </a:p>
          <a:p>
            <a:pPr marL="2171646" lvl="4" indent="-342891">
              <a:spcBef>
                <a:spcPts val="300"/>
              </a:spcBef>
              <a:buFont typeface="+mj-lt"/>
              <a:buAutoNum type="arabicPeriod"/>
            </a:pPr>
            <a:r>
              <a:rPr lang="en-US" dirty="0"/>
              <a:t>Go to Job Data, the Payroll Tab</a:t>
            </a:r>
          </a:p>
          <a:p>
            <a:pPr marL="2171646" lvl="4" indent="-342891">
              <a:spcBef>
                <a:spcPts val="300"/>
              </a:spcBef>
              <a:buFont typeface="+mj-lt"/>
              <a:buAutoNum type="arabicPeriod"/>
            </a:pPr>
            <a:r>
              <a:rPr lang="en-US" dirty="0"/>
              <a:t>Absence Management System</a:t>
            </a:r>
          </a:p>
          <a:p>
            <a:pPr marL="2171646" lvl="4" indent="-342891">
              <a:spcBef>
                <a:spcPts val="300"/>
              </a:spcBef>
              <a:buFont typeface="+mj-lt"/>
              <a:buAutoNum type="arabicPeriod"/>
            </a:pPr>
            <a:r>
              <a:rPr lang="en-US" dirty="0"/>
              <a:t>Look for</a:t>
            </a:r>
          </a:p>
          <a:p>
            <a:endParaRPr lang="en-US" dirty="0"/>
          </a:p>
          <a:p>
            <a:r>
              <a:rPr lang="en-US" sz="1600" i="1" dirty="0"/>
              <a:t>If a Senate Faculty member does not have the Eligibility Group of ACAYSABB, fill out the Job Data and Position forms to change Union Code to A9 and </a:t>
            </a:r>
            <a:r>
              <a:rPr lang="en-US" sz="1600" i="1" dirty="0" err="1"/>
              <a:t>Elig</a:t>
            </a:r>
            <a:r>
              <a:rPr lang="en-US" sz="1600" i="1" dirty="0"/>
              <a:t> Grp to ACAYSABB and open a UCPC Case.</a:t>
            </a:r>
          </a:p>
        </p:txBody>
      </p:sp>
      <p:sp>
        <p:nvSpPr>
          <p:cNvPr id="5" name="Rectangle 4"/>
          <p:cNvSpPr/>
          <p:nvPr/>
        </p:nvSpPr>
        <p:spPr>
          <a:xfrm>
            <a:off x="3518809" y="5136225"/>
            <a:ext cx="5045529" cy="21227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b="1" dirty="0">
                <a:solidFill>
                  <a:schemeClr val="tx1"/>
                </a:solidFill>
              </a:rPr>
              <a:t>Eligibility Group</a:t>
            </a:r>
            <a:r>
              <a:rPr lang="en-US" sz="1200" dirty="0">
                <a:solidFill>
                  <a:schemeClr val="tx1"/>
                </a:solidFill>
              </a:rPr>
              <a:t>	ACAYSABB		Academic AY Faculty Sabbatical </a:t>
            </a:r>
          </a:p>
        </p:txBody>
      </p:sp>
      <p:cxnSp>
        <p:nvCxnSpPr>
          <p:cNvPr id="11" name="Straight Connector 10"/>
          <p:cNvCxnSpPr/>
          <p:nvPr/>
        </p:nvCxnSpPr>
        <p:spPr>
          <a:xfrm>
            <a:off x="1773587" y="3176056"/>
            <a:ext cx="5532120" cy="0"/>
          </a:xfrm>
          <a:prstGeom prst="lin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773587" y="3295887"/>
            <a:ext cx="5532120" cy="0"/>
          </a:xfrm>
          <a:prstGeom prst="lin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71784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5CBFE9-C287-4523-89F6-5C7C827E353F}"/>
              </a:ext>
            </a:extLst>
          </p:cNvPr>
          <p:cNvSpPr>
            <a:spLocks noGrp="1"/>
          </p:cNvSpPr>
          <p:nvPr>
            <p:ph idx="1"/>
          </p:nvPr>
        </p:nvSpPr>
        <p:spPr>
          <a:xfrm>
            <a:off x="457200" y="1253881"/>
            <a:ext cx="8229600" cy="746883"/>
          </a:xfrm>
        </p:spPr>
        <p:txBody>
          <a:bodyPr>
            <a:normAutofit/>
          </a:bodyPr>
          <a:lstStyle/>
          <a:p>
            <a:pPr defTabSz="914377">
              <a:lnSpc>
                <a:spcPct val="90000"/>
              </a:lnSpc>
              <a:spcBef>
                <a:spcPts val="1000"/>
              </a:spcBef>
              <a:buFont typeface="Arial" panose="020B0604020202020204" pitchFamily="34" charset="0"/>
              <a:buChar char="•"/>
            </a:pPr>
            <a:r>
              <a:rPr lang="en-US" sz="2000" dirty="0">
                <a:cs typeface="Arial" panose="020B0604020202020204" pitchFamily="34" charset="0"/>
              </a:rPr>
              <a:t>If an academic year (AY) </a:t>
            </a:r>
            <a:r>
              <a:rPr lang="en-US" sz="2000" b="1" dirty="0">
                <a:cs typeface="Arial" panose="020B0604020202020204" pitchFamily="34" charset="0"/>
              </a:rPr>
              <a:t>academic employee</a:t>
            </a:r>
            <a:r>
              <a:rPr lang="en-US" sz="2000" dirty="0">
                <a:cs typeface="Arial" panose="020B0604020202020204" pitchFamily="34" charset="0"/>
              </a:rPr>
              <a:t> is selected, the Pay Period Dates for AY Academics tab displays </a:t>
            </a:r>
            <a:r>
              <a:rPr lang="en-US" sz="2000" b="1" dirty="0">
                <a:cs typeface="Arial" panose="020B0604020202020204" pitchFamily="34" charset="0"/>
              </a:rPr>
              <a:t>for all EAs</a:t>
            </a:r>
            <a:r>
              <a:rPr lang="en-US" sz="2000" b="1" dirty="0">
                <a:solidFill>
                  <a:schemeClr val="accent6">
                    <a:lumMod val="75000"/>
                  </a:schemeClr>
                </a:solidFill>
                <a:cs typeface="Arial" panose="020B0604020202020204" pitchFamily="34" charset="0"/>
              </a:rPr>
              <a:t>.</a:t>
            </a:r>
          </a:p>
        </p:txBody>
      </p:sp>
      <p:pic>
        <p:nvPicPr>
          <p:cNvPr id="9" name="Picture 2" descr="C:\Users\dallen\AppData\Local\Temp\SNAGHTML224e252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 y="3773055"/>
            <a:ext cx="8778240" cy="9497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2664419" y="3978902"/>
            <a:ext cx="697659" cy="213337"/>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
        <p:nvSpPr>
          <p:cNvPr id="14" name="Content Placeholder 1">
            <a:extLst>
              <a:ext uri="{FF2B5EF4-FFF2-40B4-BE49-F238E27FC236}">
                <a16:creationId xmlns:a16="http://schemas.microsoft.com/office/drawing/2014/main" id="{6D5CBFE9-C287-4523-89F6-5C7C827E353F}"/>
              </a:ext>
            </a:extLst>
          </p:cNvPr>
          <p:cNvSpPr txBox="1">
            <a:spLocks/>
          </p:cNvSpPr>
          <p:nvPr/>
        </p:nvSpPr>
        <p:spPr>
          <a:xfrm>
            <a:off x="457200" y="3331575"/>
            <a:ext cx="8229600" cy="4748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1295D8"/>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295D8"/>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1295D8"/>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buFont typeface="Arial" panose="020B0604020202020204" pitchFamily="34" charset="0"/>
              <a:buChar char="•"/>
            </a:pPr>
            <a:r>
              <a:rPr lang="en-US" sz="2000" dirty="0">
                <a:latin typeface="+mn-lt"/>
              </a:rPr>
              <a:t>If a sabbatical </a:t>
            </a:r>
            <a:r>
              <a:rPr lang="en-US" sz="2000" b="1" dirty="0">
                <a:latin typeface="+mn-lt"/>
              </a:rPr>
              <a:t>Leave</a:t>
            </a:r>
            <a:r>
              <a:rPr lang="en-US" sz="2000" dirty="0">
                <a:latin typeface="+mn-lt"/>
              </a:rPr>
              <a:t> type is selected, the Sabbatical tab displays</a:t>
            </a:r>
            <a:r>
              <a:rPr lang="en-US" sz="2000" dirty="0"/>
              <a:t>.</a:t>
            </a:r>
          </a:p>
        </p:txBody>
      </p:sp>
      <p:sp>
        <p:nvSpPr>
          <p:cNvPr id="20" name="Title 3">
            <a:extLst>
              <a:ext uri="{FF2B5EF4-FFF2-40B4-BE49-F238E27FC236}">
                <a16:creationId xmlns:a16="http://schemas.microsoft.com/office/drawing/2014/main" id="{1530C31B-C6DC-4B4B-BA02-4C9A11CE7A74}"/>
              </a:ext>
            </a:extLst>
          </p:cNvPr>
          <p:cNvSpPr txBox="1">
            <a:spLocks/>
          </p:cNvSpPr>
          <p:nvPr/>
        </p:nvSpPr>
        <p:spPr>
          <a:xfrm>
            <a:off x="297388" y="15778"/>
            <a:ext cx="8227181" cy="850911"/>
          </a:xfrm>
          <a:prstGeom prst="rect">
            <a:avLst/>
          </a:prstGeom>
        </p:spPr>
        <p:txBody>
          <a:bodyPr vert="horz" lIns="91440" tIns="45720" rIns="91440" bIns="45720" rtlCol="0" anchor="ctr">
            <a:noAutofit/>
          </a:bodyPr>
          <a:lstStyle>
            <a:lvl1pPr algn="l" defTabSz="457200" rtl="0" eaLnBrk="1" latinLnBrk="0" hangingPunct="1">
              <a:spcBef>
                <a:spcPct val="0"/>
              </a:spcBef>
              <a:buNone/>
              <a:defRPr lang="en-US" sz="4000" b="0" i="0" u="none" kern="1200" baseline="0" dirty="0">
                <a:solidFill>
                  <a:srgbClr val="000000"/>
                </a:solidFill>
                <a:latin typeface="Arial Black" panose="020B0A04020102020204" pitchFamily="34" charset="0"/>
                <a:ea typeface="Verdana" panose="020B0604030504040204" pitchFamily="34" charset="0"/>
                <a:cs typeface="Verdana" panose="020B0604030504040204" pitchFamily="34" charset="0"/>
              </a:defRPr>
            </a:lvl1pPr>
          </a:lstStyle>
          <a:p>
            <a:r>
              <a:rPr lang="en-US" sz="3200" dirty="0"/>
              <a:t>Dynamic Tabs </a:t>
            </a:r>
            <a:r>
              <a:rPr lang="en-US" sz="2800" dirty="0"/>
              <a:t>- </a:t>
            </a:r>
            <a:r>
              <a:rPr lang="en-US" sz="2400" dirty="0"/>
              <a:t>Academic Year (AY) </a:t>
            </a:r>
            <a:r>
              <a:rPr lang="en-US" sz="2800" dirty="0"/>
              <a:t>		</a:t>
            </a:r>
            <a:endParaRPr lang="en-US" sz="2000" dirty="0">
              <a:solidFill>
                <a:srgbClr val="FF0000"/>
              </a:solidFill>
            </a:endParaRPr>
          </a:p>
        </p:txBody>
      </p:sp>
      <p:sp>
        <p:nvSpPr>
          <p:cNvPr id="22" name="TextBox 21"/>
          <p:cNvSpPr txBox="1"/>
          <p:nvPr/>
        </p:nvSpPr>
        <p:spPr>
          <a:xfrm>
            <a:off x="457200" y="5035627"/>
            <a:ext cx="8278152" cy="1200329"/>
          </a:xfrm>
          <a:prstGeom prst="rect">
            <a:avLst/>
          </a:prstGeom>
          <a:noFill/>
        </p:spPr>
        <p:txBody>
          <a:bodyPr wrap="square" rtlCol="0">
            <a:spAutoFit/>
          </a:bodyPr>
          <a:lstStyle/>
          <a:p>
            <a:pPr algn="ctr"/>
            <a:r>
              <a:rPr lang="en-US" sz="2400" dirty="0"/>
              <a:t>These tabs display if the employee’s </a:t>
            </a:r>
          </a:p>
          <a:p>
            <a:pPr algn="ctr"/>
            <a:r>
              <a:rPr lang="en-US" sz="2400" b="1" dirty="0"/>
              <a:t>Eligibility Group </a:t>
            </a:r>
            <a:r>
              <a:rPr lang="en-US" sz="2400" dirty="0"/>
              <a:t>is </a:t>
            </a:r>
            <a:r>
              <a:rPr lang="en-US" sz="2400" b="1" dirty="0"/>
              <a:t>ACAYSABB</a:t>
            </a:r>
            <a:r>
              <a:rPr lang="en-US" sz="2400" dirty="0"/>
              <a:t>.</a:t>
            </a:r>
          </a:p>
          <a:p>
            <a:pPr algn="ctr"/>
            <a:r>
              <a:rPr lang="en-US" sz="2400" dirty="0"/>
              <a:t>Contact the AP group or go to </a:t>
            </a:r>
            <a:r>
              <a:rPr lang="en-US" sz="2400" dirty="0">
                <a:solidFill>
                  <a:srgbClr val="FF0000"/>
                </a:solidFill>
              </a:rPr>
              <a:t>ap.uci.edu</a:t>
            </a:r>
            <a:r>
              <a:rPr lang="en-US" sz="2400" dirty="0"/>
              <a:t> for more information. </a:t>
            </a:r>
          </a:p>
        </p:txBody>
      </p:sp>
      <p:pic>
        <p:nvPicPr>
          <p:cNvPr id="11" name="Picture 10"/>
          <p:cNvPicPr>
            <a:picLocks noChangeAspect="1"/>
          </p:cNvPicPr>
          <p:nvPr/>
        </p:nvPicPr>
        <p:blipFill>
          <a:blip r:embed="rId4"/>
          <a:stretch>
            <a:fillRect/>
          </a:stretch>
        </p:blipFill>
        <p:spPr>
          <a:xfrm>
            <a:off x="365609" y="4506073"/>
            <a:ext cx="1640889" cy="153355"/>
          </a:xfrm>
          <a:prstGeom prst="rect">
            <a:avLst/>
          </a:prstGeom>
        </p:spPr>
      </p:pic>
      <p:grpSp>
        <p:nvGrpSpPr>
          <p:cNvPr id="15" name="Group 14"/>
          <p:cNvGrpSpPr/>
          <p:nvPr/>
        </p:nvGrpSpPr>
        <p:grpSpPr>
          <a:xfrm>
            <a:off x="182880" y="2014248"/>
            <a:ext cx="8778240" cy="856752"/>
            <a:chOff x="182880" y="2014248"/>
            <a:chExt cx="8778240" cy="856752"/>
          </a:xfrm>
        </p:grpSpPr>
        <p:grpSp>
          <p:nvGrpSpPr>
            <p:cNvPr id="16" name="Group 15"/>
            <p:cNvGrpSpPr/>
            <p:nvPr/>
          </p:nvGrpSpPr>
          <p:grpSpPr>
            <a:xfrm>
              <a:off x="182880" y="2014248"/>
              <a:ext cx="8778240" cy="856752"/>
              <a:chOff x="182880" y="2257768"/>
              <a:chExt cx="8778240" cy="856752"/>
            </a:xfrm>
          </p:grpSpPr>
          <p:pic>
            <p:nvPicPr>
              <p:cNvPr id="5" name="Picture 2" descr="C:\Users\dallen\AppData\Local\Temp\SNAGHTML224ba83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 y="2257768"/>
                <a:ext cx="8778240" cy="8567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3180339" y="2452576"/>
                <a:ext cx="1531195" cy="213337"/>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grpSp>
        <p:pic>
          <p:nvPicPr>
            <p:cNvPr id="17" name="Picture 16"/>
            <p:cNvPicPr>
              <a:picLocks noChangeAspect="1"/>
            </p:cNvPicPr>
            <p:nvPr/>
          </p:nvPicPr>
          <p:blipFill>
            <a:blip r:embed="rId4"/>
            <a:stretch>
              <a:fillRect/>
            </a:stretch>
          </p:blipFill>
          <p:spPr>
            <a:xfrm>
              <a:off x="365608" y="2647168"/>
              <a:ext cx="1585807" cy="148206"/>
            </a:xfrm>
            <a:prstGeom prst="rect">
              <a:avLst/>
            </a:prstGeom>
          </p:spPr>
        </p:pic>
        <p:pic>
          <p:nvPicPr>
            <p:cNvPr id="13" name="Picture 12"/>
            <p:cNvPicPr>
              <a:picLocks noChangeAspect="1"/>
            </p:cNvPicPr>
            <p:nvPr/>
          </p:nvPicPr>
          <p:blipFill>
            <a:blip r:embed="rId6"/>
            <a:stretch>
              <a:fillRect/>
            </a:stretch>
          </p:blipFill>
          <p:spPr>
            <a:xfrm>
              <a:off x="6058828" y="2630766"/>
              <a:ext cx="2525192" cy="179729"/>
            </a:xfrm>
            <a:prstGeom prst="rect">
              <a:avLst/>
            </a:prstGeom>
          </p:spPr>
        </p:pic>
      </p:grpSp>
    </p:spTree>
    <p:extLst>
      <p:ext uri="{BB962C8B-B14F-4D97-AF65-F5344CB8AC3E}">
        <p14:creationId xmlns:p14="http://schemas.microsoft.com/office/powerpoint/2010/main" val="31158550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7253FD-2FAC-4234-B044-A3632A3D2682}"/>
              </a:ext>
            </a:extLst>
          </p:cNvPr>
          <p:cNvSpPr>
            <a:spLocks noGrp="1"/>
          </p:cNvSpPr>
          <p:nvPr>
            <p:ph idx="1"/>
          </p:nvPr>
        </p:nvSpPr>
        <p:spPr>
          <a:xfrm>
            <a:off x="4462178" y="2251465"/>
            <a:ext cx="4598300" cy="3506371"/>
          </a:xfrm>
        </p:spPr>
        <p:txBody>
          <a:bodyPr>
            <a:noAutofit/>
          </a:bodyPr>
          <a:lstStyle/>
          <a:p>
            <a:pPr marL="0" indent="0" algn="ctr">
              <a:spcBef>
                <a:spcPts val="600"/>
              </a:spcBef>
              <a:buClr>
                <a:srgbClr val="00CCFF"/>
              </a:buClr>
              <a:buNone/>
            </a:pPr>
            <a:r>
              <a:rPr lang="en-US" sz="2000" b="1" dirty="0"/>
              <a:t>Pay Periods </a:t>
            </a:r>
            <a:endParaRPr lang="en-US" sz="2000" dirty="0"/>
          </a:p>
          <a:p>
            <a:pPr marL="228594" indent="0" algn="ctr">
              <a:spcBef>
                <a:spcPts val="0"/>
              </a:spcBef>
              <a:buClr>
                <a:srgbClr val="00CCFF"/>
              </a:buClr>
              <a:buNone/>
            </a:pPr>
            <a:r>
              <a:rPr lang="en-US" sz="1800" dirty="0"/>
              <a:t>Complete tab for ALL AY EA.</a:t>
            </a:r>
            <a:endParaRPr lang="en-US" sz="1800" b="1" dirty="0"/>
          </a:p>
          <a:p>
            <a:pPr marL="0" indent="0">
              <a:spcBef>
                <a:spcPts val="900"/>
              </a:spcBef>
              <a:buClr>
                <a:srgbClr val="00CCFF"/>
              </a:buClr>
              <a:buNone/>
            </a:pPr>
            <a:r>
              <a:rPr lang="en-US" sz="1800" b="1" dirty="0"/>
              <a:t>Pay Period Begin Date</a:t>
            </a:r>
            <a:r>
              <a:rPr lang="en-US" sz="1800" dirty="0"/>
              <a:t> </a:t>
            </a:r>
          </a:p>
          <a:p>
            <a:pPr marL="228594" indent="-137157">
              <a:spcBef>
                <a:spcPts val="0"/>
              </a:spcBef>
              <a:buClr>
                <a:schemeClr val="tx1"/>
              </a:buClr>
              <a:buFont typeface="Arial" panose="020B0604020202020204" pitchFamily="34" charset="0"/>
              <a:buChar char="•"/>
            </a:pPr>
            <a:r>
              <a:rPr lang="en-US" sz="1800" dirty="0"/>
              <a:t>Beginning of Pay Period when leave begins</a:t>
            </a:r>
          </a:p>
          <a:p>
            <a:pPr marL="228594" indent="-137157">
              <a:spcBef>
                <a:spcPts val="0"/>
              </a:spcBef>
              <a:buClr>
                <a:schemeClr val="tx1"/>
              </a:buClr>
              <a:buFont typeface="Arial" panose="020B0604020202020204" pitchFamily="34" charset="0"/>
              <a:buChar char="•"/>
            </a:pPr>
            <a:r>
              <a:rPr lang="en-US" sz="1800" dirty="0"/>
              <a:t>Effective Date of the leave in Job Data</a:t>
            </a:r>
          </a:p>
          <a:p>
            <a:pPr marL="0" indent="0">
              <a:spcBef>
                <a:spcPts val="600"/>
              </a:spcBef>
              <a:buClr>
                <a:srgbClr val="00CCFF"/>
              </a:buClr>
              <a:buNone/>
            </a:pPr>
            <a:r>
              <a:rPr lang="en-US" sz="1800" b="1" dirty="0"/>
              <a:t>Pay Period End Date</a:t>
            </a:r>
            <a:r>
              <a:rPr lang="en-US" sz="1800" dirty="0"/>
              <a:t>  </a:t>
            </a:r>
          </a:p>
          <a:p>
            <a:pPr marL="228594" indent="-137157">
              <a:spcBef>
                <a:spcPts val="0"/>
              </a:spcBef>
              <a:buClr>
                <a:schemeClr val="tx1"/>
              </a:buClr>
              <a:buFont typeface="Arial" panose="020B0604020202020204" pitchFamily="34" charset="0"/>
              <a:buChar char="•"/>
            </a:pPr>
            <a:r>
              <a:rPr lang="en-US" sz="1800" dirty="0"/>
              <a:t>End of Pay Period when leave ends</a:t>
            </a:r>
          </a:p>
          <a:p>
            <a:pPr marL="228594" indent="-137157">
              <a:spcBef>
                <a:spcPts val="0"/>
              </a:spcBef>
              <a:buClr>
                <a:schemeClr val="tx1"/>
              </a:buClr>
              <a:buFont typeface="Arial" panose="020B0604020202020204" pitchFamily="34" charset="0"/>
              <a:buChar char="•"/>
            </a:pPr>
            <a:r>
              <a:rPr lang="en-US" sz="1800" dirty="0"/>
              <a:t>Expected Return Date in Job Data</a:t>
            </a:r>
          </a:p>
          <a:p>
            <a:pPr marL="0" indent="0">
              <a:spcBef>
                <a:spcPts val="600"/>
              </a:spcBef>
              <a:buClr>
                <a:srgbClr val="00CCFF"/>
              </a:buClr>
              <a:buNone/>
            </a:pPr>
            <a:r>
              <a:rPr lang="en-US" sz="1800" b="1" dirty="0"/>
              <a:t>Pay Period Return Date</a:t>
            </a:r>
            <a:r>
              <a:rPr lang="en-US" sz="1800" dirty="0"/>
              <a:t> </a:t>
            </a:r>
          </a:p>
          <a:p>
            <a:pPr marL="228594" indent="-137157">
              <a:spcBef>
                <a:spcPts val="0"/>
              </a:spcBef>
              <a:buClr>
                <a:schemeClr val="tx1"/>
              </a:buClr>
              <a:buFont typeface="Arial" panose="020B0604020202020204" pitchFamily="34" charset="0"/>
              <a:buChar char="•"/>
            </a:pPr>
            <a:r>
              <a:rPr lang="en-US" sz="1800" dirty="0"/>
              <a:t>Pay Period End Date (when the employee returns to work) + 1 day  </a:t>
            </a:r>
            <a:endParaRPr lang="en-US" sz="1800" dirty="0" smtClean="0"/>
          </a:p>
          <a:p>
            <a:pPr marL="228594" indent="-137157">
              <a:spcBef>
                <a:spcPts val="0"/>
              </a:spcBef>
              <a:buClr>
                <a:schemeClr val="tx1"/>
              </a:buClr>
              <a:buFont typeface="Arial" panose="020B0604020202020204" pitchFamily="34" charset="0"/>
              <a:buChar char="•"/>
            </a:pPr>
            <a:r>
              <a:rPr lang="en-US" sz="1800" dirty="0" smtClean="0"/>
              <a:t>Enter ONLY for a Sabbatical Leave</a:t>
            </a:r>
            <a:endParaRPr lang="en-US" sz="1800" dirty="0"/>
          </a:p>
        </p:txBody>
      </p:sp>
      <p:sp>
        <p:nvSpPr>
          <p:cNvPr id="9" name="Title 3">
            <a:extLst>
              <a:ext uri="{FF2B5EF4-FFF2-40B4-BE49-F238E27FC236}">
                <a16:creationId xmlns:a16="http://schemas.microsoft.com/office/drawing/2014/main" id="{1530C31B-C6DC-4B4B-BA02-4C9A11CE7A74}"/>
              </a:ext>
            </a:extLst>
          </p:cNvPr>
          <p:cNvSpPr txBox="1">
            <a:spLocks/>
          </p:cNvSpPr>
          <p:nvPr/>
        </p:nvSpPr>
        <p:spPr>
          <a:xfrm>
            <a:off x="297388" y="15778"/>
            <a:ext cx="8758123" cy="850911"/>
          </a:xfrm>
          <a:prstGeom prst="rect">
            <a:avLst/>
          </a:prstGeom>
        </p:spPr>
        <p:txBody>
          <a:bodyPr vert="horz" lIns="91440" tIns="45720" rIns="91440" bIns="45720" rtlCol="0" anchor="ctr">
            <a:noAutofit/>
          </a:bodyPr>
          <a:lstStyle>
            <a:lvl1pPr algn="l" defTabSz="457200" rtl="0" eaLnBrk="1" latinLnBrk="0" hangingPunct="1">
              <a:spcBef>
                <a:spcPct val="0"/>
              </a:spcBef>
              <a:buNone/>
              <a:defRPr lang="en-US" sz="4000" b="0" i="0" u="none" kern="1200" baseline="0" dirty="0">
                <a:solidFill>
                  <a:srgbClr val="000000"/>
                </a:solidFill>
                <a:latin typeface="Arial Black" panose="020B0A04020102020204" pitchFamily="34" charset="0"/>
                <a:ea typeface="Verdana" panose="020B0604030504040204" pitchFamily="34" charset="0"/>
                <a:cs typeface="Verdana" panose="020B0604030504040204" pitchFamily="34" charset="0"/>
              </a:defRPr>
            </a:lvl1pPr>
          </a:lstStyle>
          <a:p>
            <a:r>
              <a:rPr lang="en-US" sz="3200" dirty="0"/>
              <a:t>Dynamic Tabs </a:t>
            </a:r>
            <a:r>
              <a:rPr lang="en-US" sz="2800" dirty="0"/>
              <a:t>– </a:t>
            </a:r>
            <a:r>
              <a:rPr lang="en-US" sz="2000" dirty="0"/>
              <a:t>Dates for AY Academics </a:t>
            </a:r>
            <a:endParaRPr lang="en-US" sz="2000" dirty="0">
              <a:solidFill>
                <a:srgbClr val="FF0000"/>
              </a:solidFill>
            </a:endParaRPr>
          </a:p>
        </p:txBody>
      </p:sp>
      <p:sp>
        <p:nvSpPr>
          <p:cNvPr id="4" name="TextBox 3"/>
          <p:cNvSpPr txBox="1"/>
          <p:nvPr/>
        </p:nvSpPr>
        <p:spPr>
          <a:xfrm>
            <a:off x="216986" y="2251464"/>
            <a:ext cx="3704471" cy="3162404"/>
          </a:xfrm>
          <a:prstGeom prst="rect">
            <a:avLst/>
          </a:prstGeom>
          <a:noFill/>
        </p:spPr>
        <p:txBody>
          <a:bodyPr wrap="square" rtlCol="0">
            <a:spAutoFit/>
          </a:bodyPr>
          <a:lstStyle/>
          <a:p>
            <a:pPr algn="ctr"/>
            <a:r>
              <a:rPr lang="en-US" sz="2000" b="1" dirty="0"/>
              <a:t>Service Dates</a:t>
            </a:r>
            <a:endParaRPr lang="en-US" sz="2000" dirty="0"/>
          </a:p>
          <a:p>
            <a:pPr algn="ctr"/>
            <a:r>
              <a:rPr lang="en-US" dirty="0"/>
              <a:t>Enter appropriate service dates in: </a:t>
            </a:r>
          </a:p>
          <a:p>
            <a:pPr>
              <a:spcBef>
                <a:spcPts val="900"/>
              </a:spcBef>
            </a:pPr>
            <a:r>
              <a:rPr lang="en-US" b="1" dirty="0"/>
              <a:t>Start Date </a:t>
            </a:r>
          </a:p>
          <a:p>
            <a:pPr marL="228594"/>
            <a:r>
              <a:rPr lang="en-US" dirty="0"/>
              <a:t>Example: </a:t>
            </a:r>
            <a:r>
              <a:rPr lang="en-US" dirty="0" err="1"/>
              <a:t>Qtr</a:t>
            </a:r>
            <a:r>
              <a:rPr lang="en-US" dirty="0"/>
              <a:t> Begin Date</a:t>
            </a:r>
          </a:p>
          <a:p>
            <a:pPr>
              <a:spcBef>
                <a:spcPts val="600"/>
              </a:spcBef>
            </a:pPr>
            <a:r>
              <a:rPr lang="en-US" b="1" dirty="0"/>
              <a:t>Expected Return Date</a:t>
            </a:r>
          </a:p>
          <a:p>
            <a:pPr marL="228594"/>
            <a:r>
              <a:rPr lang="en-US" dirty="0"/>
              <a:t>Example: </a:t>
            </a:r>
            <a:r>
              <a:rPr lang="en-US" dirty="0" err="1"/>
              <a:t>Qtr</a:t>
            </a:r>
            <a:r>
              <a:rPr lang="en-US" dirty="0"/>
              <a:t> End Date + 1 day</a:t>
            </a:r>
          </a:p>
          <a:p>
            <a:pPr>
              <a:spcBef>
                <a:spcPts val="600"/>
              </a:spcBef>
            </a:pPr>
            <a:r>
              <a:rPr lang="en-US" b="1" dirty="0"/>
              <a:t>Actual Return Date  </a:t>
            </a:r>
          </a:p>
          <a:p>
            <a:pPr marL="228594"/>
            <a:r>
              <a:rPr lang="en-US" dirty="0"/>
              <a:t>Same as Expected Return Date</a:t>
            </a:r>
          </a:p>
          <a:p>
            <a:pPr marL="228594"/>
            <a:r>
              <a:rPr lang="en-US" b="1" dirty="0"/>
              <a:t>Note: </a:t>
            </a:r>
            <a:r>
              <a:rPr lang="en-US" dirty="0"/>
              <a:t>Enter prior to return ONLY for sabbaticals</a:t>
            </a:r>
            <a:r>
              <a:rPr lang="en-US" dirty="0" smtClean="0"/>
              <a:t>.</a:t>
            </a:r>
            <a:endParaRPr lang="en-US" dirty="0"/>
          </a:p>
        </p:txBody>
      </p:sp>
      <p:cxnSp>
        <p:nvCxnSpPr>
          <p:cNvPr id="12" name="Straight Connector 11"/>
          <p:cNvCxnSpPr/>
          <p:nvPr/>
        </p:nvCxnSpPr>
        <p:spPr>
          <a:xfrm>
            <a:off x="4368800" y="2750338"/>
            <a:ext cx="0" cy="2951301"/>
          </a:xfrm>
          <a:prstGeom prst="line">
            <a:avLst/>
          </a:prstGeom>
          <a:ln w="12700">
            <a:solidFill>
              <a:schemeClr val="bg1">
                <a:lumMod val="50000"/>
              </a:schemeClr>
            </a:solidFill>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97388" y="5757837"/>
            <a:ext cx="9100613" cy="584775"/>
          </a:xfrm>
          <a:prstGeom prst="rect">
            <a:avLst/>
          </a:prstGeom>
          <a:noFill/>
        </p:spPr>
        <p:txBody>
          <a:bodyPr wrap="square" rtlCol="0">
            <a:spAutoFit/>
          </a:bodyPr>
          <a:lstStyle/>
          <a:p>
            <a:r>
              <a:rPr lang="en-US" sz="1600" i="1" dirty="0"/>
              <a:t>Contact the AP group or go to ap.uci.edu </a:t>
            </a:r>
          </a:p>
          <a:p>
            <a:r>
              <a:rPr lang="en-US" sz="1600" i="1" dirty="0"/>
              <a:t>for leaves that occur in the middle of a Pay Period</a:t>
            </a:r>
            <a:r>
              <a:rPr lang="en-US" sz="1600" dirty="0"/>
              <a:t>, </a:t>
            </a:r>
            <a:r>
              <a:rPr lang="en-US" sz="1600" i="1" dirty="0"/>
              <a:t>for more information. </a:t>
            </a:r>
          </a:p>
        </p:txBody>
      </p:sp>
      <p:grpSp>
        <p:nvGrpSpPr>
          <p:cNvPr id="13" name="Group 12"/>
          <p:cNvGrpSpPr/>
          <p:nvPr/>
        </p:nvGrpSpPr>
        <p:grpSpPr>
          <a:xfrm>
            <a:off x="116595" y="1245368"/>
            <a:ext cx="8764507" cy="881731"/>
            <a:chOff x="116595" y="1245368"/>
            <a:chExt cx="8764506" cy="881730"/>
          </a:xfrm>
        </p:grpSpPr>
        <p:pic>
          <p:nvPicPr>
            <p:cNvPr id="5" name="Picture 4"/>
            <p:cNvPicPr>
              <a:picLocks noChangeAspect="1"/>
            </p:cNvPicPr>
            <p:nvPr/>
          </p:nvPicPr>
          <p:blipFill>
            <a:blip r:embed="rId3"/>
            <a:stretch>
              <a:fillRect/>
            </a:stretch>
          </p:blipFill>
          <p:spPr>
            <a:xfrm>
              <a:off x="116595" y="1245368"/>
              <a:ext cx="8764506" cy="881730"/>
            </a:xfrm>
            <a:prstGeom prst="rect">
              <a:avLst/>
            </a:prstGeom>
          </p:spPr>
        </p:pic>
        <p:sp>
          <p:nvSpPr>
            <p:cNvPr id="7" name="Rectangle 6"/>
            <p:cNvSpPr>
              <a:spLocks noChangeArrowheads="1"/>
            </p:cNvSpPr>
            <p:nvPr/>
          </p:nvSpPr>
          <p:spPr bwMode="auto">
            <a:xfrm>
              <a:off x="4368800" y="1472895"/>
              <a:ext cx="1663699" cy="213338"/>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
          <p:nvSpPr>
            <p:cNvPr id="8" name="Rectangle 7"/>
            <p:cNvSpPr>
              <a:spLocks noChangeArrowheads="1"/>
            </p:cNvSpPr>
            <p:nvPr/>
          </p:nvSpPr>
          <p:spPr bwMode="auto">
            <a:xfrm>
              <a:off x="6267450" y="1582994"/>
              <a:ext cx="2489200" cy="542695"/>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
          <p:nvSpPr>
            <p:cNvPr id="10" name="Rectangle 9"/>
            <p:cNvSpPr>
              <a:spLocks noChangeArrowheads="1"/>
            </p:cNvSpPr>
            <p:nvPr/>
          </p:nvSpPr>
          <p:spPr bwMode="auto">
            <a:xfrm>
              <a:off x="782305" y="1847812"/>
              <a:ext cx="1663699" cy="213338"/>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pic>
          <p:nvPicPr>
            <p:cNvPr id="11" name="Picture 10"/>
            <p:cNvPicPr>
              <a:picLocks noChangeAspect="1"/>
            </p:cNvPicPr>
            <p:nvPr/>
          </p:nvPicPr>
          <p:blipFill>
            <a:blip r:embed="rId4"/>
            <a:stretch>
              <a:fillRect/>
            </a:stretch>
          </p:blipFill>
          <p:spPr>
            <a:xfrm>
              <a:off x="802880" y="1895976"/>
              <a:ext cx="1622550" cy="153796"/>
            </a:xfrm>
            <a:prstGeom prst="rect">
              <a:avLst/>
            </a:prstGeom>
          </p:spPr>
        </p:pic>
      </p:grpSp>
    </p:spTree>
    <p:extLst>
      <p:ext uri="{BB962C8B-B14F-4D97-AF65-F5344CB8AC3E}">
        <p14:creationId xmlns:p14="http://schemas.microsoft.com/office/powerpoint/2010/main" val="29404005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9619" y="2989682"/>
            <a:ext cx="8229600" cy="3265463"/>
          </a:xfrm>
        </p:spPr>
        <p:txBody>
          <a:bodyPr>
            <a:noAutofit/>
          </a:bodyPr>
          <a:lstStyle/>
          <a:p>
            <a:pPr>
              <a:buFont typeface="Arial" panose="020B0604020202020204" pitchFamily="34" charset="0"/>
              <a:buChar char="•"/>
            </a:pPr>
            <a:r>
              <a:rPr lang="en-US" sz="1900" b="1" dirty="0"/>
              <a:t>Sabbatical Credits Used:</a:t>
            </a:r>
            <a:r>
              <a:rPr lang="en-US" sz="1900" dirty="0"/>
              <a:t> Entered as a positive number. (Review on Absence Balance page) After the leave is approved, credits are populated in </a:t>
            </a:r>
            <a:r>
              <a:rPr lang="en-US" sz="1900" b="1" dirty="0"/>
              <a:t>Manage Accruals</a:t>
            </a:r>
            <a:r>
              <a:rPr lang="en-US" sz="1900" dirty="0"/>
              <a:t>. </a:t>
            </a:r>
          </a:p>
          <a:p>
            <a:pPr>
              <a:buFont typeface="Arial" panose="020B0604020202020204" pitchFamily="34" charset="0"/>
              <a:buChar char="•"/>
            </a:pPr>
            <a:r>
              <a:rPr lang="en-US" sz="1900" b="1" dirty="0"/>
              <a:t>Sabbatical Percent:</a:t>
            </a:r>
            <a:r>
              <a:rPr lang="en-US" sz="1900" dirty="0"/>
              <a:t> Percent of sabbatical leave.</a:t>
            </a:r>
          </a:p>
          <a:p>
            <a:pPr>
              <a:buFont typeface="Arial" panose="020B0604020202020204" pitchFamily="34" charset="0"/>
              <a:buChar char="•"/>
            </a:pPr>
            <a:r>
              <a:rPr lang="en-US" sz="1900" b="1" dirty="0"/>
              <a:t>Sabbatical Leave Supplement Percent: </a:t>
            </a:r>
            <a:r>
              <a:rPr lang="en-US" sz="1900" dirty="0"/>
              <a:t>Dean’s Supplement (subject to Location approval).</a:t>
            </a:r>
          </a:p>
          <a:p>
            <a:pPr>
              <a:buFont typeface="Arial" panose="020B0604020202020204" pitchFamily="34" charset="0"/>
              <a:buChar char="•"/>
            </a:pPr>
            <a:r>
              <a:rPr lang="en-US" sz="1900" b="1" dirty="0"/>
              <a:t>Leave No Pay Percent:</a:t>
            </a:r>
            <a:r>
              <a:rPr lang="en-US" sz="1900" dirty="0"/>
              <a:t> The percent of the leave with no pay. </a:t>
            </a:r>
          </a:p>
          <a:p>
            <a:pPr>
              <a:buFont typeface="Arial" panose="020B0604020202020204" pitchFamily="34" charset="0"/>
              <a:buChar char="•"/>
            </a:pPr>
            <a:r>
              <a:rPr lang="en-US" sz="2000" dirty="0"/>
              <a:t>Do Not enter earn codes in the </a:t>
            </a:r>
            <a:r>
              <a:rPr lang="en-US" sz="2000" b="1" dirty="0"/>
              <a:t>JED Additional Earning Codes </a:t>
            </a:r>
            <a:r>
              <a:rPr lang="en-US" sz="2000" dirty="0"/>
              <a:t>tab for partial sabbatical absence requests.</a:t>
            </a:r>
            <a:endParaRPr lang="en-US" sz="1900" dirty="0"/>
          </a:p>
        </p:txBody>
      </p:sp>
      <p:sp>
        <p:nvSpPr>
          <p:cNvPr id="8" name="Title 7"/>
          <p:cNvSpPr>
            <a:spLocks noGrp="1"/>
          </p:cNvSpPr>
          <p:nvPr>
            <p:ph type="title"/>
          </p:nvPr>
        </p:nvSpPr>
        <p:spPr/>
        <p:txBody>
          <a:bodyPr/>
          <a:lstStyle/>
          <a:p>
            <a:r>
              <a:rPr lang="en-US" sz="3200" dirty="0"/>
              <a:t>Dynamic Tabs </a:t>
            </a:r>
            <a:r>
              <a:rPr lang="en-US" dirty="0">
                <a:solidFill>
                  <a:srgbClr val="000000"/>
                </a:solidFill>
              </a:rPr>
              <a:t>- </a:t>
            </a:r>
            <a:r>
              <a:rPr lang="en-US" sz="2400" dirty="0"/>
              <a:t>Sabbatical</a:t>
            </a:r>
          </a:p>
        </p:txBody>
      </p:sp>
      <p:grpSp>
        <p:nvGrpSpPr>
          <p:cNvPr id="2" name="Group 1"/>
          <p:cNvGrpSpPr/>
          <p:nvPr/>
        </p:nvGrpSpPr>
        <p:grpSpPr>
          <a:xfrm>
            <a:off x="182880" y="1737659"/>
            <a:ext cx="8778240" cy="949764"/>
            <a:chOff x="182880" y="1437720"/>
            <a:chExt cx="8778240" cy="949764"/>
          </a:xfrm>
        </p:grpSpPr>
        <p:pic>
          <p:nvPicPr>
            <p:cNvPr id="2050" name="Picture 2" descr="C:\Users\dallen\AppData\Local\Temp\SNAGHTML224e252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 y="1437720"/>
              <a:ext cx="8778240" cy="9497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2664419" y="1643566"/>
              <a:ext cx="697658" cy="213337"/>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
          <p:nvSpPr>
            <p:cNvPr id="10" name="Rectangle 9"/>
            <p:cNvSpPr>
              <a:spLocks noChangeArrowheads="1"/>
            </p:cNvSpPr>
            <p:nvPr/>
          </p:nvSpPr>
          <p:spPr bwMode="auto">
            <a:xfrm>
              <a:off x="6157529" y="1784957"/>
              <a:ext cx="2407246" cy="55856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grpSp>
      <p:sp>
        <p:nvSpPr>
          <p:cNvPr id="3" name="TextBox 2"/>
          <p:cNvSpPr txBox="1"/>
          <p:nvPr/>
        </p:nvSpPr>
        <p:spPr>
          <a:xfrm>
            <a:off x="542169" y="1143416"/>
            <a:ext cx="8261301" cy="461665"/>
          </a:xfrm>
          <a:prstGeom prst="rect">
            <a:avLst/>
          </a:prstGeom>
          <a:noFill/>
        </p:spPr>
        <p:txBody>
          <a:bodyPr wrap="none" rtlCol="0">
            <a:spAutoFit/>
          </a:bodyPr>
          <a:lstStyle/>
          <a:p>
            <a:r>
              <a:rPr lang="en-US" sz="2400" dirty="0"/>
              <a:t>If a sabbatical </a:t>
            </a:r>
            <a:r>
              <a:rPr lang="en-US" sz="2400" b="1" dirty="0"/>
              <a:t>Leave</a:t>
            </a:r>
            <a:r>
              <a:rPr lang="en-US" sz="2400" dirty="0"/>
              <a:t> type is selected, the </a:t>
            </a:r>
            <a:r>
              <a:rPr lang="en-US" sz="2400" b="1" dirty="0"/>
              <a:t>Sabbatical</a:t>
            </a:r>
            <a:r>
              <a:rPr lang="en-US" sz="2400" dirty="0"/>
              <a:t> tab appears.</a:t>
            </a:r>
          </a:p>
        </p:txBody>
      </p:sp>
      <p:grpSp>
        <p:nvGrpSpPr>
          <p:cNvPr id="13" name="Group 12"/>
          <p:cNvGrpSpPr/>
          <p:nvPr/>
        </p:nvGrpSpPr>
        <p:grpSpPr>
          <a:xfrm>
            <a:off x="7392049" y="40224"/>
            <a:ext cx="1765300" cy="1684421"/>
            <a:chOff x="1252961" y="411480"/>
            <a:chExt cx="6400800" cy="6400800"/>
          </a:xfrm>
        </p:grpSpPr>
        <p:sp>
          <p:nvSpPr>
            <p:cNvPr id="6" name="Oval 5"/>
            <p:cNvSpPr/>
            <p:nvPr/>
          </p:nvSpPr>
          <p:spPr>
            <a:xfrm>
              <a:off x="1298681" y="457200"/>
              <a:ext cx="6309360" cy="63093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quot;No&quot; Symbol 4"/>
            <p:cNvSpPr/>
            <p:nvPr/>
          </p:nvSpPr>
          <p:spPr>
            <a:xfrm>
              <a:off x="1252961" y="411480"/>
              <a:ext cx="6400800" cy="6400800"/>
            </a:xfrm>
            <a:prstGeom prst="noSmoking">
              <a:avLst>
                <a:gd name="adj" fmla="val 9033"/>
              </a:avLst>
            </a:prstGeom>
            <a:solidFill>
              <a:srgbClr val="C00000"/>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4145105" y="2212843"/>
              <a:ext cx="3099814" cy="935640"/>
            </a:xfrm>
            <a:prstGeom prst="rect">
              <a:avLst/>
            </a:prstGeom>
            <a:noFill/>
          </p:spPr>
          <p:txBody>
            <a:bodyPr wrap="square" rtlCol="0">
              <a:spAutoFit/>
            </a:bodyPr>
            <a:lstStyle/>
            <a:p>
              <a:r>
                <a:rPr lang="en-US" sz="1000" b="1" dirty="0"/>
                <a:t>Intermittent</a:t>
              </a:r>
            </a:p>
          </p:txBody>
        </p:sp>
        <p:sp>
          <p:nvSpPr>
            <p:cNvPr id="14" name="TextBox 13"/>
            <p:cNvSpPr txBox="1"/>
            <p:nvPr/>
          </p:nvSpPr>
          <p:spPr>
            <a:xfrm>
              <a:off x="2107905" y="3964742"/>
              <a:ext cx="2321431" cy="935640"/>
            </a:xfrm>
            <a:prstGeom prst="rect">
              <a:avLst/>
            </a:prstGeom>
            <a:noFill/>
          </p:spPr>
          <p:txBody>
            <a:bodyPr wrap="square" rtlCol="0">
              <a:spAutoFit/>
            </a:bodyPr>
            <a:lstStyle/>
            <a:p>
              <a:r>
                <a:rPr lang="en-US" sz="1000" b="1" dirty="0"/>
                <a:t>Unpaid</a:t>
              </a:r>
            </a:p>
          </p:txBody>
        </p:sp>
      </p:grpSp>
      <p:sp>
        <p:nvSpPr>
          <p:cNvPr id="11" name="TextBox 10"/>
          <p:cNvSpPr txBox="1"/>
          <p:nvPr/>
        </p:nvSpPr>
        <p:spPr>
          <a:xfrm rot="19008882">
            <a:off x="2691788" y="3631171"/>
            <a:ext cx="3705467" cy="707886"/>
          </a:xfrm>
          <a:prstGeom prst="rect">
            <a:avLst/>
          </a:prstGeom>
          <a:noFill/>
        </p:spPr>
        <p:txBody>
          <a:bodyPr wrap="square" rtlCol="0">
            <a:spAutoFit/>
          </a:bodyPr>
          <a:lstStyle/>
          <a:p>
            <a:r>
              <a:rPr lang="en-US" sz="4000" b="1" dirty="0">
                <a:solidFill>
                  <a:srgbClr val="FF0000"/>
                </a:solidFill>
                <a:latin typeface="Rockwell Extra Bold" panose="02060903040505020403" pitchFamily="18" charset="0"/>
                <a:cs typeface="Arial" panose="020B0604020202020204" pitchFamily="34" charset="0"/>
              </a:rPr>
              <a:t>AP Support</a:t>
            </a:r>
          </a:p>
        </p:txBody>
      </p:sp>
    </p:spTree>
    <p:extLst>
      <p:ext uri="{BB962C8B-B14F-4D97-AF65-F5344CB8AC3E}">
        <p14:creationId xmlns:p14="http://schemas.microsoft.com/office/powerpoint/2010/main" val="317509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 presetClass="exit" presetSubtype="0" fill="hold" nodeType="withEffect">
                                  <p:stCondLst>
                                    <p:cond delay="0"/>
                                  </p:stCondLst>
                                  <p:childTnLst>
                                    <p:set>
                                      <p:cBhvr>
                                        <p:cTn id="1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dallen\AppData\Local\Temp\SNAGHTML1a74670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25954"/>
            <a:ext cx="8686800" cy="7931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Content Placeholder 10"/>
          <p:cNvSpPr>
            <a:spLocks noGrp="1"/>
          </p:cNvSpPr>
          <p:nvPr>
            <p:ph idx="1"/>
          </p:nvPr>
        </p:nvSpPr>
        <p:spPr>
          <a:xfrm>
            <a:off x="555873" y="3633360"/>
            <a:ext cx="8229600" cy="2144677"/>
          </a:xfrm>
        </p:spPr>
        <p:txBody>
          <a:bodyPr>
            <a:noAutofit/>
          </a:bodyPr>
          <a:lstStyle/>
          <a:p>
            <a:pPr>
              <a:buFont typeface="Arial" panose="020B0604020202020204" pitchFamily="34" charset="0"/>
              <a:buChar char="•"/>
            </a:pPr>
            <a:r>
              <a:rPr lang="en-US" sz="2400" dirty="0"/>
              <a:t>Use the </a:t>
            </a:r>
            <a:r>
              <a:rPr lang="en-US" sz="2400" b="1" dirty="0"/>
              <a:t>JED – Additional Earnings Codes </a:t>
            </a:r>
            <a:r>
              <a:rPr lang="en-US" sz="2400" dirty="0"/>
              <a:t>tab</a:t>
            </a:r>
            <a:r>
              <a:rPr lang="en-US" sz="2400" b="1" dirty="0"/>
              <a:t> </a:t>
            </a:r>
            <a:r>
              <a:rPr lang="en-US" sz="2400" dirty="0"/>
              <a:t>for:</a:t>
            </a:r>
            <a:r>
              <a:rPr lang="en-US" sz="2400" b="1" dirty="0"/>
              <a:t> </a:t>
            </a:r>
          </a:p>
          <a:p>
            <a:pPr lvl="1">
              <a:buClr>
                <a:schemeClr val="tx1"/>
              </a:buClr>
            </a:pPr>
            <a:r>
              <a:rPr lang="en-US" sz="2200" dirty="0" smtClean="0"/>
              <a:t>Some </a:t>
            </a:r>
            <a:r>
              <a:rPr lang="en-US" sz="2200" dirty="0"/>
              <a:t>Military leaves</a:t>
            </a:r>
          </a:p>
          <a:p>
            <a:pPr lvl="1">
              <a:buClr>
                <a:schemeClr val="tx1"/>
              </a:buClr>
            </a:pPr>
            <a:r>
              <a:rPr lang="en-US" sz="2200" dirty="0"/>
              <a:t>Some Academic </a:t>
            </a:r>
            <a:r>
              <a:rPr lang="en-US" sz="2200" dirty="0" smtClean="0"/>
              <a:t>Medical</a:t>
            </a:r>
          </a:p>
          <a:p>
            <a:pPr lvl="1">
              <a:buClr>
                <a:schemeClr val="tx1"/>
              </a:buClr>
            </a:pPr>
            <a:r>
              <a:rPr lang="en-US" sz="2200" dirty="0" smtClean="0"/>
              <a:t>Partial Academic Leaves without pay excluding Sabbatical</a:t>
            </a:r>
          </a:p>
          <a:p>
            <a:pPr lvl="2">
              <a:buClr>
                <a:schemeClr val="tx1"/>
              </a:buClr>
            </a:pPr>
            <a:r>
              <a:rPr lang="en-US" sz="2000" dirty="0" smtClean="0"/>
              <a:t>For sabbatical, use </a:t>
            </a:r>
            <a:r>
              <a:rPr lang="en-US" sz="2000" smtClean="0"/>
              <a:t>Sabbatical Tab </a:t>
            </a:r>
            <a:endParaRPr lang="en-US" sz="2000" dirty="0"/>
          </a:p>
        </p:txBody>
      </p:sp>
      <p:sp>
        <p:nvSpPr>
          <p:cNvPr id="4" name="Title 3">
            <a:extLst>
              <a:ext uri="{FF2B5EF4-FFF2-40B4-BE49-F238E27FC236}">
                <a16:creationId xmlns:a16="http://schemas.microsoft.com/office/drawing/2014/main" id="{18E5F2AD-11EB-4EE1-8686-376E3C7CEE88}"/>
              </a:ext>
            </a:extLst>
          </p:cNvPr>
          <p:cNvSpPr>
            <a:spLocks noGrp="1"/>
          </p:cNvSpPr>
          <p:nvPr>
            <p:ph type="title"/>
          </p:nvPr>
        </p:nvSpPr>
        <p:spPr>
          <a:xfrm>
            <a:off x="231020" y="41329"/>
            <a:ext cx="8227181" cy="850911"/>
          </a:xfrm>
        </p:spPr>
        <p:txBody>
          <a:bodyPr/>
          <a:lstStyle/>
          <a:p>
            <a:r>
              <a:rPr lang="en-US" dirty="0">
                <a:solidFill>
                  <a:schemeClr val="tx1"/>
                </a:solidFill>
              </a:rPr>
              <a:t>JED</a:t>
            </a:r>
            <a:r>
              <a:rPr lang="en-US" sz="3200" dirty="0"/>
              <a:t> – </a:t>
            </a:r>
            <a:r>
              <a:rPr lang="en-US" sz="2000" dirty="0"/>
              <a:t>Additional Earning Codes Tab</a:t>
            </a:r>
          </a:p>
        </p:txBody>
      </p:sp>
      <p:sp>
        <p:nvSpPr>
          <p:cNvPr id="8" name="Rectangle 7"/>
          <p:cNvSpPr>
            <a:spLocks noChangeArrowheads="1"/>
          </p:cNvSpPr>
          <p:nvPr/>
        </p:nvSpPr>
        <p:spPr bwMode="auto">
          <a:xfrm>
            <a:off x="5443471" y="1645087"/>
            <a:ext cx="3321407" cy="394456"/>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
        <p:nvSpPr>
          <p:cNvPr id="9" name="Rectangle 8"/>
          <p:cNvSpPr>
            <a:spLocks noChangeArrowheads="1"/>
          </p:cNvSpPr>
          <p:nvPr/>
        </p:nvSpPr>
        <p:spPr bwMode="auto">
          <a:xfrm>
            <a:off x="1246427" y="1517328"/>
            <a:ext cx="1292907" cy="168017"/>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
        <p:nvSpPr>
          <p:cNvPr id="7" name="Rectangle 6"/>
          <p:cNvSpPr/>
          <p:nvPr/>
        </p:nvSpPr>
        <p:spPr>
          <a:xfrm>
            <a:off x="119271" y="2657141"/>
            <a:ext cx="9102807" cy="769441"/>
          </a:xfrm>
          <a:prstGeom prst="rect">
            <a:avLst/>
          </a:prstGeom>
        </p:spPr>
        <p:txBody>
          <a:bodyPr vert="horz" lIns="91440" tIns="45720" rIns="91440" bIns="45720" rtlCol="0">
            <a:noAutofit/>
          </a:bodyPr>
          <a:lstStyle/>
          <a:p>
            <a:pPr marL="800080" lvl="1" indent="-342891">
              <a:spcBef>
                <a:spcPct val="20000"/>
              </a:spcBef>
              <a:buClr>
                <a:srgbClr val="00CCFF"/>
              </a:buClr>
              <a:buFont typeface="Arial" panose="020B0604020202020204" pitchFamily="34" charset="0"/>
              <a:buChar char="•"/>
            </a:pPr>
            <a:r>
              <a:rPr lang="en-IE" sz="2400" dirty="0"/>
              <a:t>Do not include Job Earnings Distribution for </a:t>
            </a:r>
            <a:r>
              <a:rPr lang="en-IE" sz="2000" dirty="0"/>
              <a:t>FML/ CFRA/ PDLL </a:t>
            </a:r>
            <a:r>
              <a:rPr lang="en-IE" sz="2400" dirty="0"/>
              <a:t>type leaves for non-academic </a:t>
            </a:r>
            <a:r>
              <a:rPr lang="en-IE" sz="2400" dirty="0" smtClean="0"/>
              <a:t>jobs.</a:t>
            </a:r>
            <a:endParaRPr lang="en-IE" sz="2400" dirty="0"/>
          </a:p>
        </p:txBody>
      </p:sp>
    </p:spTree>
    <p:extLst>
      <p:ext uri="{BB962C8B-B14F-4D97-AF65-F5344CB8AC3E}">
        <p14:creationId xmlns:p14="http://schemas.microsoft.com/office/powerpoint/2010/main" val="28578448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dallen\AppData\Local\Temp\SNAGHTML1a74670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25954"/>
            <a:ext cx="8686800" cy="7931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Content Placeholder 10"/>
          <p:cNvSpPr>
            <a:spLocks noGrp="1"/>
          </p:cNvSpPr>
          <p:nvPr>
            <p:ph idx="1"/>
          </p:nvPr>
        </p:nvSpPr>
        <p:spPr>
          <a:xfrm>
            <a:off x="459619" y="2480928"/>
            <a:ext cx="8229600" cy="3374928"/>
          </a:xfrm>
        </p:spPr>
        <p:txBody>
          <a:bodyPr>
            <a:noAutofit/>
          </a:bodyPr>
          <a:lstStyle/>
          <a:p>
            <a:pPr>
              <a:buClr>
                <a:schemeClr val="tx1"/>
              </a:buClr>
              <a:buFont typeface="Arial" panose="020B0604020202020204" pitchFamily="34" charset="0"/>
              <a:buChar char="•"/>
            </a:pPr>
            <a:r>
              <a:rPr lang="en-US" sz="2400" dirty="0"/>
              <a:t>Job Earnings Distribution must match how compensation is setup in Job Data.</a:t>
            </a:r>
          </a:p>
          <a:p>
            <a:pPr>
              <a:buClr>
                <a:schemeClr val="tx1"/>
              </a:buClr>
              <a:buFont typeface="Arial" panose="020B0604020202020204" pitchFamily="34" charset="0"/>
              <a:buChar char="•"/>
            </a:pPr>
            <a:r>
              <a:rPr lang="en-US" sz="2400" dirty="0"/>
              <a:t>Earnings Codes </a:t>
            </a:r>
            <a:r>
              <a:rPr lang="en-US" sz="2400" b="1" dirty="0"/>
              <a:t>added</a:t>
            </a:r>
            <a:r>
              <a:rPr lang="en-US" sz="2400" dirty="0"/>
              <a:t> to the Absence Request must be 			                           </a:t>
            </a:r>
            <a:r>
              <a:rPr lang="en-US" sz="2400" b="1" dirty="0"/>
              <a:t>edited</a:t>
            </a:r>
            <a:r>
              <a:rPr lang="en-US" sz="2400" dirty="0"/>
              <a:t> on the Absence Request</a:t>
            </a:r>
            <a:r>
              <a:rPr lang="en-US" sz="2400" b="1" dirty="0"/>
              <a:t>.</a:t>
            </a:r>
            <a:endParaRPr lang="en-US" sz="2400" dirty="0"/>
          </a:p>
          <a:p>
            <a:pPr>
              <a:buClr>
                <a:schemeClr val="tx1"/>
              </a:buClr>
              <a:buFont typeface="Arial" panose="020B0604020202020204" pitchFamily="34" charset="0"/>
              <a:buChar char="•"/>
            </a:pPr>
            <a:r>
              <a:rPr lang="en-US" sz="2400" dirty="0"/>
              <a:t>Enter the </a:t>
            </a:r>
            <a:r>
              <a:rPr lang="en-US" sz="2400" b="1" dirty="0"/>
              <a:t>Job Earnings Distribution </a:t>
            </a:r>
            <a:r>
              <a:rPr lang="en-US" sz="2400" dirty="0"/>
              <a:t>for the employee when needed – this provides direction for UCPC when updating employee record.  </a:t>
            </a:r>
          </a:p>
          <a:p>
            <a:pPr>
              <a:buClr>
                <a:schemeClr val="tx1"/>
              </a:buClr>
              <a:buFont typeface="Arial" panose="020B0604020202020204" pitchFamily="34" charset="0"/>
              <a:buChar char="•"/>
            </a:pPr>
            <a:r>
              <a:rPr lang="en-US" sz="2400" dirty="0"/>
              <a:t>The sum of each earnings codes percentages must equal 100%.</a:t>
            </a:r>
          </a:p>
        </p:txBody>
      </p:sp>
      <p:sp>
        <p:nvSpPr>
          <p:cNvPr id="4" name="Title 3">
            <a:extLst>
              <a:ext uri="{FF2B5EF4-FFF2-40B4-BE49-F238E27FC236}">
                <a16:creationId xmlns:a16="http://schemas.microsoft.com/office/drawing/2014/main" id="{18E5F2AD-11EB-4EE1-8686-376E3C7CEE88}"/>
              </a:ext>
            </a:extLst>
          </p:cNvPr>
          <p:cNvSpPr>
            <a:spLocks noGrp="1"/>
          </p:cNvSpPr>
          <p:nvPr>
            <p:ph type="title"/>
          </p:nvPr>
        </p:nvSpPr>
        <p:spPr>
          <a:xfrm>
            <a:off x="289139" y="40226"/>
            <a:ext cx="8227181" cy="850911"/>
          </a:xfrm>
        </p:spPr>
        <p:txBody>
          <a:bodyPr/>
          <a:lstStyle/>
          <a:p>
            <a:r>
              <a:rPr lang="en-US" dirty="0">
                <a:solidFill>
                  <a:schemeClr val="tx1"/>
                </a:solidFill>
              </a:rPr>
              <a:t>JED</a:t>
            </a:r>
            <a:r>
              <a:rPr lang="en-US" sz="2800" dirty="0"/>
              <a:t> – </a:t>
            </a:r>
            <a:r>
              <a:rPr lang="en-US" sz="2000" dirty="0"/>
              <a:t>Additional Earning Codes </a:t>
            </a:r>
            <a:r>
              <a:rPr lang="en-US" sz="2000" dirty="0">
                <a:solidFill>
                  <a:schemeClr val="tx1"/>
                </a:solidFill>
              </a:rPr>
              <a:t>(cont’d)</a:t>
            </a:r>
            <a:endParaRPr lang="en-US" sz="2000" dirty="0"/>
          </a:p>
        </p:txBody>
      </p:sp>
      <p:sp>
        <p:nvSpPr>
          <p:cNvPr id="8" name="Rectangle 7"/>
          <p:cNvSpPr>
            <a:spLocks noChangeArrowheads="1"/>
          </p:cNvSpPr>
          <p:nvPr/>
        </p:nvSpPr>
        <p:spPr bwMode="auto">
          <a:xfrm>
            <a:off x="5443471" y="1645087"/>
            <a:ext cx="3321407" cy="394456"/>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
        <p:nvSpPr>
          <p:cNvPr id="9" name="Rectangle 8"/>
          <p:cNvSpPr>
            <a:spLocks noChangeArrowheads="1"/>
          </p:cNvSpPr>
          <p:nvPr/>
        </p:nvSpPr>
        <p:spPr bwMode="auto">
          <a:xfrm>
            <a:off x="1246427" y="1517328"/>
            <a:ext cx="1292907" cy="168017"/>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Tree>
    <p:extLst>
      <p:ext uri="{BB962C8B-B14F-4D97-AF65-F5344CB8AC3E}">
        <p14:creationId xmlns:p14="http://schemas.microsoft.com/office/powerpoint/2010/main" val="1686219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Course Agenda</a:t>
            </a:r>
          </a:p>
        </p:txBody>
      </p:sp>
      <p:graphicFrame>
        <p:nvGraphicFramePr>
          <p:cNvPr id="8" name="Diagram 7"/>
          <p:cNvGraphicFramePr/>
          <p:nvPr>
            <p:extLst>
              <p:ext uri="{D42A27DB-BD31-4B8C-83A1-F6EECF244321}">
                <p14:modId xmlns:p14="http://schemas.microsoft.com/office/powerpoint/2010/main" val="2782948185"/>
              </p:ext>
            </p:extLst>
          </p:nvPr>
        </p:nvGraphicFramePr>
        <p:xfrm>
          <a:off x="1051233" y="1779439"/>
          <a:ext cx="6851795"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3" name="Snip Diagonal Corner Rectangle 32"/>
          <p:cNvSpPr/>
          <p:nvPr/>
        </p:nvSpPr>
        <p:spPr>
          <a:xfrm>
            <a:off x="1446840" y="1412210"/>
            <a:ext cx="5637773" cy="400111"/>
          </a:xfrm>
          <a:prstGeom prst="snip2Diag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Lesson</a:t>
            </a:r>
          </a:p>
        </p:txBody>
      </p:sp>
    </p:spTree>
    <p:custDataLst>
      <p:tags r:id="rId1"/>
    </p:custDataLst>
    <p:extLst>
      <p:ext uri="{BB962C8B-B14F-4D97-AF65-F5344CB8AC3E}">
        <p14:creationId xmlns:p14="http://schemas.microsoft.com/office/powerpoint/2010/main" val="12145983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Arial" panose="020B0604020202020204" pitchFamily="34" charset="0"/>
              <a:buChar char="•"/>
            </a:pPr>
            <a:r>
              <a:rPr lang="en-US" sz="2400" dirty="0"/>
              <a:t>This is your opportunity to practice this task on your own.</a:t>
            </a:r>
          </a:p>
          <a:p>
            <a:pPr>
              <a:buFont typeface="Arial" panose="020B0604020202020204" pitchFamily="34" charset="0"/>
              <a:buChar char="•"/>
            </a:pPr>
            <a:r>
              <a:rPr lang="en-US" sz="2400" dirty="0"/>
              <a:t>Create an initial leave request for an </a:t>
            </a:r>
            <a:r>
              <a:rPr lang="en-US" sz="2400" b="1" dirty="0">
                <a:solidFill>
                  <a:schemeClr val="accent6">
                    <a:lumMod val="75000"/>
                  </a:schemeClr>
                </a:solidFill>
              </a:rPr>
              <a:t>AY/FY</a:t>
            </a:r>
            <a:r>
              <a:rPr lang="en-US" sz="2400" dirty="0"/>
              <a:t> academic on sabbatical according to the details on the workbook.</a:t>
            </a:r>
          </a:p>
          <a:p>
            <a:pPr>
              <a:buFont typeface="Arial" panose="020B0604020202020204" pitchFamily="34" charset="0"/>
              <a:buChar char="•"/>
            </a:pPr>
            <a:r>
              <a:rPr lang="en-US" sz="2400" dirty="0"/>
              <a:t>Ask your instructor for assistance.</a:t>
            </a:r>
          </a:p>
          <a:p>
            <a:pPr>
              <a:buClr>
                <a:srgbClr val="66FFFF"/>
              </a:buClr>
              <a:buFont typeface="Wingdings" panose="05000000000000000000" pitchFamily="2" charset="2"/>
              <a:buChar char="s"/>
            </a:pPr>
            <a:endParaRPr lang="en-US" sz="2400" dirty="0"/>
          </a:p>
          <a:p>
            <a:pPr>
              <a:buClr>
                <a:srgbClr val="66FFFF"/>
              </a:buClr>
              <a:buFont typeface="Wingdings" panose="05000000000000000000" pitchFamily="2" charset="2"/>
              <a:buChar char="s"/>
            </a:pPr>
            <a:endParaRPr lang="en-US" sz="2400" dirty="0"/>
          </a:p>
        </p:txBody>
      </p:sp>
      <p:sp>
        <p:nvSpPr>
          <p:cNvPr id="3" name="Text Placeholder 2"/>
          <p:cNvSpPr>
            <a:spLocks noGrp="1"/>
          </p:cNvSpPr>
          <p:nvPr>
            <p:ph type="body" idx="10"/>
          </p:nvPr>
        </p:nvSpPr>
        <p:spPr/>
        <p:txBody>
          <a:bodyPr>
            <a:normAutofit/>
          </a:bodyPr>
          <a:lstStyle/>
          <a:p>
            <a:r>
              <a:rPr lang="en-US" sz="3200" dirty="0"/>
              <a:t>Submit Sabbatical Leave of Absence Request</a:t>
            </a:r>
          </a:p>
        </p:txBody>
      </p:sp>
      <p:sp>
        <p:nvSpPr>
          <p:cNvPr id="4" name="Title 3"/>
          <p:cNvSpPr>
            <a:spLocks noGrp="1"/>
          </p:cNvSpPr>
          <p:nvPr>
            <p:ph type="title"/>
          </p:nvPr>
        </p:nvSpPr>
        <p:spPr/>
        <p:txBody>
          <a:bodyPr/>
          <a:lstStyle/>
          <a:p>
            <a:r>
              <a:rPr lang="en-US" dirty="0" smtClean="0">
                <a:solidFill>
                  <a:schemeClr val="tx1"/>
                </a:solidFill>
              </a:rPr>
              <a:t>Exercise 2</a:t>
            </a:r>
            <a:endParaRPr lang="en-US" dirty="0">
              <a:solidFill>
                <a:schemeClr val="tx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2030" y="155014"/>
            <a:ext cx="1061575" cy="1061575"/>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2009" y="3524069"/>
            <a:ext cx="2436723" cy="2436723"/>
          </a:xfrm>
          <a:prstGeom prst="rect">
            <a:avLst/>
          </a:prstGeom>
          <a:ln>
            <a:noFill/>
          </a:ln>
          <a:effectLst>
            <a:outerShdw blurRad="292100" dist="139700" dir="2700000" algn="tl" rotWithShape="0">
              <a:srgbClr val="333333">
                <a:alpha val="65000"/>
              </a:srgbClr>
            </a:outerShdw>
          </a:effectLst>
        </p:spPr>
      </p:pic>
      <p:sp>
        <p:nvSpPr>
          <p:cNvPr id="8" name="Content Placeholder 1"/>
          <p:cNvSpPr txBox="1">
            <a:spLocks/>
          </p:cNvSpPr>
          <p:nvPr/>
        </p:nvSpPr>
        <p:spPr>
          <a:xfrm>
            <a:off x="841477" y="3807793"/>
            <a:ext cx="5872355" cy="35542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u="sng" dirty="0"/>
              <a:t>Academic Personal Resources</a:t>
            </a:r>
          </a:p>
          <a:p>
            <a:pPr>
              <a:buClr>
                <a:schemeClr val="tx1"/>
              </a:buClr>
              <a:buFont typeface="Arial" panose="020B0604020202020204" pitchFamily="34" charset="0"/>
              <a:buChar char="•"/>
            </a:pPr>
            <a:r>
              <a:rPr lang="en-US" sz="2000" dirty="0"/>
              <a:t>AP website </a:t>
            </a:r>
          </a:p>
          <a:p>
            <a:pPr>
              <a:buClr>
                <a:schemeClr val="tx1"/>
              </a:buClr>
              <a:buFont typeface="Arial" panose="020B0604020202020204" pitchFamily="34" charset="0"/>
              <a:buChar char="•"/>
            </a:pPr>
            <a:r>
              <a:rPr lang="en-US" sz="2000" dirty="0"/>
              <a:t>AP email</a:t>
            </a:r>
          </a:p>
          <a:p>
            <a:pPr>
              <a:buClr>
                <a:schemeClr val="tx1"/>
              </a:buClr>
              <a:buFont typeface="Arial" panose="020B0604020202020204" pitchFamily="34" charset="0"/>
              <a:buChar char="•"/>
            </a:pPr>
            <a:r>
              <a:rPr lang="en-US" sz="2000" dirty="0"/>
              <a:t>UPK Sabbatical</a:t>
            </a:r>
          </a:p>
          <a:p>
            <a:pPr>
              <a:buClr>
                <a:schemeClr val="tx1"/>
              </a:buClr>
              <a:buFont typeface="Arial" panose="020B0604020202020204" pitchFamily="34" charset="0"/>
              <a:buChar char="•"/>
            </a:pPr>
            <a:r>
              <a:rPr lang="en-US" sz="2000" dirty="0"/>
              <a:t>UPK Partial Sabbatical</a:t>
            </a:r>
          </a:p>
          <a:p>
            <a:pPr>
              <a:buClr>
                <a:schemeClr val="tx1"/>
              </a:buClr>
              <a:buFont typeface="Arial" panose="020B0604020202020204" pitchFamily="34" charset="0"/>
              <a:buChar char="•"/>
            </a:pPr>
            <a:r>
              <a:rPr lang="en-US" sz="2000" dirty="0"/>
              <a:t>Job Aid Partial Sabbatical</a:t>
            </a:r>
          </a:p>
        </p:txBody>
      </p:sp>
    </p:spTree>
    <p:extLst>
      <p:ext uri="{BB962C8B-B14F-4D97-AF65-F5344CB8AC3E}">
        <p14:creationId xmlns:p14="http://schemas.microsoft.com/office/powerpoint/2010/main" val="6310243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187" y="1099100"/>
            <a:ext cx="8696471" cy="4308872"/>
          </a:xfrm>
          <a:prstGeom prst="rect">
            <a:avLst/>
          </a:prstGeom>
          <a:noFill/>
        </p:spPr>
        <p:txBody>
          <a:bodyPr wrap="square" rtlCol="0">
            <a:spAutoFit/>
          </a:bodyPr>
          <a:lstStyle/>
          <a:p>
            <a:pPr>
              <a:spcBef>
                <a:spcPts val="600"/>
              </a:spcBef>
            </a:pPr>
            <a:endParaRPr lang="en-US" sz="900" dirty="0"/>
          </a:p>
          <a:p>
            <a:pPr>
              <a:spcBef>
                <a:spcPts val="600"/>
              </a:spcBef>
            </a:pPr>
            <a:r>
              <a:rPr lang="en-US" sz="2400" dirty="0"/>
              <a:t>The </a:t>
            </a:r>
            <a:r>
              <a:rPr lang="en-US" sz="2400" b="1" dirty="0"/>
              <a:t>Workers’ Compensation </a:t>
            </a:r>
            <a:r>
              <a:rPr lang="en-US" sz="2400" dirty="0"/>
              <a:t>Leave is entered by UCI Central HR.</a:t>
            </a:r>
            <a:endParaRPr lang="en-US" sz="2400" b="1" dirty="0"/>
          </a:p>
          <a:p>
            <a:endParaRPr lang="en-US" sz="2400" b="1" dirty="0"/>
          </a:p>
          <a:p>
            <a:endParaRPr lang="en-US" sz="2400" b="1" dirty="0"/>
          </a:p>
          <a:p>
            <a:endParaRPr lang="en-US" sz="2400" dirty="0"/>
          </a:p>
          <a:p>
            <a:endParaRPr lang="en-US" sz="2400" dirty="0"/>
          </a:p>
          <a:p>
            <a:pPr marL="342891" indent="-342891">
              <a:buClr>
                <a:schemeClr val="tx1"/>
              </a:buClr>
              <a:buFont typeface="Arial" panose="020B0604020202020204" pitchFamily="34" charset="0"/>
              <a:buChar char="•"/>
            </a:pPr>
            <a:r>
              <a:rPr lang="en-US" sz="2000" b="1" dirty="0"/>
              <a:t>Note: </a:t>
            </a:r>
            <a:r>
              <a:rPr lang="en-US" sz="2000" dirty="0"/>
              <a:t>The WC Election Form needs to be provided to employee and returned to UCI Central HR prior to processing. </a:t>
            </a:r>
          </a:p>
          <a:p>
            <a:pPr marL="342891" indent="-342891">
              <a:buClr>
                <a:schemeClr val="tx1"/>
              </a:buClr>
              <a:buFont typeface="Arial" panose="020B0604020202020204" pitchFamily="34" charset="0"/>
              <a:buChar char="•"/>
            </a:pPr>
            <a:endParaRPr lang="en-US" sz="2000" dirty="0"/>
          </a:p>
          <a:p>
            <a:pPr marL="342891" indent="-342891">
              <a:buClr>
                <a:schemeClr val="tx1"/>
              </a:buClr>
              <a:buFont typeface="Arial" panose="020B0604020202020204" pitchFamily="34" charset="0"/>
              <a:buChar char="•"/>
            </a:pPr>
            <a:r>
              <a:rPr lang="en-US" sz="2000" dirty="0"/>
              <a:t>When an employee notifies the department of a Workers’ Compensation leave, contact Central HR. </a:t>
            </a:r>
          </a:p>
          <a:p>
            <a:pPr marL="342891" indent="-342891">
              <a:buClr>
                <a:schemeClr val="tx1"/>
              </a:buClr>
              <a:buFont typeface="Arial" panose="020B0604020202020204" pitchFamily="34" charset="0"/>
              <a:buChar char="•"/>
            </a:pPr>
            <a:endParaRPr lang="en-US" sz="2000" dirty="0"/>
          </a:p>
          <a:p>
            <a:pPr marL="342891" indent="-342891">
              <a:buClr>
                <a:schemeClr val="tx1"/>
              </a:buClr>
              <a:buFont typeface="Arial" panose="020B0604020202020204" pitchFamily="34" charset="0"/>
              <a:buChar char="•"/>
            </a:pPr>
            <a:r>
              <a:rPr lang="en-US" sz="2000" dirty="0"/>
              <a:t>Central HR will work with </a:t>
            </a:r>
            <a:r>
              <a:rPr lang="en-US" sz="2000" b="1" dirty="0"/>
              <a:t>UCPC </a:t>
            </a:r>
            <a:r>
              <a:rPr lang="en-US" sz="2000" dirty="0"/>
              <a:t>to complete</a:t>
            </a:r>
            <a:r>
              <a:rPr lang="en-US" sz="2000" b="1" dirty="0"/>
              <a:t>.</a:t>
            </a:r>
          </a:p>
        </p:txBody>
      </p:sp>
      <p:sp>
        <p:nvSpPr>
          <p:cNvPr id="4" name="Title 3">
            <a:extLst>
              <a:ext uri="{FF2B5EF4-FFF2-40B4-BE49-F238E27FC236}">
                <a16:creationId xmlns:a16="http://schemas.microsoft.com/office/drawing/2014/main" id="{18E5F2AD-11EB-4EE1-8686-376E3C7CEE88}"/>
              </a:ext>
            </a:extLst>
          </p:cNvPr>
          <p:cNvSpPr>
            <a:spLocks noGrp="1"/>
          </p:cNvSpPr>
          <p:nvPr>
            <p:ph type="title"/>
          </p:nvPr>
        </p:nvSpPr>
        <p:spPr>
          <a:xfrm>
            <a:off x="206829" y="40226"/>
            <a:ext cx="9165771" cy="850911"/>
          </a:xfrm>
        </p:spPr>
        <p:txBody>
          <a:bodyPr/>
          <a:lstStyle/>
          <a:p>
            <a:r>
              <a:rPr lang="en-US" dirty="0">
                <a:solidFill>
                  <a:srgbClr val="000000"/>
                </a:solidFill>
              </a:rPr>
              <a:t>Dynamic Tabs - </a:t>
            </a:r>
            <a:r>
              <a:rPr lang="en-US" sz="2000" dirty="0"/>
              <a:t>Workers’ Compensation</a:t>
            </a:r>
          </a:p>
        </p:txBody>
      </p:sp>
      <p:grpSp>
        <p:nvGrpSpPr>
          <p:cNvPr id="3" name="Group 2"/>
          <p:cNvGrpSpPr/>
          <p:nvPr/>
        </p:nvGrpSpPr>
        <p:grpSpPr>
          <a:xfrm>
            <a:off x="0" y="2036007"/>
            <a:ext cx="8961120" cy="817687"/>
            <a:chOff x="91440" y="1377451"/>
            <a:chExt cx="8961120" cy="817686"/>
          </a:xfrm>
        </p:grpSpPr>
        <p:pic>
          <p:nvPicPr>
            <p:cNvPr id="1026" name="Picture 2" descr="C:\Users\dallen\AppData\Local\Temp\SNAGHTML254db58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 y="1377451"/>
              <a:ext cx="8961120" cy="8176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Rectangle 7"/>
            <p:cNvSpPr>
              <a:spLocks noChangeArrowheads="1"/>
            </p:cNvSpPr>
            <p:nvPr/>
          </p:nvSpPr>
          <p:spPr bwMode="auto">
            <a:xfrm>
              <a:off x="5779698" y="1737589"/>
              <a:ext cx="3200399" cy="395765"/>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
          <p:nvSpPr>
            <p:cNvPr id="9" name="Rectangle 8"/>
            <p:cNvSpPr>
              <a:spLocks noChangeArrowheads="1"/>
            </p:cNvSpPr>
            <p:nvPr/>
          </p:nvSpPr>
          <p:spPr bwMode="auto">
            <a:xfrm>
              <a:off x="2482883" y="1584723"/>
              <a:ext cx="1113643" cy="198983"/>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grpSp>
      <p:sp>
        <p:nvSpPr>
          <p:cNvPr id="5" name="TextBox 4"/>
          <p:cNvSpPr txBox="1"/>
          <p:nvPr/>
        </p:nvSpPr>
        <p:spPr>
          <a:xfrm>
            <a:off x="-469893" y="3108888"/>
            <a:ext cx="372979" cy="369332"/>
          </a:xfrm>
          <a:prstGeom prst="rect">
            <a:avLst/>
          </a:prstGeom>
          <a:noFill/>
        </p:spPr>
        <p:txBody>
          <a:bodyPr wrap="square" rtlCol="0">
            <a:spAutoFit/>
          </a:bodyPr>
          <a:lstStyle/>
          <a:p>
            <a:endParaRPr lang="en-US" dirty="0"/>
          </a:p>
        </p:txBody>
      </p:sp>
      <p:sp>
        <p:nvSpPr>
          <p:cNvPr id="10" name="Multiply 9"/>
          <p:cNvSpPr/>
          <p:nvPr/>
        </p:nvSpPr>
        <p:spPr>
          <a:xfrm>
            <a:off x="2368119" y="1747846"/>
            <a:ext cx="1083733" cy="1189849"/>
          </a:xfrm>
          <a:prstGeom prst="mathMultiply">
            <a:avLst>
              <a:gd name="adj1" fmla="val 8676"/>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8326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dallen\AppData\Local\Temp\SNAGHTML1a632b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64089"/>
            <a:ext cx="8686800" cy="8291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24466" y="2359399"/>
            <a:ext cx="8445909" cy="3987500"/>
          </a:xfrm>
        </p:spPr>
        <p:txBody>
          <a:bodyPr>
            <a:noAutofit/>
          </a:bodyPr>
          <a:lstStyle/>
          <a:p>
            <a:pPr marL="0" indent="0">
              <a:spcBef>
                <a:spcPts val="300"/>
              </a:spcBef>
              <a:buNone/>
            </a:pPr>
            <a:r>
              <a:rPr lang="en-US" sz="2000" b="1" dirty="0"/>
              <a:t>Click the add-a-row button to insert a new absence request ROW.</a:t>
            </a:r>
          </a:p>
          <a:p>
            <a:pPr marL="548626" lvl="1" indent="-365751">
              <a:spcBef>
                <a:spcPts val="300"/>
              </a:spcBef>
              <a:buClr>
                <a:schemeClr val="tx1"/>
              </a:buClr>
            </a:pPr>
            <a:r>
              <a:rPr lang="en-US" sz="2000" dirty="0"/>
              <a:t>Different absence with immediately preceding working days. </a:t>
            </a:r>
          </a:p>
          <a:p>
            <a:pPr marL="548626" lvl="1" indent="-365751">
              <a:spcBef>
                <a:spcPts val="300"/>
              </a:spcBef>
              <a:buClr>
                <a:schemeClr val="tx1"/>
              </a:buClr>
            </a:pPr>
            <a:r>
              <a:rPr lang="en-US" sz="2000" dirty="0"/>
              <a:t>Same absence (consecutive) with details/edits which require a new row. </a:t>
            </a:r>
          </a:p>
          <a:p>
            <a:pPr marL="548626" lvl="1" indent="-365751">
              <a:spcBef>
                <a:spcPts val="300"/>
              </a:spcBef>
              <a:buClr>
                <a:schemeClr val="tx1"/>
              </a:buClr>
            </a:pPr>
            <a:r>
              <a:rPr lang="en-US" sz="2000" dirty="0"/>
              <a:t>No Concurrent absences allowed. (1 request for both parents sick).</a:t>
            </a:r>
          </a:p>
          <a:p>
            <a:pPr marL="0" lvl="1" indent="0">
              <a:spcBef>
                <a:spcPts val="1200"/>
              </a:spcBef>
              <a:buNone/>
            </a:pPr>
            <a:r>
              <a:rPr lang="en-US" sz="2000" b="1" dirty="0"/>
              <a:t>Click the delete-a-row button to remove a absence request row. </a:t>
            </a:r>
          </a:p>
          <a:p>
            <a:pPr marL="548626" lvl="1" indent="-365751">
              <a:spcBef>
                <a:spcPts val="300"/>
              </a:spcBef>
              <a:buClr>
                <a:schemeClr val="tx1"/>
              </a:buClr>
            </a:pPr>
            <a:r>
              <a:rPr lang="en-US" sz="2000" dirty="0"/>
              <a:t>You cannot delete a row after it has been submitted for approval.</a:t>
            </a:r>
          </a:p>
          <a:p>
            <a:pPr marL="0" indent="0">
              <a:spcBef>
                <a:spcPts val="1200"/>
              </a:spcBef>
              <a:buNone/>
            </a:pPr>
            <a:r>
              <a:rPr lang="en-US" sz="2000" b="1" dirty="0"/>
              <a:t>The add/delete row buttons are only available from the Request Extended Absence page</a:t>
            </a:r>
            <a:r>
              <a:rPr lang="en-US" sz="2000" dirty="0"/>
              <a:t>. </a:t>
            </a:r>
          </a:p>
          <a:p>
            <a:pPr marL="548626" lvl="1" indent="-365751">
              <a:spcBef>
                <a:spcPts val="300"/>
              </a:spcBef>
              <a:buClr>
                <a:schemeClr val="tx1"/>
              </a:buClr>
            </a:pPr>
            <a:r>
              <a:rPr lang="en-US" sz="2000" dirty="0"/>
              <a:t>If you access a request from the Administer Extended Absence page, the add/delete row buttons are not available.</a:t>
            </a:r>
          </a:p>
        </p:txBody>
      </p:sp>
      <p:sp>
        <p:nvSpPr>
          <p:cNvPr id="5" name="Title 4"/>
          <p:cNvSpPr>
            <a:spLocks noGrp="1"/>
          </p:cNvSpPr>
          <p:nvPr>
            <p:ph type="title"/>
          </p:nvPr>
        </p:nvSpPr>
        <p:spPr>
          <a:xfrm>
            <a:off x="149652" y="40226"/>
            <a:ext cx="8227181" cy="850911"/>
          </a:xfrm>
        </p:spPr>
        <p:txBody>
          <a:bodyPr/>
          <a:lstStyle/>
          <a:p>
            <a:r>
              <a:rPr lang="en-US" dirty="0"/>
              <a:t>Add and Delete Rows</a:t>
            </a:r>
          </a:p>
        </p:txBody>
      </p:sp>
      <p:sp>
        <p:nvSpPr>
          <p:cNvPr id="13" name="Rectangle 12"/>
          <p:cNvSpPr>
            <a:spLocks noChangeArrowheads="1"/>
          </p:cNvSpPr>
          <p:nvPr/>
        </p:nvSpPr>
        <p:spPr bwMode="auto">
          <a:xfrm>
            <a:off x="8550019" y="1811893"/>
            <a:ext cx="349019" cy="217625"/>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Tree>
    <p:extLst>
      <p:ext uri="{BB962C8B-B14F-4D97-AF65-F5344CB8AC3E}">
        <p14:creationId xmlns:p14="http://schemas.microsoft.com/office/powerpoint/2010/main" val="14747105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D27D3C37-BFEB-BA4B-B781-4564C6A0B2B2}" type="slidenum">
              <a:rPr lang="en-US" smtClean="0">
                <a:solidFill>
                  <a:srgbClr val="005581"/>
                </a:solidFill>
              </a:rPr>
              <a:pPr/>
              <a:t>53</a:t>
            </a:fld>
            <a:endParaRPr lang="en-US" dirty="0">
              <a:solidFill>
                <a:srgbClr val="005581"/>
              </a:solidFill>
            </a:endParaRPr>
          </a:p>
        </p:txBody>
      </p:sp>
      <p:sp>
        <p:nvSpPr>
          <p:cNvPr id="6" name="Content Placeholder 1"/>
          <p:cNvSpPr>
            <a:spLocks noGrp="1"/>
          </p:cNvSpPr>
          <p:nvPr>
            <p:ph sz="half" idx="4294967295"/>
          </p:nvPr>
        </p:nvSpPr>
        <p:spPr>
          <a:xfrm>
            <a:off x="401783" y="1126895"/>
            <a:ext cx="8312451" cy="4800600"/>
          </a:xfrm>
          <a:prstGeom prst="rect">
            <a:avLst/>
          </a:prstGeom>
        </p:spPr>
        <p:txBody>
          <a:bodyPr>
            <a:normAutofit/>
          </a:bodyPr>
          <a:lstStyle/>
          <a:p>
            <a:pPr marL="0" indent="0">
              <a:buNone/>
            </a:pPr>
            <a:r>
              <a:rPr lang="en-US" sz="1400" b="1" i="1" dirty="0"/>
              <a:t>  </a:t>
            </a:r>
          </a:p>
          <a:p>
            <a:pPr marL="0" indent="0">
              <a:buNone/>
            </a:pPr>
            <a:r>
              <a:rPr lang="en-US" sz="2800" dirty="0"/>
              <a:t>Having completed this lesson, you should be able to:</a:t>
            </a:r>
          </a:p>
          <a:p>
            <a:pPr>
              <a:spcBef>
                <a:spcPts val="1200"/>
              </a:spcBef>
              <a:spcAft>
                <a:spcPts val="600"/>
              </a:spcAft>
              <a:buFont typeface="Arial" panose="020B0604020202020204" pitchFamily="34" charset="0"/>
              <a:buChar char="•"/>
            </a:pPr>
            <a:r>
              <a:rPr lang="en-US" sz="2400" dirty="0"/>
              <a:t>Describe the Request Leave of Absence system process.</a:t>
            </a:r>
          </a:p>
          <a:p>
            <a:pPr>
              <a:spcAft>
                <a:spcPts val="600"/>
              </a:spcAft>
              <a:buFont typeface="Arial" panose="020B0604020202020204" pitchFamily="34" charset="0"/>
              <a:buChar char="•"/>
            </a:pPr>
            <a:r>
              <a:rPr lang="en-US" sz="2400" dirty="0"/>
              <a:t>Find and send </a:t>
            </a:r>
            <a:r>
              <a:rPr lang="en-US" sz="2400" b="1" dirty="0"/>
              <a:t>preliminary</a:t>
            </a:r>
            <a:r>
              <a:rPr lang="en-US" sz="2400" dirty="0"/>
              <a:t> information.</a:t>
            </a:r>
          </a:p>
          <a:p>
            <a:pPr>
              <a:spcAft>
                <a:spcPts val="600"/>
              </a:spcAft>
              <a:buFont typeface="Arial" panose="020B0604020202020204" pitchFamily="34" charset="0"/>
              <a:buChar char="•"/>
            </a:pPr>
            <a:r>
              <a:rPr lang="en-US" sz="2400" dirty="0"/>
              <a:t>Identify the fields, tabs and functionality of the </a:t>
            </a:r>
            <a:r>
              <a:rPr lang="en-US" sz="2400" b="1" dirty="0"/>
              <a:t>Request Extended Absence </a:t>
            </a:r>
            <a:r>
              <a:rPr lang="en-US" sz="2400" dirty="0"/>
              <a:t>page.</a:t>
            </a:r>
          </a:p>
          <a:p>
            <a:pPr>
              <a:spcAft>
                <a:spcPts val="600"/>
              </a:spcAft>
              <a:buFont typeface="Arial" panose="020B0604020202020204" pitchFamily="34" charset="0"/>
              <a:buChar char="•"/>
            </a:pPr>
            <a:r>
              <a:rPr lang="en-US" sz="2400" dirty="0"/>
              <a:t>Understand and submit the various types of leave.</a:t>
            </a:r>
          </a:p>
          <a:p>
            <a:endParaRPr lang="en-US" sz="2800" dirty="0"/>
          </a:p>
        </p:txBody>
      </p:sp>
      <p:sp>
        <p:nvSpPr>
          <p:cNvPr id="7" name="Title 3"/>
          <p:cNvSpPr>
            <a:spLocks noGrp="1"/>
          </p:cNvSpPr>
          <p:nvPr>
            <p:ph type="title"/>
          </p:nvPr>
        </p:nvSpPr>
        <p:spPr>
          <a:xfrm>
            <a:off x="237266" y="40230"/>
            <a:ext cx="8227181" cy="850911"/>
          </a:xfrm>
        </p:spPr>
        <p:txBody>
          <a:bodyPr/>
          <a:lstStyle/>
          <a:p>
            <a:r>
              <a:rPr lang="en-US" dirty="0"/>
              <a:t>Lesson Objectives Review</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9832" y="283464"/>
            <a:ext cx="914400" cy="914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02625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19293"/>
            <a:ext cx="9144000" cy="7079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2"/>
          <p:cNvSpPr txBox="1">
            <a:spLocks/>
          </p:cNvSpPr>
          <p:nvPr/>
        </p:nvSpPr>
        <p:spPr>
          <a:xfrm>
            <a:off x="1623060" y="2081773"/>
            <a:ext cx="8366760" cy="749808"/>
          </a:xfrm>
          <a:prstGeom prst="rect">
            <a:avLst/>
          </a:prstGeom>
        </p:spPr>
        <p:txBody>
          <a:bodyPr vert="horz" lIns="91440" tIns="45720" rIns="91440" bIns="45720" rtlCol="0" anchor="ctr">
            <a:normAutofit/>
          </a:bodyPr>
          <a:lstStyle>
            <a:lvl1pPr algn="l" defTabSz="457200" rtl="0" eaLnBrk="1" latinLnBrk="0" hangingPunct="1">
              <a:spcBef>
                <a:spcPct val="0"/>
              </a:spcBef>
              <a:buNone/>
              <a:defRPr lang="en-US" sz="4000" kern="1200" baseline="0">
                <a:solidFill>
                  <a:srgbClr val="000000"/>
                </a:solidFill>
                <a:latin typeface="Arial Black" panose="020B0A04020102020204" pitchFamily="34" charset="0"/>
                <a:ea typeface="Verdana" panose="020B0604030504040204" pitchFamily="34" charset="0"/>
                <a:cs typeface="Verdana" panose="020B0604030504040204" pitchFamily="34" charset="0"/>
              </a:defRPr>
            </a:lvl1pPr>
          </a:lstStyle>
          <a:p>
            <a:r>
              <a:rPr lang="en-US" sz="3600" dirty="0">
                <a:solidFill>
                  <a:srgbClr val="FFC000"/>
                </a:solidFill>
              </a:rPr>
              <a:t>LESSON</a:t>
            </a:r>
            <a:r>
              <a:rPr lang="en-US" sz="3600" dirty="0">
                <a:solidFill>
                  <a:schemeClr val="tx1">
                    <a:lumMod val="75000"/>
                    <a:lumOff val="25000"/>
                  </a:schemeClr>
                </a:solidFill>
              </a:rPr>
              <a:t> </a:t>
            </a:r>
            <a:r>
              <a:rPr lang="en-US" sz="3600" dirty="0">
                <a:solidFill>
                  <a:srgbClr val="FFC000"/>
                </a:solidFill>
              </a:rPr>
              <a:t>2</a:t>
            </a:r>
          </a:p>
        </p:txBody>
      </p:sp>
      <p:sp>
        <p:nvSpPr>
          <p:cNvPr id="7" name="Text Placeholder 1"/>
          <p:cNvSpPr txBox="1">
            <a:spLocks/>
          </p:cNvSpPr>
          <p:nvPr/>
        </p:nvSpPr>
        <p:spPr>
          <a:xfrm>
            <a:off x="1813560" y="2915865"/>
            <a:ext cx="8348472" cy="1096124"/>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kern="1200">
                <a:solidFill>
                  <a:srgbClr val="000000"/>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9pPr>
          </a:lstStyle>
          <a:p>
            <a:r>
              <a:rPr lang="en-US" sz="4400" b="1" dirty="0">
                <a:solidFill>
                  <a:srgbClr val="1D579B"/>
                </a:solidFill>
                <a:latin typeface="Nirmala UI Semilight" panose="020B0402040204020203" pitchFamily="34" charset="0"/>
                <a:ea typeface="Microsoft Sans Serif" panose="020B0604020202020204" pitchFamily="34" charset="0"/>
                <a:cs typeface="Nirmala UI Semilight" panose="020B0402040204020203" pitchFamily="34" charset="0"/>
              </a:rPr>
              <a:t>Administer EA page - </a:t>
            </a:r>
          </a:p>
          <a:p>
            <a:r>
              <a:rPr lang="en-US" sz="4400" b="1" dirty="0">
                <a:solidFill>
                  <a:srgbClr val="1D579B"/>
                </a:solidFill>
                <a:latin typeface="Nirmala UI Semilight" panose="020B0402040204020203" pitchFamily="34" charset="0"/>
                <a:ea typeface="Microsoft Sans Serif" panose="020B0604020202020204" pitchFamily="34" charset="0"/>
                <a:cs typeface="Nirmala UI Semilight" panose="020B0402040204020203" pitchFamily="34" charset="0"/>
              </a:rPr>
              <a:t>View &amp; Edit Leave of Absence</a:t>
            </a:r>
          </a:p>
          <a:p>
            <a:endParaRPr lang="en-US" sz="4400" b="1" dirty="0">
              <a:solidFill>
                <a:srgbClr val="1D579B"/>
              </a:solidFill>
              <a:latin typeface="Nirmala UI Semilight" panose="020B0402040204020203" pitchFamily="34" charset="0"/>
              <a:ea typeface="Microsoft Sans Serif" panose="020B0604020202020204" pitchFamily="34" charset="0"/>
              <a:cs typeface="Nirmala UI Semilight" panose="020B0402040204020203" pitchFamily="34" charset="0"/>
            </a:endParaRPr>
          </a:p>
        </p:txBody>
      </p:sp>
      <p:sp>
        <p:nvSpPr>
          <p:cNvPr id="8" name="Curved Right Arrow 7"/>
          <p:cNvSpPr/>
          <p:nvPr/>
        </p:nvSpPr>
        <p:spPr>
          <a:xfrm>
            <a:off x="190500" y="2245437"/>
            <a:ext cx="1432560" cy="1416391"/>
          </a:xfrm>
          <a:prstGeom prst="curvedRightArrow">
            <a:avLst/>
          </a:prstGeom>
          <a:gradFill>
            <a:gsLst>
              <a:gs pos="0">
                <a:schemeClr val="accent5">
                  <a:lumMod val="5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9" name="Picture 8">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b="10636"/>
          <a:stretch/>
        </p:blipFill>
        <p:spPr>
          <a:xfrm>
            <a:off x="8515029" y="77987"/>
            <a:ext cx="537531" cy="518160"/>
          </a:xfrm>
          <a:prstGeom prst="rect">
            <a:avLst/>
          </a:prstGeom>
        </p:spPr>
      </p:pic>
    </p:spTree>
    <p:custDataLst>
      <p:tags r:id="rId1"/>
    </p:custDataLst>
    <p:extLst>
      <p:ext uri="{BB962C8B-B14F-4D97-AF65-F5344CB8AC3E}">
        <p14:creationId xmlns:p14="http://schemas.microsoft.com/office/powerpoint/2010/main" val="38247314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4514129" y="1126895"/>
            <a:ext cx="4384340" cy="4800600"/>
          </a:xfrm>
        </p:spPr>
        <p:txBody>
          <a:bodyPr>
            <a:normAutofit/>
          </a:bodyPr>
          <a:lstStyle/>
          <a:p>
            <a:pPr marL="0" indent="0">
              <a:buNone/>
            </a:pPr>
            <a:r>
              <a:rPr lang="en-US" sz="1400" b="1" i="1" dirty="0"/>
              <a:t>  </a:t>
            </a:r>
          </a:p>
          <a:p>
            <a:pPr marL="0" indent="0">
              <a:buNone/>
            </a:pPr>
            <a:r>
              <a:rPr lang="en-US" sz="2400" i="1" dirty="0"/>
              <a:t>In this lesson we will:</a:t>
            </a:r>
          </a:p>
          <a:p>
            <a:pPr>
              <a:spcBef>
                <a:spcPts val="1200"/>
              </a:spcBef>
              <a:spcAft>
                <a:spcPts val="600"/>
              </a:spcAft>
              <a:buFont typeface="Arial" panose="020B0604020202020204" pitchFamily="34" charset="0"/>
              <a:buChar char="•"/>
            </a:pPr>
            <a:r>
              <a:rPr lang="en-US" sz="2000" dirty="0"/>
              <a:t>Identify the fields and functionality of the </a:t>
            </a:r>
            <a:r>
              <a:rPr lang="en-US" sz="2000" b="1" u="sng" dirty="0"/>
              <a:t>Administer</a:t>
            </a:r>
            <a:r>
              <a:rPr lang="en-US" sz="2000" u="sng" dirty="0"/>
              <a:t> Extended Absence </a:t>
            </a:r>
            <a:r>
              <a:rPr lang="en-US" sz="2000" dirty="0"/>
              <a:t>page.</a:t>
            </a:r>
          </a:p>
          <a:p>
            <a:pPr>
              <a:spcAft>
                <a:spcPts val="600"/>
              </a:spcAft>
              <a:buFont typeface="Arial" panose="020B0604020202020204" pitchFamily="34" charset="0"/>
              <a:buChar char="•"/>
            </a:pPr>
            <a:r>
              <a:rPr lang="en-US" sz="2000" dirty="0"/>
              <a:t>View leave of absence requests.</a:t>
            </a:r>
          </a:p>
          <a:p>
            <a:pPr>
              <a:spcAft>
                <a:spcPts val="600"/>
              </a:spcAft>
              <a:buFont typeface="Arial" panose="020B0604020202020204" pitchFamily="34" charset="0"/>
              <a:buChar char="•"/>
            </a:pPr>
            <a:r>
              <a:rPr lang="en-US" sz="2000" dirty="0"/>
              <a:t>List the key system steps to edit a leave of absence.</a:t>
            </a:r>
          </a:p>
          <a:p>
            <a:pPr>
              <a:spcAft>
                <a:spcPts val="600"/>
              </a:spcAft>
              <a:buFont typeface="Arial" panose="020B0604020202020204" pitchFamily="34" charset="0"/>
              <a:buChar char="•"/>
            </a:pPr>
            <a:r>
              <a:rPr lang="en-US" sz="2000" dirty="0"/>
              <a:t>Extend leave of absence.</a:t>
            </a:r>
          </a:p>
          <a:p>
            <a:pPr>
              <a:spcAft>
                <a:spcPts val="600"/>
              </a:spcAft>
              <a:buFont typeface="Arial" panose="020B0604020202020204" pitchFamily="34" charset="0"/>
              <a:buChar char="•"/>
            </a:pPr>
            <a:r>
              <a:rPr lang="en-US" sz="2000" dirty="0"/>
              <a:t>Edit leave of absence request.</a:t>
            </a:r>
          </a:p>
          <a:p>
            <a:pPr>
              <a:spcAft>
                <a:spcPts val="600"/>
              </a:spcAft>
              <a:buFont typeface="Arial" panose="020B0604020202020204" pitchFamily="34" charset="0"/>
              <a:buChar char="•"/>
            </a:pPr>
            <a:r>
              <a:rPr lang="en-US" sz="2000" dirty="0"/>
              <a:t>Cancel leave of absence request.</a:t>
            </a:r>
          </a:p>
          <a:p>
            <a:pPr marL="0" indent="0">
              <a:buNone/>
            </a:pPr>
            <a:endParaRPr lang="en-US" sz="2800" dirty="0"/>
          </a:p>
        </p:txBody>
      </p:sp>
      <p:sp>
        <p:nvSpPr>
          <p:cNvPr id="4" name="Title 3"/>
          <p:cNvSpPr>
            <a:spLocks noGrp="1"/>
          </p:cNvSpPr>
          <p:nvPr>
            <p:ph type="title"/>
          </p:nvPr>
        </p:nvSpPr>
        <p:spPr/>
        <p:txBody>
          <a:bodyPr/>
          <a:lstStyle/>
          <a:p>
            <a:r>
              <a:rPr lang="en-US" dirty="0"/>
              <a:t>Lesson Objectives</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2885" y="68263"/>
            <a:ext cx="914400" cy="914400"/>
          </a:xfrm>
          <a:prstGeom prst="rect">
            <a:avLst/>
          </a:prstGeom>
          <a:ln>
            <a:noFill/>
          </a:ln>
          <a:effectLst>
            <a:outerShdw blurRad="292100" dist="139700" dir="2700000" algn="tl" rotWithShape="0">
              <a:srgbClr val="333333">
                <a:alpha val="65000"/>
              </a:srgbClr>
            </a:outerShdw>
          </a:effectLst>
        </p:spPr>
      </p:pic>
      <p:graphicFrame>
        <p:nvGraphicFramePr>
          <p:cNvPr id="8" name="Diagram 7"/>
          <p:cNvGraphicFramePr/>
          <p:nvPr>
            <p:extLst>
              <p:ext uri="{D42A27DB-BD31-4B8C-83A1-F6EECF244321}">
                <p14:modId xmlns:p14="http://schemas.microsoft.com/office/powerpoint/2010/main" val="115931220"/>
              </p:ext>
            </p:extLst>
          </p:nvPr>
        </p:nvGraphicFramePr>
        <p:xfrm>
          <a:off x="279711" y="1310209"/>
          <a:ext cx="4149416" cy="43886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5-Point Star 8"/>
          <p:cNvSpPr>
            <a:spLocks/>
          </p:cNvSpPr>
          <p:nvPr/>
        </p:nvSpPr>
        <p:spPr>
          <a:xfrm>
            <a:off x="928348" y="2741960"/>
            <a:ext cx="475488" cy="47548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212320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1289" y="2186654"/>
            <a:ext cx="8306972" cy="4174991"/>
          </a:xfrm>
        </p:spPr>
        <p:txBody>
          <a:bodyPr>
            <a:normAutofit/>
          </a:bodyPr>
          <a:lstStyle/>
          <a:p>
            <a:pPr>
              <a:buClr>
                <a:schemeClr val="tx1"/>
              </a:buClr>
              <a:buFont typeface="Arial" panose="020B0604020202020204" pitchFamily="34" charset="0"/>
              <a:buChar char="•"/>
            </a:pPr>
            <a:r>
              <a:rPr lang="en-US" sz="2400" dirty="0"/>
              <a:t>Search for EA’s using various search criteria, such as status, leave type or employee ID.</a:t>
            </a:r>
          </a:p>
          <a:p>
            <a:pPr>
              <a:buClr>
                <a:schemeClr val="tx1"/>
              </a:buClr>
              <a:buFont typeface="Arial" panose="020B0604020202020204" pitchFamily="34" charset="0"/>
              <a:buChar char="•"/>
            </a:pPr>
            <a:r>
              <a:rPr lang="en-US" sz="2400" dirty="0"/>
              <a:t>View the details of existing EA requests.</a:t>
            </a:r>
          </a:p>
          <a:p>
            <a:pPr marL="0" indent="0">
              <a:buClr>
                <a:srgbClr val="00CCFF"/>
              </a:buClr>
              <a:buNone/>
            </a:pPr>
            <a:r>
              <a:rPr lang="en-US" sz="2400" b="1" dirty="0"/>
              <a:t>Edit a EA request </a:t>
            </a:r>
          </a:p>
          <a:p>
            <a:pPr lvl="1">
              <a:buClr>
                <a:schemeClr val="tx1"/>
              </a:buClr>
            </a:pPr>
            <a:r>
              <a:rPr lang="en-US" sz="2400" dirty="0"/>
              <a:t>Change existing fields on an existing line. (type over)</a:t>
            </a:r>
          </a:p>
          <a:p>
            <a:pPr lvl="1">
              <a:buClr>
                <a:schemeClr val="tx1"/>
              </a:buClr>
            </a:pPr>
            <a:r>
              <a:rPr lang="en-US" sz="2400" dirty="0"/>
              <a:t>Add a new </a:t>
            </a:r>
            <a:r>
              <a:rPr lang="en-US" sz="2400" b="1" dirty="0">
                <a:ln>
                  <a:solidFill>
                    <a:srgbClr val="92D050"/>
                  </a:solidFill>
                </a:ln>
              </a:rPr>
              <a:t>row </a:t>
            </a:r>
            <a:r>
              <a:rPr lang="en-US" sz="2400" dirty="0"/>
              <a:t>to create a sequential and different action.</a:t>
            </a:r>
          </a:p>
          <a:p>
            <a:pPr marL="0" lvl="1" indent="0">
              <a:buClr>
                <a:srgbClr val="00CCFF"/>
              </a:buClr>
              <a:buNone/>
            </a:pPr>
            <a:r>
              <a:rPr lang="en-US" sz="2400" b="1" dirty="0"/>
              <a:t>Cancel an EA request</a:t>
            </a:r>
          </a:p>
          <a:p>
            <a:pPr lvl="1">
              <a:buClr>
                <a:schemeClr val="tx1"/>
              </a:buClr>
            </a:pPr>
            <a:endParaRPr lang="en-US" sz="2200" dirty="0"/>
          </a:p>
          <a:p>
            <a:pPr marL="457189" lvl="1" indent="0">
              <a:buClr>
                <a:schemeClr val="tx1"/>
              </a:buClr>
              <a:buNone/>
            </a:pPr>
            <a:r>
              <a:rPr lang="en-US" sz="2200" dirty="0"/>
              <a:t>  </a:t>
            </a:r>
          </a:p>
        </p:txBody>
      </p:sp>
      <p:sp>
        <p:nvSpPr>
          <p:cNvPr id="8" name="Text Placeholder 7"/>
          <p:cNvSpPr>
            <a:spLocks noGrp="1"/>
          </p:cNvSpPr>
          <p:nvPr>
            <p:ph type="body" idx="10"/>
          </p:nvPr>
        </p:nvSpPr>
        <p:spPr>
          <a:xfrm>
            <a:off x="298983" y="1363692"/>
            <a:ext cx="8229600" cy="822960"/>
          </a:xfrm>
        </p:spPr>
        <p:txBody>
          <a:bodyPr/>
          <a:lstStyle/>
          <a:p>
            <a:r>
              <a:rPr lang="en-US" dirty="0"/>
              <a:t>The </a:t>
            </a:r>
            <a:r>
              <a:rPr lang="en-US" b="1" dirty="0"/>
              <a:t>Administer Extended Absence</a:t>
            </a:r>
            <a:r>
              <a:rPr lang="en-US" dirty="0"/>
              <a:t> page is used by Initiators and </a:t>
            </a:r>
            <a:r>
              <a:rPr lang="en-US" dirty="0" smtClean="0"/>
              <a:t>Approvers to edit existing Absence Request. </a:t>
            </a:r>
            <a:endParaRPr lang="en-US" b="1" dirty="0">
              <a:solidFill>
                <a:schemeClr val="accent6">
                  <a:lumMod val="75000"/>
                </a:schemeClr>
              </a:solidFill>
            </a:endParaRPr>
          </a:p>
        </p:txBody>
      </p:sp>
      <p:sp>
        <p:nvSpPr>
          <p:cNvPr id="3" name="Title 2"/>
          <p:cNvSpPr>
            <a:spLocks noGrp="1"/>
          </p:cNvSpPr>
          <p:nvPr>
            <p:ph type="title"/>
          </p:nvPr>
        </p:nvSpPr>
        <p:spPr/>
        <p:txBody>
          <a:bodyPr>
            <a:noAutofit/>
          </a:bodyPr>
          <a:lstStyle/>
          <a:p>
            <a:r>
              <a:rPr lang="en-US" dirty="0" smtClean="0"/>
              <a:t>Administer EA </a:t>
            </a:r>
            <a:r>
              <a:rPr lang="en-US" dirty="0"/>
              <a:t>– </a:t>
            </a:r>
            <a:r>
              <a:rPr lang="en-US" sz="2000" dirty="0"/>
              <a:t>Overview</a:t>
            </a:r>
          </a:p>
        </p:txBody>
      </p:sp>
      <p:sp>
        <p:nvSpPr>
          <p:cNvPr id="5" name="Content Placeholder 1"/>
          <p:cNvSpPr txBox="1">
            <a:spLocks/>
          </p:cNvSpPr>
          <p:nvPr/>
        </p:nvSpPr>
        <p:spPr>
          <a:xfrm>
            <a:off x="457203" y="2573867"/>
            <a:ext cx="4114800" cy="37507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1295D8"/>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295D8"/>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1295D8"/>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9688521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781" y="7481"/>
            <a:ext cx="6457681" cy="936739"/>
          </a:xfrm>
        </p:spPr>
        <p:txBody>
          <a:bodyPr>
            <a:normAutofit/>
          </a:bodyPr>
          <a:lstStyle/>
          <a:p>
            <a:pPr algn="l"/>
            <a:r>
              <a:rPr lang="en-US" dirty="0" smtClean="0"/>
              <a:t>The Language of Edit EA</a:t>
            </a:r>
            <a:endParaRPr lang="en-US" sz="3100" dirty="0"/>
          </a:p>
        </p:txBody>
      </p:sp>
      <p:sp>
        <p:nvSpPr>
          <p:cNvPr id="3" name="Oval Callout 2"/>
          <p:cNvSpPr/>
          <p:nvPr/>
        </p:nvSpPr>
        <p:spPr>
          <a:xfrm flipH="1">
            <a:off x="778005" y="1300874"/>
            <a:ext cx="7414591" cy="4234071"/>
          </a:xfrm>
          <a:prstGeom prst="wedgeEllipseCallout">
            <a:avLst/>
          </a:prstGeom>
          <a:solidFill>
            <a:srgbClr val="09548D"/>
          </a:solidFill>
          <a:ln w="139700" cmpd="dbl">
            <a:solidFill>
              <a:schemeClr val="accent4">
                <a:lumMod val="60000"/>
                <a:lumOff val="40000"/>
              </a:schemeClr>
            </a:solidFill>
            <a:prstDash val="solid"/>
          </a:ln>
        </p:spPr>
        <p:style>
          <a:lnRef idx="1">
            <a:schemeClr val="accent1"/>
          </a:lnRef>
          <a:fillRef idx="3">
            <a:schemeClr val="accent1"/>
          </a:fillRef>
          <a:effectRef idx="2">
            <a:schemeClr val="accent1"/>
          </a:effectRef>
          <a:fontRef idx="minor">
            <a:schemeClr val="lt1"/>
          </a:fontRef>
        </p:style>
        <p:txBody>
          <a:bodyPr lIns="0" rIns="0" rtlCol="0" anchor="ctr"/>
          <a:lstStyle/>
          <a:p>
            <a:r>
              <a:rPr lang="en-US" sz="2800" b="1" dirty="0"/>
              <a:t>New Request</a:t>
            </a:r>
          </a:p>
          <a:p>
            <a:r>
              <a:rPr lang="en-US" sz="2800" b="1" dirty="0"/>
              <a:t/>
            </a:r>
            <a:br>
              <a:rPr lang="en-US" sz="2800" b="1" dirty="0"/>
            </a:br>
            <a:r>
              <a:rPr lang="en-US" sz="2800" b="1" dirty="0"/>
              <a:t>Initial Request</a:t>
            </a:r>
          </a:p>
          <a:p>
            <a:r>
              <a:rPr lang="en-US" sz="2800" b="1" dirty="0"/>
              <a:t/>
            </a:r>
            <a:br>
              <a:rPr lang="en-US" sz="2800" b="1" dirty="0"/>
            </a:br>
            <a:r>
              <a:rPr lang="en-US" sz="2800" b="1" dirty="0"/>
              <a:t>New [Request] Row = </a:t>
            </a:r>
            <a:r>
              <a:rPr lang="en-US" sz="2400" b="1" dirty="0"/>
              <a:t>needed for Edit</a:t>
            </a:r>
          </a:p>
        </p:txBody>
      </p:sp>
      <p:sp>
        <p:nvSpPr>
          <p:cNvPr id="4" name="Right Brace 3"/>
          <p:cNvSpPr/>
          <p:nvPr/>
        </p:nvSpPr>
        <p:spPr>
          <a:xfrm>
            <a:off x="4321303" y="2504661"/>
            <a:ext cx="327991" cy="1023731"/>
          </a:xfrm>
          <a:prstGeom prst="rightBrace">
            <a:avLst>
              <a:gd name="adj1" fmla="val 68939"/>
              <a:gd name="adj2" fmla="val 48058"/>
            </a:avLst>
          </a:prstGeom>
          <a:ln w="38100">
            <a:solidFill>
              <a:srgbClr val="FFD2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Multiply 4"/>
          <p:cNvSpPr/>
          <p:nvPr/>
        </p:nvSpPr>
        <p:spPr>
          <a:xfrm>
            <a:off x="2534479" y="2117035"/>
            <a:ext cx="1003852" cy="1078396"/>
          </a:xfrm>
          <a:prstGeom prst="mathMultiply">
            <a:avLst>
              <a:gd name="adj1" fmla="val 8366"/>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971554" y="2416363"/>
            <a:ext cx="2226367" cy="1200329"/>
          </a:xfrm>
          <a:prstGeom prst="rect">
            <a:avLst/>
          </a:prstGeom>
          <a:noFill/>
        </p:spPr>
        <p:txBody>
          <a:bodyPr wrap="square" rtlCol="0">
            <a:spAutoFit/>
          </a:bodyPr>
          <a:lstStyle/>
          <a:p>
            <a:r>
              <a:rPr lang="en-US" sz="2400" b="1" dirty="0">
                <a:solidFill>
                  <a:schemeClr val="bg1"/>
                </a:solidFill>
              </a:rPr>
              <a:t>The first time a EA request is created </a:t>
            </a:r>
          </a:p>
        </p:txBody>
      </p:sp>
    </p:spTree>
    <p:extLst>
      <p:ext uri="{BB962C8B-B14F-4D97-AF65-F5344CB8AC3E}">
        <p14:creationId xmlns:p14="http://schemas.microsoft.com/office/powerpoint/2010/main" val="41557482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1165" y="1313321"/>
            <a:ext cx="8477273" cy="783193"/>
          </a:xfrm>
          <a:prstGeom prst="roundRect">
            <a:avLst/>
          </a:prstGeom>
          <a:solidFill>
            <a:srgbClr val="FFCC99"/>
          </a:solidFill>
        </p:spPr>
        <p:txBody>
          <a:bodyPr wrap="square" rtlCol="0">
            <a:spAutoFit/>
          </a:bodyPr>
          <a:lstStyle/>
          <a:p>
            <a:r>
              <a:rPr lang="en-US" sz="2000" b="1" dirty="0"/>
              <a:t>Navigation:</a:t>
            </a:r>
            <a:r>
              <a:rPr lang="en-US" sz="2000" dirty="0"/>
              <a:t> PeopleSoft Menu &gt; Global Payroll &amp; Absence </a:t>
            </a:r>
            <a:r>
              <a:rPr lang="en-US" sz="2000" dirty="0" err="1"/>
              <a:t>Mgmt</a:t>
            </a:r>
            <a:r>
              <a:rPr lang="en-US" sz="2000" dirty="0"/>
              <a:t> &gt; Payee Data &gt; Maintain Absences &gt; UC Customizations &gt; </a:t>
            </a:r>
            <a:r>
              <a:rPr lang="en-US" sz="2000" b="1" dirty="0"/>
              <a:t>Administer Extended Absence</a:t>
            </a:r>
          </a:p>
        </p:txBody>
      </p:sp>
      <p:sp>
        <p:nvSpPr>
          <p:cNvPr id="7" name="Title 4"/>
          <p:cNvSpPr txBox="1">
            <a:spLocks/>
          </p:cNvSpPr>
          <p:nvPr/>
        </p:nvSpPr>
        <p:spPr>
          <a:xfrm>
            <a:off x="185300" y="40226"/>
            <a:ext cx="8684381" cy="850911"/>
          </a:xfrm>
          <a:prstGeom prst="rect">
            <a:avLst/>
          </a:prstGeom>
        </p:spPr>
        <p:txBody>
          <a:bodyPr vert="horz" lIns="91440" tIns="45720" rIns="91440" bIns="45720" rtlCol="0" anchor="ctr">
            <a:noAutofit/>
          </a:bodyPr>
          <a:lstStyle>
            <a:lvl1pPr algn="ctr" defTabSz="457200" rtl="0" eaLnBrk="1" latinLnBrk="0" hangingPunct="1">
              <a:spcBef>
                <a:spcPct val="0"/>
              </a:spcBef>
              <a:buNone/>
              <a:defRPr lang="en-US" sz="4000" b="1" i="0" u="none" kern="1200" baseline="0">
                <a:solidFill>
                  <a:srgbClr val="000000"/>
                </a:solidFill>
                <a:latin typeface="Arial" panose="020B0604020202020204" pitchFamily="34" charset="0"/>
                <a:ea typeface="Verdana" panose="020B0604030504040204" pitchFamily="34" charset="0"/>
                <a:cs typeface="Arial" panose="020B0604020202020204" pitchFamily="34" charset="0"/>
              </a:defRPr>
            </a:lvl1pPr>
          </a:lstStyle>
          <a:p>
            <a:r>
              <a:rPr lang="en-US" dirty="0"/>
              <a:t>Administer Extended Absence</a:t>
            </a:r>
          </a:p>
        </p:txBody>
      </p:sp>
    </p:spTree>
    <p:extLst>
      <p:ext uri="{BB962C8B-B14F-4D97-AF65-F5344CB8AC3E}">
        <p14:creationId xmlns:p14="http://schemas.microsoft.com/office/powerpoint/2010/main" val="40347936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dallen\AppData\Local\Temp\SNAGHTML1bd22cb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 y="2926857"/>
            <a:ext cx="8778240" cy="275131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a:xfrm>
            <a:off x="565265" y="2088309"/>
            <a:ext cx="8229600" cy="722099"/>
          </a:xfrm>
        </p:spPr>
        <p:txBody>
          <a:bodyPr>
            <a:normAutofit/>
          </a:bodyPr>
          <a:lstStyle/>
          <a:p>
            <a:pPr>
              <a:buFont typeface="Arial" panose="020B0604020202020204" pitchFamily="34" charset="0"/>
              <a:buChar char="•"/>
            </a:pPr>
            <a:r>
              <a:rPr lang="en-US" sz="2000" dirty="0"/>
              <a:t>Information for employees for whom you have security (row-level security).</a:t>
            </a:r>
          </a:p>
        </p:txBody>
      </p:sp>
      <p:sp>
        <p:nvSpPr>
          <p:cNvPr id="5" name="Title 4"/>
          <p:cNvSpPr>
            <a:spLocks noGrp="1"/>
          </p:cNvSpPr>
          <p:nvPr>
            <p:ph type="title"/>
          </p:nvPr>
        </p:nvSpPr>
        <p:spPr>
          <a:xfrm>
            <a:off x="185300" y="40226"/>
            <a:ext cx="8684381" cy="850911"/>
          </a:xfrm>
        </p:spPr>
        <p:txBody>
          <a:bodyPr>
            <a:noAutofit/>
          </a:bodyPr>
          <a:lstStyle/>
          <a:p>
            <a:r>
              <a:rPr lang="en-US" dirty="0"/>
              <a:t>Administer Extended </a:t>
            </a:r>
            <a:r>
              <a:rPr lang="en-US" dirty="0" smtClean="0"/>
              <a:t>Absence</a:t>
            </a:r>
            <a:endParaRPr lang="en-US" dirty="0"/>
          </a:p>
        </p:txBody>
      </p:sp>
      <p:sp>
        <p:nvSpPr>
          <p:cNvPr id="7" name="Line Callout 1 6"/>
          <p:cNvSpPr/>
          <p:nvPr/>
        </p:nvSpPr>
        <p:spPr>
          <a:xfrm flipH="1">
            <a:off x="5418283" y="3136993"/>
            <a:ext cx="3376583" cy="1406593"/>
          </a:xfrm>
          <a:prstGeom prst="borderCallout1">
            <a:avLst>
              <a:gd name="adj1" fmla="val 19327"/>
              <a:gd name="adj2" fmla="val 99278"/>
              <a:gd name="adj3" fmla="val 19320"/>
              <a:gd name="adj4" fmla="val 228838"/>
            </a:avLst>
          </a:prstGeom>
          <a:solidFill>
            <a:srgbClr val="FFFF00"/>
          </a:solidFill>
          <a:ln w="25400" cap="sq" cmpd="sng" algn="ctr">
            <a:solidFill>
              <a:srgbClr val="1D579B"/>
            </a:solidFill>
            <a:prstDash val="solid"/>
            <a:tailEnd type="triangle" w="lg" len="lg"/>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r>
              <a:rPr lang="en-US" sz="1900" kern="0" dirty="0">
                <a:solidFill>
                  <a:srgbClr val="000000"/>
                </a:solidFill>
                <a:ea typeface="Times New Roman"/>
                <a:cs typeface="Arial" panose="020B0604020202020204" pitchFamily="34" charset="0"/>
              </a:rPr>
              <a:t>Enter </a:t>
            </a:r>
            <a:r>
              <a:rPr lang="en-US" sz="1900" b="1" kern="0" dirty="0">
                <a:solidFill>
                  <a:srgbClr val="000000"/>
                </a:solidFill>
                <a:ea typeface="Times New Roman"/>
                <a:cs typeface="Arial" panose="020B0604020202020204" pitchFamily="34" charset="0"/>
              </a:rPr>
              <a:t>Search Criteria</a:t>
            </a:r>
            <a:r>
              <a:rPr lang="en-US" sz="1900" kern="0" dirty="0">
                <a:solidFill>
                  <a:srgbClr val="000000"/>
                </a:solidFill>
                <a:ea typeface="Times New Roman"/>
                <a:cs typeface="Arial" panose="020B0604020202020204" pitchFamily="34" charset="0"/>
              </a:rPr>
              <a:t>, </a:t>
            </a:r>
          </a:p>
          <a:p>
            <a:pPr>
              <a:defRPr/>
            </a:pPr>
            <a:r>
              <a:rPr lang="en-US" sz="1900" kern="0" dirty="0">
                <a:solidFill>
                  <a:srgbClr val="000000"/>
                </a:solidFill>
                <a:ea typeface="Times New Roman"/>
                <a:cs typeface="Arial" panose="020B0604020202020204" pitchFamily="34" charset="0"/>
              </a:rPr>
              <a:t>click </a:t>
            </a:r>
            <a:r>
              <a:rPr lang="en-US" sz="1900" b="1" kern="0" dirty="0">
                <a:solidFill>
                  <a:srgbClr val="000000"/>
                </a:solidFill>
                <a:ea typeface="Times New Roman"/>
                <a:cs typeface="Arial" panose="020B0604020202020204" pitchFamily="34" charset="0"/>
              </a:rPr>
              <a:t>Search,</a:t>
            </a:r>
            <a:r>
              <a:rPr lang="en-US" sz="1900" kern="0" dirty="0">
                <a:solidFill>
                  <a:srgbClr val="000000"/>
                </a:solidFill>
                <a:ea typeface="Times New Roman"/>
                <a:cs typeface="Arial" panose="020B0604020202020204" pitchFamily="34" charset="0"/>
              </a:rPr>
              <a:t> and </a:t>
            </a:r>
          </a:p>
          <a:p>
            <a:pPr>
              <a:defRPr/>
            </a:pPr>
            <a:r>
              <a:rPr lang="en-US" sz="1900" kern="0" dirty="0">
                <a:solidFill>
                  <a:srgbClr val="000000"/>
                </a:solidFill>
                <a:ea typeface="Times New Roman"/>
                <a:cs typeface="Arial" panose="020B0604020202020204" pitchFamily="34" charset="0"/>
              </a:rPr>
              <a:t>view results in the </a:t>
            </a:r>
            <a:r>
              <a:rPr lang="en-US" sz="1900" b="1" kern="0" dirty="0">
                <a:solidFill>
                  <a:srgbClr val="000000"/>
                </a:solidFill>
                <a:ea typeface="Times New Roman"/>
                <a:cs typeface="Arial" panose="020B0604020202020204" pitchFamily="34" charset="0"/>
              </a:rPr>
              <a:t>Administer Extended Absence</a:t>
            </a:r>
            <a:r>
              <a:rPr lang="en-US" sz="1900" kern="0" dirty="0">
                <a:solidFill>
                  <a:srgbClr val="000000"/>
                </a:solidFill>
                <a:ea typeface="Times New Roman"/>
                <a:cs typeface="Arial" panose="020B0604020202020204" pitchFamily="34" charset="0"/>
              </a:rPr>
              <a:t> section.</a:t>
            </a:r>
          </a:p>
        </p:txBody>
      </p:sp>
      <p:sp>
        <p:nvSpPr>
          <p:cNvPr id="9" name="Line Callout 1 8"/>
          <p:cNvSpPr/>
          <p:nvPr/>
        </p:nvSpPr>
        <p:spPr>
          <a:xfrm flipH="1">
            <a:off x="98322" y="5794622"/>
            <a:ext cx="5938687" cy="510511"/>
          </a:xfrm>
          <a:prstGeom prst="borderCallout1">
            <a:avLst>
              <a:gd name="adj1" fmla="val -5758"/>
              <a:gd name="adj2" fmla="val 65343"/>
              <a:gd name="adj3" fmla="val -148582"/>
              <a:gd name="adj4" fmla="val 65514"/>
            </a:avLst>
          </a:prstGeom>
          <a:solidFill>
            <a:srgbClr val="FFFF00"/>
          </a:solidFill>
          <a:ln w="25400" cap="sq" cmpd="sng" algn="ctr">
            <a:solidFill>
              <a:srgbClr val="1D579B"/>
            </a:solidFill>
            <a:prstDash val="solid"/>
            <a:tailEnd type="triangle" w="lg" len="lg"/>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r>
              <a:rPr lang="en-US" sz="1900" kern="0" dirty="0">
                <a:solidFill>
                  <a:srgbClr val="000000"/>
                </a:solidFill>
                <a:ea typeface="Times New Roman"/>
                <a:cs typeface="Arial" panose="020B0604020202020204" pitchFamily="34" charset="0"/>
              </a:rPr>
              <a:t>Use the tabs to view specific information for each EA row.</a:t>
            </a:r>
          </a:p>
        </p:txBody>
      </p:sp>
      <p:sp>
        <p:nvSpPr>
          <p:cNvPr id="2" name="TextBox 1"/>
          <p:cNvSpPr txBox="1"/>
          <p:nvPr/>
        </p:nvSpPr>
        <p:spPr>
          <a:xfrm>
            <a:off x="349135" y="1169316"/>
            <a:ext cx="8445731" cy="742331"/>
          </a:xfrm>
          <a:prstGeom prst="roundRect">
            <a:avLst/>
          </a:prstGeom>
          <a:solidFill>
            <a:srgbClr val="FFCC99"/>
          </a:solidFill>
        </p:spPr>
        <p:txBody>
          <a:bodyPr wrap="square" tIns="27432" bIns="27432" rtlCol="0">
            <a:spAutoFit/>
          </a:bodyPr>
          <a:lstStyle/>
          <a:p>
            <a:r>
              <a:rPr lang="en-US" sz="2000" b="1" dirty="0"/>
              <a:t>Navigation:</a:t>
            </a:r>
            <a:r>
              <a:rPr lang="en-US" sz="2000" dirty="0"/>
              <a:t> PeopleSoft Menu &gt; Global Payroll &amp; Absence </a:t>
            </a:r>
            <a:r>
              <a:rPr lang="en-US" sz="2000" dirty="0" err="1"/>
              <a:t>Mgmt</a:t>
            </a:r>
            <a:r>
              <a:rPr lang="en-US" sz="2000" dirty="0"/>
              <a:t> &gt; Payee Data &gt; Maintain Absences &gt; UC Customizations &gt; </a:t>
            </a:r>
            <a:r>
              <a:rPr lang="en-US" sz="2000" b="1" dirty="0"/>
              <a:t>Administer Extended Absence</a:t>
            </a:r>
            <a:endParaRPr lang="en-US" dirty="0"/>
          </a:p>
        </p:txBody>
      </p:sp>
      <p:cxnSp>
        <p:nvCxnSpPr>
          <p:cNvPr id="4" name="Straight Arrow Connector 3"/>
          <p:cNvCxnSpPr/>
          <p:nvPr/>
        </p:nvCxnSpPr>
        <p:spPr>
          <a:xfrm>
            <a:off x="1120877" y="3441291"/>
            <a:ext cx="0" cy="1337187"/>
          </a:xfrm>
          <a:prstGeom prst="straightConnector1">
            <a:avLst/>
          </a:prstGeom>
          <a:solidFill>
            <a:srgbClr val="FFFF00"/>
          </a:solidFill>
          <a:ln w="25400" cap="sq" cmpd="sng" algn="ctr">
            <a:solidFill>
              <a:srgbClr val="1D579B"/>
            </a:solidFill>
            <a:prstDash val="solid"/>
            <a:tailEnd type="triangle" w="lg" len="lg"/>
          </a:ln>
          <a:effectLst/>
        </p:spPr>
      </p:cxnSp>
      <p:grpSp>
        <p:nvGrpSpPr>
          <p:cNvPr id="3" name="Group 2"/>
          <p:cNvGrpSpPr/>
          <p:nvPr/>
        </p:nvGrpSpPr>
        <p:grpSpPr>
          <a:xfrm>
            <a:off x="4902091" y="4641090"/>
            <a:ext cx="1881767" cy="1076862"/>
            <a:chOff x="4902089" y="4641088"/>
            <a:chExt cx="1881766" cy="1076861"/>
          </a:xfrm>
        </p:grpSpPr>
        <p:sp>
          <p:nvSpPr>
            <p:cNvPr id="13" name="Rectangle 12"/>
            <p:cNvSpPr>
              <a:spLocks noChangeArrowheads="1"/>
            </p:cNvSpPr>
            <p:nvPr/>
          </p:nvSpPr>
          <p:spPr bwMode="auto">
            <a:xfrm>
              <a:off x="6037007" y="5011865"/>
              <a:ext cx="480839" cy="704639"/>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
          <p:nvSpPr>
            <p:cNvPr id="14" name="Rectangle 13"/>
            <p:cNvSpPr>
              <a:spLocks noChangeArrowheads="1"/>
            </p:cNvSpPr>
            <p:nvPr/>
          </p:nvSpPr>
          <p:spPr bwMode="auto">
            <a:xfrm>
              <a:off x="5525232" y="5013310"/>
              <a:ext cx="511776" cy="704639"/>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dirty="0">
                <a:solidFill>
                  <a:sysClr val="windowText" lastClr="000000"/>
                </a:solidFill>
              </a:endParaRPr>
            </a:p>
          </p:txBody>
        </p:sp>
        <p:sp>
          <p:nvSpPr>
            <p:cNvPr id="12" name="TextBox 11"/>
            <p:cNvSpPr txBox="1"/>
            <p:nvPr/>
          </p:nvSpPr>
          <p:spPr>
            <a:xfrm>
              <a:off x="4902089" y="4645152"/>
              <a:ext cx="1032388" cy="369332"/>
            </a:xfrm>
            <a:prstGeom prst="rect">
              <a:avLst/>
            </a:prstGeom>
            <a:solidFill>
              <a:srgbClr val="FFFF00"/>
            </a:solidFill>
            <a:ln w="19050">
              <a:solidFill>
                <a:srgbClr val="09548E"/>
              </a:solidFill>
            </a:ln>
          </p:spPr>
          <p:txBody>
            <a:bodyPr wrap="square" rtlCol="0">
              <a:spAutoFit/>
            </a:bodyPr>
            <a:lstStyle/>
            <a:p>
              <a:pPr algn="ctr"/>
              <a:r>
                <a:rPr lang="en-US" dirty="0"/>
                <a:t>Job Data</a:t>
              </a:r>
            </a:p>
          </p:txBody>
        </p:sp>
        <p:sp>
          <p:nvSpPr>
            <p:cNvPr id="16" name="TextBox 15"/>
            <p:cNvSpPr txBox="1"/>
            <p:nvPr/>
          </p:nvSpPr>
          <p:spPr>
            <a:xfrm>
              <a:off x="6142609" y="4641088"/>
              <a:ext cx="641246" cy="369332"/>
            </a:xfrm>
            <a:prstGeom prst="rect">
              <a:avLst/>
            </a:prstGeom>
            <a:solidFill>
              <a:srgbClr val="FFFF00"/>
            </a:solidFill>
            <a:ln w="19050">
              <a:solidFill>
                <a:srgbClr val="09548E"/>
              </a:solidFill>
            </a:ln>
          </p:spPr>
          <p:txBody>
            <a:bodyPr wrap="square" rtlCol="0">
              <a:spAutoFit/>
            </a:bodyPr>
            <a:lstStyle/>
            <a:p>
              <a:r>
                <a:rPr lang="en-US" dirty="0"/>
                <a:t>AWE</a:t>
              </a:r>
            </a:p>
          </p:txBody>
        </p:sp>
      </p:grpSp>
    </p:spTree>
    <p:extLst>
      <p:ext uri="{BB962C8B-B14F-4D97-AF65-F5344CB8AC3E}">
        <p14:creationId xmlns:p14="http://schemas.microsoft.com/office/powerpoint/2010/main" val="298254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5960" y="2131877"/>
            <a:ext cx="8161867" cy="3450031"/>
          </a:xfrm>
        </p:spPr>
        <p:txBody>
          <a:bodyPr>
            <a:noAutofit/>
          </a:bodyPr>
          <a:lstStyle/>
          <a:p>
            <a:pPr>
              <a:spcBef>
                <a:spcPts val="600"/>
              </a:spcBef>
              <a:buFont typeface="Arial" panose="020B0604020202020204" pitchFamily="34" charset="0"/>
              <a:buChar char="•"/>
            </a:pPr>
            <a:r>
              <a:rPr lang="en-US" sz="2800" dirty="0"/>
              <a:t>Describe the Extended Absence system process.</a:t>
            </a:r>
          </a:p>
          <a:p>
            <a:pPr>
              <a:spcBef>
                <a:spcPts val="600"/>
              </a:spcBef>
              <a:buFont typeface="Arial" panose="020B0604020202020204" pitchFamily="34" charset="0"/>
              <a:buChar char="•"/>
            </a:pPr>
            <a:r>
              <a:rPr lang="en-US" sz="2800" dirty="0"/>
              <a:t>Identify the fields and functionality of the three (3) </a:t>
            </a:r>
            <a:r>
              <a:rPr lang="en-US" sz="2800" b="1" dirty="0"/>
              <a:t>Extended Absence (EA) </a:t>
            </a:r>
            <a:r>
              <a:rPr lang="en-US" sz="2800" dirty="0"/>
              <a:t>pages.</a:t>
            </a:r>
          </a:p>
          <a:p>
            <a:pPr>
              <a:spcBef>
                <a:spcPts val="600"/>
              </a:spcBef>
              <a:buFont typeface="Arial" panose="020B0604020202020204" pitchFamily="34" charset="0"/>
              <a:buChar char="•"/>
            </a:pPr>
            <a:r>
              <a:rPr lang="en-US" sz="2800" dirty="0"/>
              <a:t>Create new Extended Absence. </a:t>
            </a:r>
          </a:p>
          <a:p>
            <a:pPr>
              <a:spcBef>
                <a:spcPts val="600"/>
              </a:spcBef>
              <a:buFont typeface="Arial" panose="020B0604020202020204" pitchFamily="34" charset="0"/>
              <a:buChar char="•"/>
            </a:pPr>
            <a:r>
              <a:rPr lang="en-US" sz="2800" dirty="0"/>
              <a:t>Extend and Edit Extended Absence.</a:t>
            </a:r>
          </a:p>
          <a:p>
            <a:pPr>
              <a:spcBef>
                <a:spcPts val="600"/>
              </a:spcBef>
              <a:buFont typeface="Arial" panose="020B0604020202020204" pitchFamily="34" charset="0"/>
              <a:buChar char="•"/>
            </a:pPr>
            <a:r>
              <a:rPr lang="en-US" sz="2800" dirty="0"/>
              <a:t>Return employee from Extended Absence.</a:t>
            </a:r>
          </a:p>
          <a:p>
            <a:pPr>
              <a:spcBef>
                <a:spcPts val="600"/>
              </a:spcBef>
              <a:buFont typeface="Arial" panose="020B0604020202020204" pitchFamily="34" charset="0"/>
              <a:buChar char="•"/>
            </a:pPr>
            <a:r>
              <a:rPr lang="en-US" sz="2800" dirty="0"/>
              <a:t>Understand the need for the </a:t>
            </a:r>
            <a:r>
              <a:rPr lang="en-US" sz="2800" b="1" dirty="0" err="1"/>
              <a:t>Cognos</a:t>
            </a:r>
            <a:r>
              <a:rPr lang="en-US" sz="2800" b="1" dirty="0"/>
              <a:t> Report</a:t>
            </a:r>
            <a:r>
              <a:rPr lang="en-US" sz="2800" dirty="0"/>
              <a:t>.</a:t>
            </a:r>
          </a:p>
        </p:txBody>
      </p:sp>
      <p:sp>
        <p:nvSpPr>
          <p:cNvPr id="3" name="Title 2"/>
          <p:cNvSpPr>
            <a:spLocks noGrp="1"/>
          </p:cNvSpPr>
          <p:nvPr>
            <p:ph type="title"/>
          </p:nvPr>
        </p:nvSpPr>
        <p:spPr/>
        <p:txBody>
          <a:bodyPr/>
          <a:lstStyle/>
          <a:p>
            <a:r>
              <a:rPr lang="en-US" dirty="0"/>
              <a:t>Course Objectives</a:t>
            </a:r>
          </a:p>
        </p:txBody>
      </p:sp>
      <p:pic>
        <p:nvPicPr>
          <p:cNvPr id="6" name="Picture 5" descr="La Palabra de Fe: La Llave Que Abre Las Puertas Del Cielo">
            <a:extLst>
              <a:ext uri="{FF2B5EF4-FFF2-40B4-BE49-F238E27FC236}">
                <a16:creationId xmlns:a16="http://schemas.microsoft.com/office/drawing/2014/main" id="{7DE3F298-D2AF-489E-B2B6-73F93E133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62665">
            <a:off x="167940" y="1218912"/>
            <a:ext cx="583357" cy="583357"/>
          </a:xfrm>
          <a:prstGeom prst="rect">
            <a:avLst/>
          </a:prstGeom>
          <a:ln>
            <a:noFill/>
          </a:ln>
          <a:effectLst/>
        </p:spPr>
      </p:pic>
      <p:sp>
        <p:nvSpPr>
          <p:cNvPr id="7" name="Text Placeholder 2"/>
          <p:cNvSpPr txBox="1">
            <a:spLocks/>
          </p:cNvSpPr>
          <p:nvPr/>
        </p:nvSpPr>
        <p:spPr>
          <a:xfrm>
            <a:off x="728135" y="1239827"/>
            <a:ext cx="8229600" cy="64008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u="sng" dirty="0"/>
              <a:t>Key Objectives:</a:t>
            </a:r>
          </a:p>
        </p:txBody>
      </p:sp>
    </p:spTree>
    <p:extLst>
      <p:ext uri="{BB962C8B-B14F-4D97-AF65-F5344CB8AC3E}">
        <p14:creationId xmlns:p14="http://schemas.microsoft.com/office/powerpoint/2010/main" val="290859161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dallen\AppData\Local\Temp\SNAGHTML1bd22cbc.PNG"/>
          <p:cNvPicPr>
            <a:picLocks noChangeAspect="1" noChangeArrowheads="1"/>
          </p:cNvPicPr>
          <p:nvPr/>
        </p:nvPicPr>
        <p:blipFill rotWithShape="1">
          <a:blip r:embed="rId3">
            <a:extLst>
              <a:ext uri="{28A0092B-C50C-407E-A947-70E740481C1C}">
                <a14:useLocalDpi xmlns:a14="http://schemas.microsoft.com/office/drawing/2010/main" val="0"/>
              </a:ext>
            </a:extLst>
          </a:blip>
          <a:srcRect t="64582"/>
          <a:stretch/>
        </p:blipFill>
        <p:spPr bwMode="auto">
          <a:xfrm>
            <a:off x="182879" y="3855466"/>
            <a:ext cx="8778240" cy="97446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a:xfrm>
            <a:off x="285137" y="1175661"/>
            <a:ext cx="8401665" cy="515489"/>
          </a:xfrm>
        </p:spPr>
        <p:txBody>
          <a:bodyPr>
            <a:noAutofit/>
          </a:bodyPr>
          <a:lstStyle/>
          <a:p>
            <a:pPr marL="0" indent="0">
              <a:buNone/>
            </a:pPr>
            <a:r>
              <a:rPr lang="en-US" sz="2200" dirty="0"/>
              <a:t>Locate the </a:t>
            </a:r>
            <a:r>
              <a:rPr lang="en-US" sz="2200" b="1" dirty="0"/>
              <a:t>initial </a:t>
            </a:r>
            <a:r>
              <a:rPr lang="en-US" sz="2200" dirty="0"/>
              <a:t>request using the </a:t>
            </a:r>
            <a:r>
              <a:rPr lang="en-US" sz="2200" b="1" dirty="0"/>
              <a:t>Administer Extended Absence </a:t>
            </a:r>
            <a:r>
              <a:rPr lang="en-US" sz="2200" dirty="0"/>
              <a:t>page.</a:t>
            </a:r>
          </a:p>
        </p:txBody>
      </p:sp>
      <p:sp>
        <p:nvSpPr>
          <p:cNvPr id="5" name="Title 4"/>
          <p:cNvSpPr>
            <a:spLocks noGrp="1"/>
          </p:cNvSpPr>
          <p:nvPr>
            <p:ph type="title"/>
          </p:nvPr>
        </p:nvSpPr>
        <p:spPr>
          <a:xfrm>
            <a:off x="285136" y="40226"/>
            <a:ext cx="8227181" cy="850911"/>
          </a:xfrm>
        </p:spPr>
        <p:txBody>
          <a:bodyPr/>
          <a:lstStyle/>
          <a:p>
            <a:r>
              <a:rPr lang="en-US" dirty="0" smtClean="0"/>
              <a:t>Administer Initial </a:t>
            </a:r>
            <a:r>
              <a:rPr lang="en-US" dirty="0"/>
              <a:t>Request</a:t>
            </a:r>
          </a:p>
        </p:txBody>
      </p:sp>
      <p:sp>
        <p:nvSpPr>
          <p:cNvPr id="11" name="Text Box 348" descr="5%"/>
          <p:cNvSpPr txBox="1">
            <a:spLocks noChangeArrowheads="1"/>
          </p:cNvSpPr>
          <p:nvPr/>
        </p:nvSpPr>
        <p:spPr bwMode="auto">
          <a:xfrm>
            <a:off x="1420117" y="1737870"/>
            <a:ext cx="6383391" cy="855909"/>
          </a:xfrm>
          <a:prstGeom prst="rect">
            <a:avLst/>
          </a:prstGeom>
          <a:solidFill>
            <a:srgbClr val="FFFF00"/>
          </a:solidFill>
          <a:ln w="25400">
            <a:solidFill>
              <a:schemeClr val="tx1"/>
            </a:solidFill>
          </a:ln>
        </p:spPr>
        <p:txBody>
          <a:bodyPr rot="0" vert="horz" wrap="square" lIns="91440" tIns="91440" rIns="91440" bIns="45720" anchor="t" anchorCtr="0" upright="1">
            <a:noAutofit/>
          </a:bodyPr>
          <a:lstStyle>
            <a:defPPr>
              <a:defRPr lang="en-US"/>
            </a:defPPr>
            <a:lvl1pPr>
              <a:spcBef>
                <a:spcPts val="600"/>
              </a:spcBef>
              <a:defRPr sz="1200" b="1">
                <a:latin typeface="Arial" panose="020B0604020202020204" pitchFamily="34" charset="0"/>
                <a:ea typeface="Times New Roman"/>
                <a:cs typeface="Arial" panose="020B0604020202020204" pitchFamily="34" charset="0"/>
              </a:defRPr>
            </a:lvl1pPr>
          </a:lstStyle>
          <a:p>
            <a:r>
              <a:rPr lang="en-US" sz="1900" dirty="0">
                <a:latin typeface="+mn-lt"/>
              </a:rPr>
              <a:t>Only requests with a status of Submitted and Approved can be edited from the Administer Extended Absence page.</a:t>
            </a:r>
          </a:p>
        </p:txBody>
      </p:sp>
      <p:sp>
        <p:nvSpPr>
          <p:cNvPr id="12" name="Line Callout 1 11"/>
          <p:cNvSpPr/>
          <p:nvPr/>
        </p:nvSpPr>
        <p:spPr>
          <a:xfrm flipH="1">
            <a:off x="3530216" y="2873529"/>
            <a:ext cx="4311299" cy="693731"/>
          </a:xfrm>
          <a:prstGeom prst="borderCallout1">
            <a:avLst>
              <a:gd name="adj1" fmla="val 102566"/>
              <a:gd name="adj2" fmla="val 24628"/>
              <a:gd name="adj3" fmla="val 214038"/>
              <a:gd name="adj4" fmla="val 13416"/>
            </a:avLst>
          </a:prstGeom>
          <a:solidFill>
            <a:srgbClr val="FFFF00"/>
          </a:solidFill>
          <a:ln w="25400" cap="sq" cmpd="sng" algn="ctr">
            <a:solidFill>
              <a:srgbClr val="1D579B"/>
            </a:solidFill>
            <a:prstDash val="solid"/>
            <a:tailEnd type="triangle" w="lg" len="lg"/>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defRPr/>
            </a:pPr>
            <a:r>
              <a:rPr lang="en-US" sz="1900" kern="0" dirty="0">
                <a:solidFill>
                  <a:srgbClr val="000000"/>
                </a:solidFill>
                <a:ea typeface="Times New Roman"/>
                <a:cs typeface="Arial"/>
              </a:rPr>
              <a:t>Click </a:t>
            </a:r>
            <a:r>
              <a:rPr lang="en-US" sz="1900" b="1" kern="0" dirty="0">
                <a:solidFill>
                  <a:srgbClr val="000000"/>
                </a:solidFill>
                <a:ea typeface="Times New Roman"/>
                <a:cs typeface="Arial"/>
              </a:rPr>
              <a:t>Edit</a:t>
            </a:r>
            <a:r>
              <a:rPr lang="en-US" sz="1900" kern="0" dirty="0">
                <a:solidFill>
                  <a:srgbClr val="000000"/>
                </a:solidFill>
                <a:ea typeface="Times New Roman"/>
                <a:cs typeface="Arial"/>
              </a:rPr>
              <a:t> to open the absence request details page.</a:t>
            </a:r>
            <a:endParaRPr lang="en-US" sz="1900" kern="0" dirty="0">
              <a:solidFill>
                <a:srgbClr val="000000"/>
              </a:solidFill>
              <a:ea typeface="Times New Roman"/>
            </a:endParaRPr>
          </a:p>
        </p:txBody>
      </p:sp>
      <p:sp>
        <p:nvSpPr>
          <p:cNvPr id="7" name="Text Box 348" descr="5%"/>
          <p:cNvSpPr txBox="1">
            <a:spLocks noChangeArrowheads="1"/>
          </p:cNvSpPr>
          <p:nvPr/>
        </p:nvSpPr>
        <p:spPr bwMode="auto">
          <a:xfrm>
            <a:off x="1340490" y="5153864"/>
            <a:ext cx="6463017" cy="867563"/>
          </a:xfrm>
          <a:prstGeom prst="rect">
            <a:avLst/>
          </a:prstGeom>
          <a:solidFill>
            <a:srgbClr val="FFFF00"/>
          </a:solidFill>
          <a:ln w="25400">
            <a:solidFill>
              <a:schemeClr val="tx1"/>
            </a:solidFill>
          </a:ln>
        </p:spPr>
        <p:txBody>
          <a:bodyPr rot="0" vert="horz" wrap="square" lIns="91440" tIns="91440" rIns="91440" bIns="45720" anchor="ctr" anchorCtr="0" upright="1">
            <a:noAutofit/>
          </a:bodyPr>
          <a:lstStyle>
            <a:defPPr>
              <a:defRPr lang="en-US"/>
            </a:defPPr>
            <a:lvl1pPr>
              <a:spcBef>
                <a:spcPts val="600"/>
              </a:spcBef>
              <a:defRPr sz="1200" b="1">
                <a:latin typeface="Arial" panose="020B0604020202020204" pitchFamily="34" charset="0"/>
                <a:ea typeface="Times New Roman"/>
                <a:cs typeface="Arial" panose="020B0604020202020204" pitchFamily="34" charset="0"/>
              </a:defRPr>
            </a:lvl1pPr>
          </a:lstStyle>
          <a:p>
            <a:r>
              <a:rPr lang="en-US" sz="1900" dirty="0">
                <a:latin typeface="+mn-lt"/>
              </a:rPr>
              <a:t>Saved (Saved for Later) </a:t>
            </a:r>
            <a:r>
              <a:rPr lang="en-US" sz="1900" b="0" dirty="0">
                <a:latin typeface="+mn-lt"/>
              </a:rPr>
              <a:t>requests must be accessed from the </a:t>
            </a:r>
            <a:r>
              <a:rPr lang="en-US" sz="1900" dirty="0">
                <a:latin typeface="+mn-lt"/>
              </a:rPr>
              <a:t>Request Extended Absence </a:t>
            </a:r>
            <a:r>
              <a:rPr lang="en-US" sz="1900" b="0" dirty="0">
                <a:latin typeface="+mn-lt"/>
              </a:rPr>
              <a:t>page. </a:t>
            </a:r>
            <a:endParaRPr lang="en-US" sz="1900" b="0" dirty="0">
              <a:solidFill>
                <a:srgbClr val="FF0000"/>
              </a:solidFill>
              <a:latin typeface="+mn-lt"/>
            </a:endParaRPr>
          </a:p>
        </p:txBody>
      </p:sp>
    </p:spTree>
    <p:extLst>
      <p:ext uri="{BB962C8B-B14F-4D97-AF65-F5344CB8AC3E}">
        <p14:creationId xmlns:p14="http://schemas.microsoft.com/office/powerpoint/2010/main" val="395871390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7087" y="40226"/>
            <a:ext cx="8599715" cy="850911"/>
          </a:xfrm>
        </p:spPr>
        <p:txBody>
          <a:bodyPr>
            <a:noAutofit/>
          </a:bodyPr>
          <a:lstStyle/>
          <a:p>
            <a:r>
              <a:rPr lang="en-US" dirty="0"/>
              <a:t>Edit Leave of Absence –</a:t>
            </a:r>
            <a:r>
              <a:rPr lang="en-US" sz="2800" dirty="0"/>
              <a:t> </a:t>
            </a:r>
            <a:r>
              <a:rPr lang="en-US" sz="2000" dirty="0"/>
              <a:t>Key Steps</a:t>
            </a:r>
          </a:p>
        </p:txBody>
      </p:sp>
      <p:graphicFrame>
        <p:nvGraphicFramePr>
          <p:cNvPr id="9" name="Content Placeholder 3"/>
          <p:cNvGraphicFramePr>
            <a:graphicFrameLocks/>
          </p:cNvGraphicFramePr>
          <p:nvPr>
            <p:extLst>
              <p:ext uri="{D42A27DB-BD31-4B8C-83A1-F6EECF244321}">
                <p14:modId xmlns:p14="http://schemas.microsoft.com/office/powerpoint/2010/main" val="853588503"/>
              </p:ext>
            </p:extLst>
          </p:nvPr>
        </p:nvGraphicFramePr>
        <p:xfrm>
          <a:off x="537231" y="1141333"/>
          <a:ext cx="8058151"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589053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7266" y="40226"/>
            <a:ext cx="8227181" cy="850911"/>
          </a:xfrm>
        </p:spPr>
        <p:txBody>
          <a:bodyPr/>
          <a:lstStyle/>
          <a:p>
            <a:r>
              <a:rPr lang="en-US" dirty="0" smtClean="0"/>
              <a:t>Administer Request Keys</a:t>
            </a:r>
            <a:endParaRPr lang="en-US" dirty="0"/>
          </a:p>
        </p:txBody>
      </p:sp>
      <p:sp>
        <p:nvSpPr>
          <p:cNvPr id="4" name="Slide Number Placeholder 3"/>
          <p:cNvSpPr>
            <a:spLocks noGrp="1"/>
          </p:cNvSpPr>
          <p:nvPr>
            <p:ph type="sldNum" sz="quarter" idx="13"/>
          </p:nvPr>
        </p:nvSpPr>
        <p:spPr/>
        <p:txBody>
          <a:bodyPr/>
          <a:lstStyle/>
          <a:p>
            <a:fld id="{D27D3C37-BFEB-BA4B-B781-4564C6A0B2B2}" type="slidenum">
              <a:rPr lang="en-US" smtClean="0">
                <a:solidFill>
                  <a:srgbClr val="005581"/>
                </a:solidFill>
              </a:rPr>
              <a:pPr/>
              <a:t>62</a:t>
            </a:fld>
            <a:endParaRPr lang="en-US" dirty="0">
              <a:solidFill>
                <a:srgbClr val="005581"/>
              </a:solidFill>
            </a:endParaRPr>
          </a:p>
        </p:txBody>
      </p:sp>
      <p:sp>
        <p:nvSpPr>
          <p:cNvPr id="5" name="Rectangle 4"/>
          <p:cNvSpPr/>
          <p:nvPr/>
        </p:nvSpPr>
        <p:spPr>
          <a:xfrm>
            <a:off x="247783" y="1529285"/>
            <a:ext cx="8618220" cy="3970318"/>
          </a:xfrm>
          <a:prstGeom prst="rect">
            <a:avLst/>
          </a:prstGeom>
        </p:spPr>
        <p:txBody>
          <a:bodyPr wrap="square">
            <a:spAutoFit/>
          </a:bodyPr>
          <a:lstStyle/>
          <a:p>
            <a:r>
              <a:rPr lang="en-US" sz="2400" dirty="0"/>
              <a:t>The </a:t>
            </a:r>
            <a:r>
              <a:rPr lang="en-US" sz="2400" b="1" dirty="0">
                <a:solidFill>
                  <a:srgbClr val="FF0000"/>
                </a:solidFill>
              </a:rPr>
              <a:t>initial </a:t>
            </a:r>
            <a:r>
              <a:rPr lang="en-US" sz="2400" dirty="0"/>
              <a:t>request is new…using Request Extended Absence.</a:t>
            </a:r>
          </a:p>
          <a:p>
            <a:endParaRPr lang="en-US" sz="2400" dirty="0"/>
          </a:p>
          <a:p>
            <a:r>
              <a:rPr lang="en-US" sz="2400" dirty="0"/>
              <a:t>ANY change to</a:t>
            </a:r>
            <a:r>
              <a:rPr lang="en-US" sz="2400" b="1" dirty="0">
                <a:solidFill>
                  <a:srgbClr val="FF0000"/>
                </a:solidFill>
              </a:rPr>
              <a:t> </a:t>
            </a:r>
            <a:r>
              <a:rPr lang="en-US" sz="2400" dirty="0"/>
              <a:t>the</a:t>
            </a:r>
            <a:r>
              <a:rPr lang="en-US" sz="2400" b="1" dirty="0">
                <a:solidFill>
                  <a:srgbClr val="FF0000"/>
                </a:solidFill>
              </a:rPr>
              <a:t> initial </a:t>
            </a:r>
            <a:r>
              <a:rPr lang="en-US" sz="2400" dirty="0"/>
              <a:t>(existing) request is EDIT…starting with Administer Extended Absence. </a:t>
            </a:r>
          </a:p>
          <a:p>
            <a:endParaRPr lang="en-US" sz="2400" dirty="0"/>
          </a:p>
          <a:p>
            <a:pPr algn="ctr"/>
            <a:r>
              <a:rPr lang="en-US" sz="2800" b="1" dirty="0"/>
              <a:t>Administer = EDIT</a:t>
            </a:r>
          </a:p>
          <a:p>
            <a:pPr algn="ctr"/>
            <a:endParaRPr lang="en-US" sz="2800" b="1" dirty="0"/>
          </a:p>
          <a:p>
            <a:r>
              <a:rPr lang="en-US" sz="2800" dirty="0"/>
              <a:t>There are </a:t>
            </a:r>
            <a:r>
              <a:rPr lang="en-US" sz="2800" u="sng" dirty="0"/>
              <a:t>two (2)</a:t>
            </a:r>
            <a:r>
              <a:rPr lang="en-US" sz="2800" dirty="0"/>
              <a:t> ways to Edit…</a:t>
            </a:r>
          </a:p>
          <a:p>
            <a:pPr marL="800080" lvl="1" indent="-342891">
              <a:buClr>
                <a:schemeClr val="tx1"/>
              </a:buClr>
              <a:buFont typeface="Arial" panose="020B0604020202020204" pitchFamily="34" charset="0"/>
              <a:buChar char="•"/>
            </a:pPr>
            <a:r>
              <a:rPr lang="en-US" sz="2400" dirty="0"/>
              <a:t>Type over/add</a:t>
            </a:r>
          </a:p>
          <a:p>
            <a:pPr marL="800080" lvl="1" indent="-342891">
              <a:buClr>
                <a:schemeClr val="tx1"/>
              </a:buClr>
              <a:buFont typeface="Arial" panose="020B0604020202020204" pitchFamily="34" charset="0"/>
              <a:buChar char="•"/>
            </a:pPr>
            <a:r>
              <a:rPr lang="en-US" sz="2400" dirty="0"/>
              <a:t>Add a new request </a:t>
            </a:r>
            <a:r>
              <a:rPr lang="en-US" sz="2400" b="1" dirty="0">
                <a:ln>
                  <a:solidFill>
                    <a:srgbClr val="92D050"/>
                  </a:solidFill>
                </a:ln>
              </a:rPr>
              <a:t>row</a:t>
            </a:r>
            <a:r>
              <a:rPr lang="en-US" sz="2400" b="1" dirty="0"/>
              <a:t> to the existing request</a:t>
            </a:r>
            <a:endParaRPr lang="en-US" sz="2800" b="1" dirty="0"/>
          </a:p>
        </p:txBody>
      </p:sp>
    </p:spTree>
    <p:extLst>
      <p:ext uri="{BB962C8B-B14F-4D97-AF65-F5344CB8AC3E}">
        <p14:creationId xmlns:p14="http://schemas.microsoft.com/office/powerpoint/2010/main" val="32829462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8236" y="35390"/>
            <a:ext cx="8731041" cy="850911"/>
          </a:xfrm>
        </p:spPr>
        <p:txBody>
          <a:bodyPr/>
          <a:lstStyle/>
          <a:p>
            <a:r>
              <a:rPr lang="en-US" dirty="0" smtClean="0"/>
              <a:t>Administer Request Keys </a:t>
            </a:r>
            <a:r>
              <a:rPr lang="en-US" sz="2000" dirty="0"/>
              <a:t>(</a:t>
            </a:r>
            <a:r>
              <a:rPr lang="en-US" sz="2000" dirty="0" err="1"/>
              <a:t>con’t</a:t>
            </a:r>
            <a:r>
              <a:rPr lang="en-US" sz="2000" dirty="0"/>
              <a:t>)</a:t>
            </a:r>
          </a:p>
        </p:txBody>
      </p:sp>
      <p:sp>
        <p:nvSpPr>
          <p:cNvPr id="4" name="Slide Number Placeholder 3"/>
          <p:cNvSpPr>
            <a:spLocks noGrp="1"/>
          </p:cNvSpPr>
          <p:nvPr>
            <p:ph type="sldNum" sz="quarter" idx="13"/>
          </p:nvPr>
        </p:nvSpPr>
        <p:spPr/>
        <p:txBody>
          <a:bodyPr/>
          <a:lstStyle/>
          <a:p>
            <a:fld id="{D27D3C37-BFEB-BA4B-B781-4564C6A0B2B2}" type="slidenum">
              <a:rPr lang="en-US" smtClean="0">
                <a:solidFill>
                  <a:srgbClr val="005581"/>
                </a:solidFill>
              </a:rPr>
              <a:pPr/>
              <a:t>63</a:t>
            </a:fld>
            <a:endParaRPr lang="en-US" dirty="0">
              <a:solidFill>
                <a:srgbClr val="005581"/>
              </a:solidFill>
            </a:endParaRPr>
          </a:p>
        </p:txBody>
      </p:sp>
      <p:cxnSp>
        <p:nvCxnSpPr>
          <p:cNvPr id="5" name="Straight Connector 4"/>
          <p:cNvCxnSpPr/>
          <p:nvPr/>
        </p:nvCxnSpPr>
        <p:spPr>
          <a:xfrm flipV="1">
            <a:off x="4561492" y="1355835"/>
            <a:ext cx="1" cy="4750676"/>
          </a:xfrm>
          <a:prstGeom prst="line">
            <a:avLst/>
          </a:prstGeom>
          <a:ln w="38100">
            <a:solidFill>
              <a:srgbClr val="E6E6E6"/>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54819" y="1355835"/>
            <a:ext cx="4301567" cy="3416320"/>
          </a:xfrm>
          <a:prstGeom prst="rect">
            <a:avLst/>
          </a:prstGeom>
          <a:noFill/>
        </p:spPr>
        <p:txBody>
          <a:bodyPr wrap="square" rtlCol="0">
            <a:spAutoFit/>
          </a:bodyPr>
          <a:lstStyle/>
          <a:p>
            <a:r>
              <a:rPr lang="en-US" sz="2400" b="1" dirty="0"/>
              <a:t>Type Over/Add</a:t>
            </a:r>
          </a:p>
          <a:p>
            <a:endParaRPr lang="en-US" sz="2400" b="1" dirty="0"/>
          </a:p>
          <a:p>
            <a:endParaRPr lang="en-US" sz="2400" b="1" dirty="0"/>
          </a:p>
          <a:p>
            <a:endParaRPr lang="en-US" sz="2400" b="1" dirty="0"/>
          </a:p>
          <a:p>
            <a:endParaRPr lang="en-US" sz="2400" b="1" dirty="0"/>
          </a:p>
          <a:p>
            <a:endParaRPr lang="en-US" sz="2400" b="1" dirty="0"/>
          </a:p>
          <a:p>
            <a:endParaRPr lang="en-US" sz="2400" b="1" dirty="0"/>
          </a:p>
          <a:p>
            <a:pPr marL="342891" indent="-342891">
              <a:buClr>
                <a:schemeClr val="tx1"/>
              </a:buClr>
              <a:buFont typeface="Arial" panose="020B0604020202020204" pitchFamily="34" charset="0"/>
              <a:buChar char="•"/>
            </a:pPr>
            <a:r>
              <a:rPr lang="en-US" sz="2400" dirty="0"/>
              <a:t>Changes on the </a:t>
            </a:r>
            <a:r>
              <a:rPr lang="en-US" sz="2400" u="sng" dirty="0"/>
              <a:t>same</a:t>
            </a:r>
            <a:r>
              <a:rPr lang="en-US" sz="2400" dirty="0"/>
              <a:t> row</a:t>
            </a:r>
          </a:p>
          <a:p>
            <a:pPr marL="342891" indent="-342891">
              <a:buClr>
                <a:schemeClr val="tx1"/>
              </a:buClr>
              <a:buFont typeface="Arial" panose="020B0604020202020204" pitchFamily="34" charset="0"/>
              <a:buChar char="•"/>
            </a:pPr>
            <a:r>
              <a:rPr lang="en-US" sz="2400" dirty="0"/>
              <a:t>Stay on Administer page</a:t>
            </a:r>
          </a:p>
        </p:txBody>
      </p:sp>
      <p:sp>
        <p:nvSpPr>
          <p:cNvPr id="9" name="TextBox 8"/>
          <p:cNvSpPr txBox="1"/>
          <p:nvPr/>
        </p:nvSpPr>
        <p:spPr>
          <a:xfrm>
            <a:off x="4666598" y="1352049"/>
            <a:ext cx="4477404" cy="3785652"/>
          </a:xfrm>
          <a:prstGeom prst="rect">
            <a:avLst/>
          </a:prstGeom>
          <a:noFill/>
        </p:spPr>
        <p:txBody>
          <a:bodyPr wrap="square" rtlCol="0">
            <a:spAutoFit/>
          </a:bodyPr>
          <a:lstStyle/>
          <a:p>
            <a:r>
              <a:rPr lang="en-US" sz="2400" b="1" dirty="0"/>
              <a:t>Add a New Request Row</a:t>
            </a:r>
          </a:p>
          <a:p>
            <a:endParaRPr lang="en-US" sz="2400" b="1" dirty="0"/>
          </a:p>
          <a:p>
            <a:endParaRPr lang="en-US" sz="2400" b="1" dirty="0"/>
          </a:p>
          <a:p>
            <a:endParaRPr lang="en-US" sz="2400" b="1" dirty="0"/>
          </a:p>
          <a:p>
            <a:endParaRPr lang="en-US" sz="2400" b="1" dirty="0"/>
          </a:p>
          <a:p>
            <a:endParaRPr lang="en-US" sz="2400" b="1" dirty="0"/>
          </a:p>
          <a:p>
            <a:endParaRPr lang="en-US" sz="2400" b="1" dirty="0"/>
          </a:p>
          <a:p>
            <a:pPr marL="342891" indent="-342891">
              <a:buClr>
                <a:schemeClr val="tx1"/>
              </a:buClr>
              <a:buFont typeface="Arial" panose="020B0604020202020204" pitchFamily="34" charset="0"/>
              <a:buChar char="•"/>
            </a:pPr>
            <a:r>
              <a:rPr lang="en-US" sz="2400" dirty="0"/>
              <a:t>Add subsequent rows</a:t>
            </a:r>
          </a:p>
          <a:p>
            <a:pPr marL="342891" indent="-342891">
              <a:buClr>
                <a:schemeClr val="tx1"/>
              </a:buClr>
              <a:buFont typeface="Arial" panose="020B0604020202020204" pitchFamily="34" charset="0"/>
              <a:buChar char="•"/>
            </a:pPr>
            <a:r>
              <a:rPr lang="en-US" sz="2400" dirty="0"/>
              <a:t>Switch to Request Extended Absence</a:t>
            </a:r>
          </a:p>
        </p:txBody>
      </p:sp>
      <p:pic>
        <p:nvPicPr>
          <p:cNvPr id="10" name="Picture 9"/>
          <p:cNvPicPr>
            <a:picLocks noChangeAspect="1"/>
          </p:cNvPicPr>
          <p:nvPr/>
        </p:nvPicPr>
        <p:blipFill rotWithShape="1">
          <a:blip r:embed="rId3"/>
          <a:srcRect l="3364" r="33043"/>
          <a:stretch/>
        </p:blipFill>
        <p:spPr>
          <a:xfrm>
            <a:off x="745250" y="2192310"/>
            <a:ext cx="2579197" cy="1639383"/>
          </a:xfrm>
          <a:prstGeom prst="rect">
            <a:avLst/>
          </a:prstGeom>
        </p:spPr>
      </p:pic>
      <p:cxnSp>
        <p:nvCxnSpPr>
          <p:cNvPr id="13" name="Straight Connector 12"/>
          <p:cNvCxnSpPr>
            <a:stCxn id="11" idx="1"/>
          </p:cNvCxnSpPr>
          <p:nvPr/>
        </p:nvCxnSpPr>
        <p:spPr>
          <a:xfrm>
            <a:off x="2122106" y="3526047"/>
            <a:ext cx="1149788" cy="2"/>
          </a:xfrm>
          <a:prstGeom prst="line">
            <a:avLst/>
          </a:prstGeom>
          <a:ln w="127000">
            <a:solidFill>
              <a:schemeClr val="bg1"/>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122106" y="3341381"/>
            <a:ext cx="1254893" cy="369332"/>
          </a:xfrm>
          <a:prstGeom prst="rect">
            <a:avLst/>
          </a:prstGeom>
          <a:noFill/>
        </p:spPr>
        <p:txBody>
          <a:bodyPr wrap="square" rtlCol="0">
            <a:spAutoFit/>
          </a:bodyPr>
          <a:lstStyle/>
          <a:p>
            <a:r>
              <a:rPr lang="en-US" b="1" dirty="0">
                <a:solidFill>
                  <a:srgbClr val="C00000"/>
                </a:solidFill>
              </a:rPr>
              <a:t>1/28/2020</a:t>
            </a:r>
          </a:p>
        </p:txBody>
      </p:sp>
      <p:grpSp>
        <p:nvGrpSpPr>
          <p:cNvPr id="20" name="Group 19"/>
          <p:cNvGrpSpPr/>
          <p:nvPr/>
        </p:nvGrpSpPr>
        <p:grpSpPr>
          <a:xfrm>
            <a:off x="5127722" y="2456462"/>
            <a:ext cx="3598588" cy="1375231"/>
            <a:chOff x="4666597" y="1908989"/>
            <a:chExt cx="3598588" cy="1375231"/>
          </a:xfrm>
        </p:grpSpPr>
        <p:pic>
          <p:nvPicPr>
            <p:cNvPr id="15" name="Picture 14"/>
            <p:cNvPicPr>
              <a:picLocks noChangeAspect="1"/>
            </p:cNvPicPr>
            <p:nvPr/>
          </p:nvPicPr>
          <p:blipFill rotWithShape="1">
            <a:blip r:embed="rId4"/>
            <a:srcRect r="61251"/>
            <a:stretch/>
          </p:blipFill>
          <p:spPr>
            <a:xfrm>
              <a:off x="4666597" y="1908989"/>
              <a:ext cx="2372872" cy="1375231"/>
            </a:xfrm>
            <a:prstGeom prst="rect">
              <a:avLst/>
            </a:prstGeom>
          </p:spPr>
        </p:pic>
        <p:pic>
          <p:nvPicPr>
            <p:cNvPr id="16" name="Picture 15"/>
            <p:cNvPicPr>
              <a:picLocks noChangeAspect="1"/>
            </p:cNvPicPr>
            <p:nvPr/>
          </p:nvPicPr>
          <p:blipFill rotWithShape="1">
            <a:blip r:embed="rId5"/>
            <a:srcRect b="44649"/>
            <a:stretch/>
          </p:blipFill>
          <p:spPr>
            <a:xfrm>
              <a:off x="7489044" y="2491740"/>
              <a:ext cx="776141" cy="438650"/>
            </a:xfrm>
            <a:prstGeom prst="rect">
              <a:avLst/>
            </a:prstGeom>
          </p:spPr>
        </p:pic>
        <p:sp>
          <p:nvSpPr>
            <p:cNvPr id="19" name="TextBox 18"/>
            <p:cNvSpPr txBox="1"/>
            <p:nvPr/>
          </p:nvSpPr>
          <p:spPr>
            <a:xfrm>
              <a:off x="6993194" y="2508533"/>
              <a:ext cx="495851" cy="461665"/>
            </a:xfrm>
            <a:prstGeom prst="rect">
              <a:avLst/>
            </a:prstGeom>
            <a:noFill/>
          </p:spPr>
          <p:txBody>
            <a:bodyPr wrap="square" rtlCol="0">
              <a:spAutoFit/>
            </a:bodyPr>
            <a:lstStyle/>
            <a:p>
              <a:r>
                <a:rPr lang="en-US" sz="2400" dirty="0">
                  <a:solidFill>
                    <a:srgbClr val="4078B5"/>
                  </a:solidFill>
                  <a:latin typeface="MS Gothic" panose="020B0609070205080204" pitchFamily="49" charset="-128"/>
                  <a:ea typeface="MS Gothic" panose="020B0609070205080204" pitchFamily="49" charset="-128"/>
                </a:rPr>
                <a:t>➠</a:t>
              </a:r>
            </a:p>
          </p:txBody>
        </p:sp>
      </p:grpSp>
      <p:sp>
        <p:nvSpPr>
          <p:cNvPr id="6" name="Rectangle 5"/>
          <p:cNvSpPr/>
          <p:nvPr/>
        </p:nvSpPr>
        <p:spPr>
          <a:xfrm>
            <a:off x="8303341" y="3144075"/>
            <a:ext cx="383459" cy="365547"/>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6"/>
          <a:stretch>
            <a:fillRect/>
          </a:stretch>
        </p:blipFill>
        <p:spPr>
          <a:xfrm>
            <a:off x="5127721" y="2192310"/>
            <a:ext cx="2524929" cy="268135"/>
          </a:xfrm>
          <a:prstGeom prst="rect">
            <a:avLst/>
          </a:prstGeom>
        </p:spPr>
      </p:pic>
    </p:spTree>
    <p:extLst>
      <p:ext uri="{BB962C8B-B14F-4D97-AF65-F5344CB8AC3E}">
        <p14:creationId xmlns:p14="http://schemas.microsoft.com/office/powerpoint/2010/main" val="47216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9344" y="31086"/>
            <a:ext cx="8836168" cy="850911"/>
          </a:xfrm>
        </p:spPr>
        <p:txBody>
          <a:bodyPr/>
          <a:lstStyle/>
          <a:p>
            <a:r>
              <a:rPr lang="en-US" dirty="0" smtClean="0"/>
              <a:t>Administer Request Keys </a:t>
            </a:r>
            <a:r>
              <a:rPr lang="en-US" sz="2000" dirty="0"/>
              <a:t>(</a:t>
            </a:r>
            <a:r>
              <a:rPr lang="en-US" sz="2000" dirty="0" err="1"/>
              <a:t>con’t</a:t>
            </a:r>
            <a:r>
              <a:rPr lang="en-US" sz="2000" dirty="0"/>
              <a:t>)</a:t>
            </a:r>
          </a:p>
        </p:txBody>
      </p:sp>
      <p:sp>
        <p:nvSpPr>
          <p:cNvPr id="4" name="Slide Number Placeholder 3"/>
          <p:cNvSpPr>
            <a:spLocks noGrp="1"/>
          </p:cNvSpPr>
          <p:nvPr>
            <p:ph type="sldNum" sz="quarter" idx="13"/>
          </p:nvPr>
        </p:nvSpPr>
        <p:spPr/>
        <p:txBody>
          <a:bodyPr/>
          <a:lstStyle/>
          <a:p>
            <a:fld id="{D27D3C37-BFEB-BA4B-B781-4564C6A0B2B2}" type="slidenum">
              <a:rPr lang="en-US" smtClean="0">
                <a:solidFill>
                  <a:srgbClr val="005581"/>
                </a:solidFill>
              </a:rPr>
              <a:pPr/>
              <a:t>64</a:t>
            </a:fld>
            <a:endParaRPr lang="en-US" dirty="0">
              <a:solidFill>
                <a:srgbClr val="005581"/>
              </a:solidFill>
            </a:endParaRPr>
          </a:p>
        </p:txBody>
      </p:sp>
      <p:cxnSp>
        <p:nvCxnSpPr>
          <p:cNvPr id="5" name="Straight Connector 4"/>
          <p:cNvCxnSpPr/>
          <p:nvPr/>
        </p:nvCxnSpPr>
        <p:spPr>
          <a:xfrm flipV="1">
            <a:off x="4561492" y="1355835"/>
            <a:ext cx="1" cy="4750676"/>
          </a:xfrm>
          <a:prstGeom prst="line">
            <a:avLst/>
          </a:prstGeom>
          <a:ln w="38100">
            <a:solidFill>
              <a:srgbClr val="E6E6E6"/>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99346" y="1403729"/>
            <a:ext cx="4301567" cy="4893647"/>
          </a:xfrm>
          <a:prstGeom prst="rect">
            <a:avLst/>
          </a:prstGeom>
          <a:noFill/>
        </p:spPr>
        <p:txBody>
          <a:bodyPr wrap="square" rtlCol="0">
            <a:spAutoFit/>
          </a:bodyPr>
          <a:lstStyle/>
          <a:p>
            <a:r>
              <a:rPr lang="en-US" sz="2400" b="1" dirty="0"/>
              <a:t>Type Over/Add</a:t>
            </a:r>
          </a:p>
          <a:p>
            <a:endParaRPr lang="en-US" sz="2400" b="1" dirty="0"/>
          </a:p>
          <a:p>
            <a:endParaRPr lang="en-US" sz="2400" b="1" dirty="0"/>
          </a:p>
          <a:p>
            <a:endParaRPr lang="en-US" sz="2400" b="1" dirty="0"/>
          </a:p>
          <a:p>
            <a:endParaRPr lang="en-US" sz="2400" b="1" dirty="0"/>
          </a:p>
          <a:p>
            <a:endParaRPr lang="en-US" sz="2400" b="1" dirty="0"/>
          </a:p>
          <a:p>
            <a:pPr marL="342891" indent="-342891">
              <a:buClr>
                <a:schemeClr val="tx1"/>
              </a:buClr>
              <a:buFont typeface="Arial" panose="020B0604020202020204" pitchFamily="34" charset="0"/>
              <a:buChar char="•"/>
            </a:pPr>
            <a:r>
              <a:rPr lang="en-US" sz="2400" dirty="0"/>
              <a:t>Extend</a:t>
            </a:r>
          </a:p>
          <a:p>
            <a:pPr marL="342891" indent="-342891">
              <a:buClr>
                <a:schemeClr val="tx1"/>
              </a:buClr>
              <a:buFont typeface="Arial" panose="020B0604020202020204" pitchFamily="34" charset="0"/>
              <a:buChar char="•"/>
            </a:pPr>
            <a:r>
              <a:rPr lang="en-US" sz="2400" dirty="0"/>
              <a:t>Change same </a:t>
            </a:r>
            <a:r>
              <a:rPr lang="en-US" sz="2400" dirty="0" smtClean="0"/>
              <a:t>leave type </a:t>
            </a:r>
            <a:r>
              <a:rPr lang="en-US" sz="2400" dirty="0"/>
              <a:t>to un/paid</a:t>
            </a:r>
          </a:p>
          <a:p>
            <a:pPr marL="342891" indent="-342891">
              <a:buClr>
                <a:schemeClr val="tx1"/>
              </a:buClr>
              <a:buFont typeface="Arial" panose="020B0604020202020204" pitchFamily="34" charset="0"/>
              <a:buChar char="•"/>
            </a:pPr>
            <a:r>
              <a:rPr lang="en-US" sz="2400" dirty="0"/>
              <a:t>Add note</a:t>
            </a:r>
          </a:p>
          <a:p>
            <a:pPr marL="342891" indent="-342891">
              <a:buClr>
                <a:schemeClr val="tx1"/>
              </a:buClr>
              <a:buFont typeface="Arial" panose="020B0604020202020204" pitchFamily="34" charset="0"/>
              <a:buChar char="•"/>
            </a:pPr>
            <a:r>
              <a:rPr lang="en-US" sz="2400" dirty="0"/>
              <a:t>Add tab info</a:t>
            </a:r>
          </a:p>
          <a:p>
            <a:pPr marL="342891" indent="-342891">
              <a:buClr>
                <a:schemeClr val="tx1"/>
              </a:buClr>
              <a:buFont typeface="Arial" panose="020B0604020202020204" pitchFamily="34" charset="0"/>
              <a:buChar char="•"/>
            </a:pPr>
            <a:r>
              <a:rPr lang="en-US" sz="2400" dirty="0"/>
              <a:t>Return from EA</a:t>
            </a:r>
          </a:p>
          <a:p>
            <a:pPr marL="342891" indent="-342891">
              <a:buClr>
                <a:schemeClr val="tx1"/>
              </a:buClr>
              <a:buFont typeface="Arial" panose="020B0604020202020204" pitchFamily="34" charset="0"/>
              <a:buChar char="•"/>
            </a:pPr>
            <a:r>
              <a:rPr lang="en-US" sz="2400" dirty="0"/>
              <a:t>Workers’ Comp to Medical</a:t>
            </a:r>
          </a:p>
        </p:txBody>
      </p:sp>
      <p:sp>
        <p:nvSpPr>
          <p:cNvPr id="9" name="TextBox 8"/>
          <p:cNvSpPr txBox="1"/>
          <p:nvPr/>
        </p:nvSpPr>
        <p:spPr>
          <a:xfrm>
            <a:off x="4666598" y="1410758"/>
            <a:ext cx="4477404" cy="4154984"/>
          </a:xfrm>
          <a:prstGeom prst="rect">
            <a:avLst/>
          </a:prstGeom>
          <a:noFill/>
        </p:spPr>
        <p:txBody>
          <a:bodyPr wrap="square" rtlCol="0">
            <a:spAutoFit/>
          </a:bodyPr>
          <a:lstStyle/>
          <a:p>
            <a:r>
              <a:rPr lang="en-US" sz="2400" b="1" dirty="0"/>
              <a:t>Add a New Request Row</a:t>
            </a:r>
          </a:p>
          <a:p>
            <a:endParaRPr lang="en-US" sz="2400" b="1" dirty="0"/>
          </a:p>
          <a:p>
            <a:endParaRPr lang="en-US" sz="2400" b="1" dirty="0"/>
          </a:p>
          <a:p>
            <a:endParaRPr lang="en-US" sz="2400" b="1" dirty="0"/>
          </a:p>
          <a:p>
            <a:endParaRPr lang="en-US" sz="2400" b="1" dirty="0"/>
          </a:p>
          <a:p>
            <a:endParaRPr lang="en-US" sz="2400" b="1" dirty="0"/>
          </a:p>
          <a:p>
            <a:pPr marL="342891" indent="-342891">
              <a:buClr>
                <a:schemeClr val="tx1"/>
              </a:buClr>
              <a:buFont typeface="Arial" panose="020B0604020202020204" pitchFamily="34" charset="0"/>
              <a:buChar char="•"/>
            </a:pPr>
            <a:r>
              <a:rPr lang="en-US" sz="2400" dirty="0"/>
              <a:t>Immediate sequential action  </a:t>
            </a:r>
          </a:p>
          <a:p>
            <a:pPr marL="342891" indent="-342891">
              <a:buClr>
                <a:schemeClr val="tx1"/>
              </a:buClr>
              <a:buFont typeface="Arial" panose="020B0604020202020204" pitchFamily="34" charset="0"/>
              <a:buChar char="•"/>
            </a:pPr>
            <a:r>
              <a:rPr lang="en-US" sz="2400" dirty="0"/>
              <a:t>Start Date = Exp. Date of Return</a:t>
            </a:r>
          </a:p>
          <a:p>
            <a:pPr marL="342891" indent="-342891">
              <a:buClr>
                <a:schemeClr val="tx1"/>
              </a:buClr>
              <a:buFont typeface="Arial" panose="020B0604020202020204" pitchFamily="34" charset="0"/>
              <a:buChar char="•"/>
            </a:pPr>
            <a:r>
              <a:rPr lang="en-US" sz="2400" dirty="0"/>
              <a:t>Change of Un/Paid for ‘portion’</a:t>
            </a:r>
          </a:p>
          <a:p>
            <a:pPr marL="342891" indent="-342891">
              <a:buClr>
                <a:schemeClr val="tx1"/>
              </a:buClr>
              <a:buFont typeface="Arial" panose="020B0604020202020204" pitchFamily="34" charset="0"/>
              <a:buChar char="•"/>
            </a:pPr>
            <a:r>
              <a:rPr lang="en-US" sz="2400" dirty="0"/>
              <a:t>Change of Leave Type - except WC to Medical</a:t>
            </a:r>
          </a:p>
        </p:txBody>
      </p:sp>
      <p:grpSp>
        <p:nvGrpSpPr>
          <p:cNvPr id="2" name="Group 1"/>
          <p:cNvGrpSpPr/>
          <p:nvPr/>
        </p:nvGrpSpPr>
        <p:grpSpPr>
          <a:xfrm>
            <a:off x="826155" y="1813713"/>
            <a:ext cx="1983023" cy="1085763"/>
            <a:chOff x="826154" y="1813713"/>
            <a:chExt cx="2666948" cy="1639382"/>
          </a:xfrm>
        </p:grpSpPr>
        <p:pic>
          <p:nvPicPr>
            <p:cNvPr id="10" name="Picture 9"/>
            <p:cNvPicPr>
              <a:picLocks noChangeAspect="1"/>
            </p:cNvPicPr>
            <p:nvPr/>
          </p:nvPicPr>
          <p:blipFill rotWithShape="1">
            <a:blip r:embed="rId3"/>
            <a:srcRect l="3364" r="33043"/>
            <a:stretch/>
          </p:blipFill>
          <p:spPr>
            <a:xfrm>
              <a:off x="826154" y="1813713"/>
              <a:ext cx="2579197" cy="1639382"/>
            </a:xfrm>
            <a:prstGeom prst="rect">
              <a:avLst/>
            </a:prstGeom>
          </p:spPr>
        </p:pic>
        <p:cxnSp>
          <p:nvCxnSpPr>
            <p:cNvPr id="13" name="Straight Connector 12"/>
            <p:cNvCxnSpPr>
              <a:stCxn id="11" idx="1"/>
            </p:cNvCxnSpPr>
            <p:nvPr/>
          </p:nvCxnSpPr>
          <p:spPr>
            <a:xfrm flipV="1">
              <a:off x="2238208" y="3163823"/>
              <a:ext cx="1149790" cy="1220"/>
            </a:xfrm>
            <a:prstGeom prst="line">
              <a:avLst/>
            </a:prstGeom>
            <a:ln w="127000">
              <a:solidFill>
                <a:schemeClr val="bg1"/>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238208" y="2979159"/>
              <a:ext cx="1254894" cy="371767"/>
            </a:xfrm>
            <a:prstGeom prst="rect">
              <a:avLst/>
            </a:prstGeom>
            <a:noFill/>
          </p:spPr>
          <p:txBody>
            <a:bodyPr wrap="square" rtlCol="0">
              <a:spAutoFit/>
            </a:bodyPr>
            <a:lstStyle/>
            <a:p>
              <a:r>
                <a:rPr lang="en-US" sz="1000" b="1" dirty="0">
                  <a:solidFill>
                    <a:srgbClr val="C00000"/>
                  </a:solidFill>
                </a:rPr>
                <a:t>1/28/2020</a:t>
              </a:r>
            </a:p>
          </p:txBody>
        </p:sp>
      </p:grpSp>
      <p:grpSp>
        <p:nvGrpSpPr>
          <p:cNvPr id="6" name="Group 5"/>
          <p:cNvGrpSpPr/>
          <p:nvPr/>
        </p:nvGrpSpPr>
        <p:grpSpPr>
          <a:xfrm>
            <a:off x="5121948" y="1945788"/>
            <a:ext cx="2596376" cy="953688"/>
            <a:chOff x="5121947" y="1945788"/>
            <a:chExt cx="3604362" cy="1438472"/>
          </a:xfrm>
        </p:grpSpPr>
        <p:pic>
          <p:nvPicPr>
            <p:cNvPr id="15" name="Picture 14"/>
            <p:cNvPicPr>
              <a:picLocks noChangeAspect="1"/>
            </p:cNvPicPr>
            <p:nvPr/>
          </p:nvPicPr>
          <p:blipFill rotWithShape="1">
            <a:blip r:embed="rId4"/>
            <a:srcRect r="61251"/>
            <a:stretch/>
          </p:blipFill>
          <p:spPr>
            <a:xfrm>
              <a:off x="5121947" y="1945788"/>
              <a:ext cx="2372872" cy="1375231"/>
            </a:xfrm>
            <a:prstGeom prst="rect">
              <a:avLst/>
            </a:prstGeom>
          </p:spPr>
        </p:pic>
        <p:pic>
          <p:nvPicPr>
            <p:cNvPr id="16" name="Picture 15"/>
            <p:cNvPicPr>
              <a:picLocks noChangeAspect="1"/>
            </p:cNvPicPr>
            <p:nvPr/>
          </p:nvPicPr>
          <p:blipFill rotWithShape="1">
            <a:blip r:embed="rId5"/>
            <a:srcRect b="44649"/>
            <a:stretch/>
          </p:blipFill>
          <p:spPr>
            <a:xfrm>
              <a:off x="7950168" y="2556010"/>
              <a:ext cx="776141" cy="438650"/>
            </a:xfrm>
            <a:prstGeom prst="rect">
              <a:avLst/>
            </a:prstGeom>
          </p:spPr>
        </p:pic>
        <p:sp>
          <p:nvSpPr>
            <p:cNvPr id="19" name="TextBox 18"/>
            <p:cNvSpPr txBox="1"/>
            <p:nvPr/>
          </p:nvSpPr>
          <p:spPr>
            <a:xfrm>
              <a:off x="7454319" y="2572804"/>
              <a:ext cx="495849" cy="696341"/>
            </a:xfrm>
            <a:prstGeom prst="rect">
              <a:avLst/>
            </a:prstGeom>
            <a:noFill/>
          </p:spPr>
          <p:txBody>
            <a:bodyPr wrap="square" rtlCol="0">
              <a:spAutoFit/>
            </a:bodyPr>
            <a:lstStyle/>
            <a:p>
              <a:r>
                <a:rPr lang="en-US" sz="2400" dirty="0">
                  <a:solidFill>
                    <a:srgbClr val="4078B5"/>
                  </a:solidFill>
                  <a:latin typeface="MS Gothic" panose="020B0609070205080204" pitchFamily="49" charset="-128"/>
                  <a:ea typeface="MS Gothic" panose="020B0609070205080204" pitchFamily="49" charset="-128"/>
                </a:rPr>
                <a:t>➠</a:t>
              </a:r>
            </a:p>
          </p:txBody>
        </p:sp>
        <p:pic>
          <p:nvPicPr>
            <p:cNvPr id="21" name="Picture 20"/>
            <p:cNvPicPr>
              <a:picLocks noChangeAspect="1"/>
            </p:cNvPicPr>
            <p:nvPr/>
          </p:nvPicPr>
          <p:blipFill rotWithShape="1">
            <a:blip r:embed="rId5">
              <a:duotone>
                <a:schemeClr val="bg2">
                  <a:shade val="45000"/>
                  <a:satMod val="135000"/>
                </a:schemeClr>
                <a:prstClr val="white"/>
              </a:duotone>
            </a:blip>
            <a:srcRect t="55860" b="1"/>
            <a:stretch/>
          </p:blipFill>
          <p:spPr>
            <a:xfrm>
              <a:off x="7950168" y="3034468"/>
              <a:ext cx="776141" cy="349792"/>
            </a:xfrm>
            <a:prstGeom prst="rect">
              <a:avLst/>
            </a:prstGeom>
          </p:spPr>
        </p:pic>
      </p:grpSp>
      <p:sp>
        <p:nvSpPr>
          <p:cNvPr id="14" name="TextBox 13"/>
          <p:cNvSpPr txBox="1"/>
          <p:nvPr/>
        </p:nvSpPr>
        <p:spPr>
          <a:xfrm>
            <a:off x="3512769" y="2999084"/>
            <a:ext cx="2016996" cy="584775"/>
          </a:xfrm>
          <a:prstGeom prst="rect">
            <a:avLst/>
          </a:prstGeom>
          <a:solidFill>
            <a:srgbClr val="FFFF00"/>
          </a:solidFill>
          <a:ln w="28575">
            <a:solidFill>
              <a:srgbClr val="1D579B"/>
            </a:solidFill>
          </a:ln>
        </p:spPr>
        <p:txBody>
          <a:bodyPr wrap="square" rtlCol="0">
            <a:spAutoFit/>
          </a:bodyPr>
          <a:lstStyle/>
          <a:p>
            <a:pPr algn="ctr"/>
            <a:r>
              <a:rPr lang="en-US" sz="3200" b="1" dirty="0"/>
              <a:t>ACTIONS</a:t>
            </a:r>
          </a:p>
        </p:txBody>
      </p:sp>
      <p:pic>
        <p:nvPicPr>
          <p:cNvPr id="7" name="Picture 6"/>
          <p:cNvPicPr>
            <a:picLocks noChangeAspect="1"/>
          </p:cNvPicPr>
          <p:nvPr/>
        </p:nvPicPr>
        <p:blipFill>
          <a:blip r:embed="rId6"/>
          <a:stretch>
            <a:fillRect/>
          </a:stretch>
        </p:blipFill>
        <p:spPr>
          <a:xfrm>
            <a:off x="5031191" y="1859364"/>
            <a:ext cx="2152651" cy="228600"/>
          </a:xfrm>
          <a:prstGeom prst="rect">
            <a:avLst/>
          </a:prstGeom>
        </p:spPr>
      </p:pic>
    </p:spTree>
    <p:extLst>
      <p:ext uri="{BB962C8B-B14F-4D97-AF65-F5344CB8AC3E}">
        <p14:creationId xmlns:p14="http://schemas.microsoft.com/office/powerpoint/2010/main" val="419935286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 y="2679611"/>
            <a:ext cx="8778240" cy="3315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idx="1"/>
          </p:nvPr>
        </p:nvSpPr>
        <p:spPr>
          <a:xfrm>
            <a:off x="457200" y="1371601"/>
            <a:ext cx="8229600" cy="780131"/>
          </a:xfrm>
        </p:spPr>
        <p:txBody>
          <a:bodyPr>
            <a:normAutofit fontScale="92500" lnSpcReduction="20000"/>
          </a:bodyPr>
          <a:lstStyle/>
          <a:p>
            <a:pPr marL="0" lvl="1" indent="0">
              <a:spcBef>
                <a:spcPts val="1000"/>
              </a:spcBef>
              <a:buNone/>
            </a:pPr>
            <a:r>
              <a:rPr lang="en-US" dirty="0" smtClean="0"/>
              <a:t>To extend an </a:t>
            </a:r>
            <a:r>
              <a:rPr lang="en-US" dirty="0"/>
              <a:t>existing </a:t>
            </a:r>
            <a:r>
              <a:rPr lang="en-US" dirty="0" smtClean="0"/>
              <a:t>EA </a:t>
            </a:r>
            <a:r>
              <a:rPr lang="en-US" dirty="0"/>
              <a:t>(no change in leave type), </a:t>
            </a:r>
            <a:r>
              <a:rPr lang="en-US" b="1" dirty="0"/>
              <a:t>edit</a:t>
            </a:r>
            <a:r>
              <a:rPr lang="en-US" dirty="0"/>
              <a:t> the request and submit.</a:t>
            </a:r>
          </a:p>
        </p:txBody>
      </p:sp>
      <p:sp>
        <p:nvSpPr>
          <p:cNvPr id="5" name="Title 4"/>
          <p:cNvSpPr>
            <a:spLocks noGrp="1"/>
          </p:cNvSpPr>
          <p:nvPr>
            <p:ph type="title"/>
          </p:nvPr>
        </p:nvSpPr>
        <p:spPr>
          <a:xfrm>
            <a:off x="223547" y="40226"/>
            <a:ext cx="8227181" cy="850911"/>
          </a:xfrm>
        </p:spPr>
        <p:txBody>
          <a:bodyPr>
            <a:normAutofit/>
          </a:bodyPr>
          <a:lstStyle/>
          <a:p>
            <a:r>
              <a:rPr lang="en-US" dirty="0"/>
              <a:t>Extend Return Date</a:t>
            </a:r>
          </a:p>
        </p:txBody>
      </p:sp>
      <p:sp>
        <p:nvSpPr>
          <p:cNvPr id="9" name="Line Callout 1 8"/>
          <p:cNvSpPr/>
          <p:nvPr/>
        </p:nvSpPr>
        <p:spPr>
          <a:xfrm flipH="1">
            <a:off x="1914567" y="3957394"/>
            <a:ext cx="5215967" cy="982599"/>
          </a:xfrm>
          <a:prstGeom prst="borderCallout1">
            <a:avLst>
              <a:gd name="adj1" fmla="val 70512"/>
              <a:gd name="adj2" fmla="val -331"/>
              <a:gd name="adj3" fmla="val 125202"/>
              <a:gd name="adj4" fmla="val -12538"/>
            </a:avLst>
          </a:prstGeom>
          <a:solidFill>
            <a:srgbClr val="FFFF00"/>
          </a:solidFill>
          <a:ln w="25400" cap="sq" cmpd="sng" algn="ctr">
            <a:solidFill>
              <a:srgbClr val="1D579B"/>
            </a:solidFill>
            <a:prstDash val="solid"/>
            <a:tailEnd type="triangle" w="lg" len="lg"/>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defRPr/>
            </a:pPr>
            <a:r>
              <a:rPr lang="en-US" sz="2000" kern="0" dirty="0">
                <a:solidFill>
                  <a:srgbClr val="000000"/>
                </a:solidFill>
                <a:ea typeface="Times New Roman"/>
                <a:cs typeface="Arial" panose="020B0604020202020204" pitchFamily="34" charset="0"/>
              </a:rPr>
              <a:t>Enter a detailed note describing the action taken. This is the only way the Approvers know what was edited. </a:t>
            </a:r>
          </a:p>
        </p:txBody>
      </p:sp>
      <p:sp>
        <p:nvSpPr>
          <p:cNvPr id="10" name="Line Callout 1 9"/>
          <p:cNvSpPr/>
          <p:nvPr/>
        </p:nvSpPr>
        <p:spPr>
          <a:xfrm flipH="1">
            <a:off x="1644212" y="5723747"/>
            <a:ext cx="5385853" cy="542547"/>
          </a:xfrm>
          <a:prstGeom prst="borderCallout1">
            <a:avLst>
              <a:gd name="adj1" fmla="val -910"/>
              <a:gd name="adj2" fmla="val 100214"/>
              <a:gd name="adj3" fmla="val -67729"/>
              <a:gd name="adj4" fmla="val 108151"/>
            </a:avLst>
          </a:prstGeom>
          <a:solidFill>
            <a:srgbClr val="FFFF00"/>
          </a:solidFill>
          <a:ln w="25400" cap="sq" cmpd="sng" algn="ctr">
            <a:solidFill>
              <a:srgbClr val="1D579B"/>
            </a:solidFill>
            <a:prstDash val="solid"/>
            <a:tailEnd type="triangle" w="lg" len="lg"/>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defRPr/>
            </a:pPr>
            <a:r>
              <a:rPr lang="en-US" kern="0" dirty="0">
                <a:solidFill>
                  <a:srgbClr val="000000"/>
                </a:solidFill>
                <a:latin typeface="Arial" panose="020B0604020202020204" pitchFamily="34" charset="0"/>
                <a:ea typeface="Times New Roman"/>
                <a:cs typeface="Arial" panose="020B0604020202020204" pitchFamily="34" charset="0"/>
              </a:rPr>
              <a:t>Type over with the </a:t>
            </a:r>
            <a:r>
              <a:rPr lang="en-US" sz="2000" kern="0" dirty="0">
                <a:solidFill>
                  <a:srgbClr val="000000"/>
                </a:solidFill>
                <a:ea typeface="Times New Roman"/>
                <a:cs typeface="Arial" panose="020B0604020202020204" pitchFamily="34" charset="0"/>
              </a:rPr>
              <a:t>new </a:t>
            </a:r>
            <a:r>
              <a:rPr lang="en-US" sz="2000" b="1" kern="0" dirty="0">
                <a:solidFill>
                  <a:srgbClr val="000000"/>
                </a:solidFill>
                <a:ea typeface="Times New Roman"/>
                <a:cs typeface="Arial" panose="020B0604020202020204" pitchFamily="34" charset="0"/>
              </a:rPr>
              <a:t>Expected Return Date</a:t>
            </a:r>
            <a:r>
              <a:rPr lang="en-US" sz="2000" kern="0" dirty="0">
                <a:solidFill>
                  <a:srgbClr val="000000"/>
                </a:solidFill>
                <a:ea typeface="Times New Roman"/>
                <a:cs typeface="Arial" panose="020B0604020202020204" pitchFamily="34" charset="0"/>
              </a:rPr>
              <a:t>.</a:t>
            </a:r>
          </a:p>
        </p:txBody>
      </p:sp>
      <p:sp>
        <p:nvSpPr>
          <p:cNvPr id="11" name="Line Callout 1 10"/>
          <p:cNvSpPr/>
          <p:nvPr/>
        </p:nvSpPr>
        <p:spPr>
          <a:xfrm flipH="1">
            <a:off x="5480725" y="3137133"/>
            <a:ext cx="3299619" cy="680740"/>
          </a:xfrm>
          <a:prstGeom prst="borderCallout1">
            <a:avLst>
              <a:gd name="adj1" fmla="val 104337"/>
              <a:gd name="adj2" fmla="val 18172"/>
              <a:gd name="adj3" fmla="val 298389"/>
              <a:gd name="adj4" fmla="val 7588"/>
            </a:avLst>
          </a:prstGeom>
          <a:solidFill>
            <a:srgbClr val="FFFF00"/>
          </a:solidFill>
          <a:ln w="25400" cap="sq" cmpd="sng" algn="ctr">
            <a:solidFill>
              <a:srgbClr val="1D579B"/>
            </a:solidFill>
            <a:prstDash val="solid"/>
            <a:tailEnd type="triangle" w="lg" len="lg"/>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defRPr/>
            </a:pPr>
            <a:r>
              <a:rPr lang="en-US" sz="1900" kern="0" dirty="0">
                <a:solidFill>
                  <a:srgbClr val="000000"/>
                </a:solidFill>
                <a:ea typeface="Times New Roman"/>
                <a:cs typeface="Arial" panose="020B0604020202020204" pitchFamily="34" charset="0"/>
              </a:rPr>
              <a:t>Click </a:t>
            </a:r>
            <a:r>
              <a:rPr lang="en-US" sz="1900" b="1" kern="0" dirty="0">
                <a:solidFill>
                  <a:srgbClr val="000000"/>
                </a:solidFill>
                <a:ea typeface="Times New Roman"/>
                <a:cs typeface="Arial" panose="020B0604020202020204" pitchFamily="34" charset="0"/>
              </a:rPr>
              <a:t>Submit</a:t>
            </a:r>
            <a:r>
              <a:rPr lang="en-US" sz="1900" kern="0" dirty="0">
                <a:solidFill>
                  <a:srgbClr val="000000"/>
                </a:solidFill>
                <a:ea typeface="Times New Roman"/>
                <a:cs typeface="Arial" panose="020B0604020202020204" pitchFamily="34" charset="0"/>
              </a:rPr>
              <a:t> to send the edited request for approval.</a:t>
            </a:r>
          </a:p>
        </p:txBody>
      </p:sp>
      <p:cxnSp>
        <p:nvCxnSpPr>
          <p:cNvPr id="3" name="Straight Arrow Connector 2"/>
          <p:cNvCxnSpPr/>
          <p:nvPr/>
        </p:nvCxnSpPr>
        <p:spPr>
          <a:xfrm flipH="1" flipV="1">
            <a:off x="457202" y="4862437"/>
            <a:ext cx="101599" cy="851208"/>
          </a:xfrm>
          <a:prstGeom prst="straightConnector1">
            <a:avLst/>
          </a:prstGeom>
          <a:ln w="28575">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357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spcBef>
                <a:spcPts val="0"/>
              </a:spcBef>
              <a:buNone/>
            </a:pPr>
            <a:endParaRPr lang="en-US" sz="2400" dirty="0"/>
          </a:p>
          <a:p>
            <a:pPr marL="0" indent="0">
              <a:spcBef>
                <a:spcPts val="0"/>
              </a:spcBef>
              <a:buNone/>
            </a:pPr>
            <a:r>
              <a:rPr lang="en-US" sz="2400" b="1" dirty="0"/>
              <a:t>When entering a new absence request ROW: </a:t>
            </a:r>
          </a:p>
          <a:p>
            <a:pPr marL="0" indent="0">
              <a:spcBef>
                <a:spcPts val="0"/>
              </a:spcBef>
              <a:buNone/>
            </a:pPr>
            <a:endParaRPr lang="en-US" sz="2400" b="1" dirty="0"/>
          </a:p>
          <a:p>
            <a:pPr marL="0" indent="0" algn="ctr">
              <a:spcBef>
                <a:spcPts val="0"/>
              </a:spcBef>
              <a:buNone/>
            </a:pPr>
            <a:r>
              <a:rPr lang="en-US" sz="2400" b="1" dirty="0"/>
              <a:t>Expected Return Date </a:t>
            </a:r>
            <a:r>
              <a:rPr lang="en-US" sz="2400" dirty="0"/>
              <a:t>of the </a:t>
            </a:r>
            <a:r>
              <a:rPr lang="en-US" sz="2400" u="sng" dirty="0"/>
              <a:t>initial</a:t>
            </a:r>
            <a:r>
              <a:rPr lang="en-US" sz="2400" dirty="0"/>
              <a:t> absence request </a:t>
            </a:r>
            <a:endParaRPr lang="en-US" sz="2400" b="1" dirty="0"/>
          </a:p>
          <a:p>
            <a:pPr marL="0" indent="0" algn="ctr">
              <a:spcBef>
                <a:spcPts val="600"/>
              </a:spcBef>
              <a:spcAft>
                <a:spcPts val="600"/>
              </a:spcAft>
              <a:buNone/>
            </a:pPr>
            <a:r>
              <a:rPr lang="en-US" sz="2400" b="1" dirty="0">
                <a:solidFill>
                  <a:srgbClr val="FF0000"/>
                </a:solidFill>
              </a:rPr>
              <a:t>EQUALS</a:t>
            </a:r>
            <a:endParaRPr lang="en-US" sz="2400" dirty="0">
              <a:solidFill>
                <a:srgbClr val="FF0000"/>
              </a:solidFill>
            </a:endParaRPr>
          </a:p>
          <a:p>
            <a:pPr marL="0" indent="0" algn="ctr">
              <a:spcBef>
                <a:spcPts val="0"/>
              </a:spcBef>
              <a:buNone/>
            </a:pPr>
            <a:r>
              <a:rPr lang="en-US" sz="2400" b="1" dirty="0"/>
              <a:t>Start Date </a:t>
            </a:r>
            <a:r>
              <a:rPr lang="en-US" sz="2400" dirty="0"/>
              <a:t>of the </a:t>
            </a:r>
            <a:r>
              <a:rPr lang="en-US" sz="2400" u="sng" dirty="0"/>
              <a:t>new</a:t>
            </a:r>
            <a:r>
              <a:rPr lang="en-US" sz="2400" dirty="0"/>
              <a:t> request row.</a:t>
            </a:r>
          </a:p>
          <a:p>
            <a:pPr marL="0" indent="0">
              <a:spcBef>
                <a:spcPts val="0"/>
              </a:spcBef>
              <a:buNone/>
            </a:pPr>
            <a:endParaRPr lang="en-US" sz="2400" dirty="0"/>
          </a:p>
        </p:txBody>
      </p:sp>
      <p:sp>
        <p:nvSpPr>
          <p:cNvPr id="3" name="Title 2"/>
          <p:cNvSpPr>
            <a:spLocks noGrp="1"/>
          </p:cNvSpPr>
          <p:nvPr>
            <p:ph type="title"/>
          </p:nvPr>
        </p:nvSpPr>
        <p:spPr>
          <a:xfrm>
            <a:off x="206829" y="40226"/>
            <a:ext cx="8479971" cy="850911"/>
          </a:xfrm>
        </p:spPr>
        <p:txBody>
          <a:bodyPr>
            <a:noAutofit/>
          </a:bodyPr>
          <a:lstStyle/>
          <a:p>
            <a:r>
              <a:rPr lang="en-US" dirty="0" smtClean="0"/>
              <a:t>Edit </a:t>
            </a:r>
            <a:r>
              <a:rPr lang="en-US" dirty="0"/>
              <a:t>Absence Request </a:t>
            </a:r>
            <a:r>
              <a:rPr lang="en-US" sz="2000" dirty="0"/>
              <a:t>New vs. Edit</a:t>
            </a:r>
            <a:endParaRPr lang="en-US" sz="2000" dirty="0">
              <a:solidFill>
                <a:srgbClr val="FF0000"/>
              </a:solidFill>
            </a:endParaRPr>
          </a:p>
        </p:txBody>
      </p:sp>
      <p:pic>
        <p:nvPicPr>
          <p:cNvPr id="5" name="Picture 4"/>
          <p:cNvPicPr>
            <a:picLocks noChangeAspect="1"/>
          </p:cNvPicPr>
          <p:nvPr/>
        </p:nvPicPr>
        <p:blipFill rotWithShape="1">
          <a:blip r:embed="rId3"/>
          <a:srcRect t="22235" r="61251"/>
          <a:stretch/>
        </p:blipFill>
        <p:spPr>
          <a:xfrm>
            <a:off x="2338276" y="4015410"/>
            <a:ext cx="4227133" cy="1905159"/>
          </a:xfrm>
          <a:prstGeom prst="rect">
            <a:avLst/>
          </a:prstGeom>
        </p:spPr>
      </p:pic>
      <p:sp>
        <p:nvSpPr>
          <p:cNvPr id="4" name="Equal 3"/>
          <p:cNvSpPr/>
          <p:nvPr/>
        </p:nvSpPr>
        <p:spPr>
          <a:xfrm rot="19946738">
            <a:off x="3975529" y="4881451"/>
            <a:ext cx="942575" cy="803564"/>
          </a:xfrm>
          <a:prstGeom prst="mathEqual">
            <a:avLst>
              <a:gd name="adj1" fmla="val 14215"/>
              <a:gd name="adj2" fmla="val 1176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824031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0" indent="0" algn="ctr">
              <a:spcBef>
                <a:spcPts val="0"/>
              </a:spcBef>
              <a:buNone/>
            </a:pPr>
            <a:r>
              <a:rPr lang="en-US" sz="2800" b="1" u="sng" dirty="0"/>
              <a:t>Paid to Unpaid or Unpaid to Paid 						</a:t>
            </a:r>
            <a:r>
              <a:rPr lang="en-US" sz="2800" b="1" i="1" u="sng" dirty="0"/>
              <a:t>Scenario A</a:t>
            </a:r>
          </a:p>
          <a:p>
            <a:pPr marL="514338" indent="-514338">
              <a:lnSpc>
                <a:spcPct val="120000"/>
              </a:lnSpc>
              <a:spcBef>
                <a:spcPts val="1200"/>
              </a:spcBef>
              <a:buFont typeface="+mj-lt"/>
              <a:buAutoNum type="arabicPeriod"/>
            </a:pPr>
            <a:r>
              <a:rPr lang="en-US" sz="2600" dirty="0"/>
              <a:t>An employee takes a 5 week PAID parental bonding leave. [Assuming he has enough in his leave balances…] </a:t>
            </a:r>
          </a:p>
          <a:p>
            <a:pPr marL="514338" indent="-514338">
              <a:lnSpc>
                <a:spcPct val="120000"/>
              </a:lnSpc>
              <a:spcBef>
                <a:spcPts val="400"/>
              </a:spcBef>
              <a:buFont typeface="+mj-lt"/>
              <a:buAutoNum type="arabicPeriod"/>
            </a:pPr>
            <a:r>
              <a:rPr lang="en-US" sz="2600" dirty="0"/>
              <a:t>The Initiator entered a EA request with all 5 weeks as PAID. </a:t>
            </a:r>
          </a:p>
          <a:p>
            <a:pPr marL="514338" indent="-514338">
              <a:lnSpc>
                <a:spcPct val="120000"/>
              </a:lnSpc>
              <a:spcBef>
                <a:spcPts val="400"/>
              </a:spcBef>
              <a:buFont typeface="+mj-lt"/>
              <a:buAutoNum type="arabicPeriod"/>
            </a:pPr>
            <a:r>
              <a:rPr lang="en-US" sz="2600" dirty="0"/>
              <a:t>One week </a:t>
            </a:r>
            <a:r>
              <a:rPr lang="en-US" sz="2600" b="1" dirty="0"/>
              <a:t>later</a:t>
            </a:r>
            <a:r>
              <a:rPr lang="en-US" sz="2600" dirty="0"/>
              <a:t> he changes his mind and decides to take his </a:t>
            </a:r>
            <a:r>
              <a:rPr lang="en-US" sz="2600" b="1" dirty="0"/>
              <a:t>entire</a:t>
            </a:r>
            <a:r>
              <a:rPr lang="en-US" sz="2600" dirty="0"/>
              <a:t> 5 weeks as UNPAID parental bonding leave. </a:t>
            </a:r>
          </a:p>
          <a:p>
            <a:pPr marL="514338" indent="-514338">
              <a:lnSpc>
                <a:spcPct val="120000"/>
              </a:lnSpc>
              <a:spcBef>
                <a:spcPts val="400"/>
              </a:spcBef>
              <a:buFont typeface="+mj-lt"/>
              <a:buAutoNum type="arabicPeriod"/>
            </a:pPr>
            <a:endParaRPr lang="en-US" sz="2600" dirty="0"/>
          </a:p>
          <a:p>
            <a:pPr marL="0" indent="0">
              <a:lnSpc>
                <a:spcPct val="120000"/>
              </a:lnSpc>
              <a:spcBef>
                <a:spcPts val="400"/>
              </a:spcBef>
              <a:buNone/>
            </a:pPr>
            <a:endParaRPr lang="en-US" sz="2100" dirty="0"/>
          </a:p>
          <a:p>
            <a:pPr marL="914377" indent="-914377">
              <a:lnSpc>
                <a:spcPct val="120000"/>
              </a:lnSpc>
              <a:spcBef>
                <a:spcPts val="400"/>
              </a:spcBef>
              <a:buNone/>
            </a:pPr>
            <a:r>
              <a:rPr lang="en-US" sz="2600" b="1" dirty="0"/>
              <a:t>ACTION: </a:t>
            </a:r>
            <a:r>
              <a:rPr lang="en-US" sz="2600" dirty="0"/>
              <a:t>Edit the initial extended absence request and update the reason from Paid to Unpaid and indicate in the notes the leave type is updated and job data will be corrected. </a:t>
            </a:r>
          </a:p>
          <a:p>
            <a:pPr marL="685783" indent="-685783">
              <a:lnSpc>
                <a:spcPct val="120000"/>
              </a:lnSpc>
              <a:spcBef>
                <a:spcPts val="400"/>
              </a:spcBef>
              <a:buNone/>
            </a:pPr>
            <a:r>
              <a:rPr lang="en-US" sz="2400" b="1" dirty="0"/>
              <a:t>NOTE: </a:t>
            </a:r>
            <a:r>
              <a:rPr lang="en-US" sz="2600" dirty="0"/>
              <a:t>Entire leave is no longer paid and will now be unpaid, edit EA Transaction 12345, 08/12/2019-9/13/2019 update leave to Unpaid/ Parental Bonding. </a:t>
            </a:r>
          </a:p>
        </p:txBody>
      </p:sp>
      <p:sp>
        <p:nvSpPr>
          <p:cNvPr id="3" name="Title 2"/>
          <p:cNvSpPr>
            <a:spLocks noGrp="1"/>
          </p:cNvSpPr>
          <p:nvPr>
            <p:ph type="title"/>
          </p:nvPr>
        </p:nvSpPr>
        <p:spPr>
          <a:xfrm>
            <a:off x="206829" y="40226"/>
            <a:ext cx="8479971" cy="850911"/>
          </a:xfrm>
        </p:spPr>
        <p:txBody>
          <a:bodyPr>
            <a:noAutofit/>
          </a:bodyPr>
          <a:lstStyle/>
          <a:p>
            <a:r>
              <a:rPr lang="en-US" dirty="0" smtClean="0"/>
              <a:t>Absence </a:t>
            </a:r>
            <a:r>
              <a:rPr lang="en-US" dirty="0"/>
              <a:t>Request </a:t>
            </a:r>
            <a:r>
              <a:rPr lang="en-US" sz="2000" dirty="0"/>
              <a:t>New vs. Edit (Cont.)</a:t>
            </a:r>
            <a:endParaRPr lang="en-US" sz="2000" dirty="0">
              <a:solidFill>
                <a:srgbClr val="FF0000"/>
              </a:solidFill>
            </a:endParaRPr>
          </a:p>
        </p:txBody>
      </p:sp>
      <p:pic>
        <p:nvPicPr>
          <p:cNvPr id="4" name="Picture 3"/>
          <p:cNvPicPr>
            <a:picLocks noChangeAspect="1"/>
          </p:cNvPicPr>
          <p:nvPr/>
        </p:nvPicPr>
        <p:blipFill>
          <a:blip r:embed="rId3"/>
          <a:stretch>
            <a:fillRect/>
          </a:stretch>
        </p:blipFill>
        <p:spPr>
          <a:xfrm>
            <a:off x="0" y="4100477"/>
            <a:ext cx="9760227" cy="999679"/>
          </a:xfrm>
          <a:prstGeom prst="rect">
            <a:avLst/>
          </a:prstGeom>
        </p:spPr>
      </p:pic>
      <p:sp>
        <p:nvSpPr>
          <p:cNvPr id="6" name="TextBox 5"/>
          <p:cNvSpPr txBox="1"/>
          <p:nvPr/>
        </p:nvSpPr>
        <p:spPr>
          <a:xfrm>
            <a:off x="7537725" y="4800600"/>
            <a:ext cx="1301475" cy="276999"/>
          </a:xfrm>
          <a:prstGeom prst="rect">
            <a:avLst/>
          </a:prstGeom>
          <a:solidFill>
            <a:schemeClr val="bg1"/>
          </a:solidFill>
        </p:spPr>
        <p:txBody>
          <a:bodyPr wrap="square" lIns="0" tIns="0" rIns="0" bIns="0" rtlCol="0">
            <a:spAutoFit/>
          </a:bodyPr>
          <a:lstStyle/>
          <a:p>
            <a:r>
              <a:rPr lang="en-US" b="1" dirty="0">
                <a:solidFill>
                  <a:srgbClr val="FF0000"/>
                </a:solidFill>
              </a:rPr>
              <a:t>Unpaid-Block</a:t>
            </a:r>
          </a:p>
        </p:txBody>
      </p:sp>
      <p:sp>
        <p:nvSpPr>
          <p:cNvPr id="7" name="TextBox 6"/>
          <p:cNvSpPr txBox="1"/>
          <p:nvPr/>
        </p:nvSpPr>
        <p:spPr>
          <a:xfrm>
            <a:off x="3017459" y="3750605"/>
            <a:ext cx="3111500" cy="400110"/>
          </a:xfrm>
          <a:prstGeom prst="rect">
            <a:avLst/>
          </a:prstGeom>
          <a:noFill/>
        </p:spPr>
        <p:txBody>
          <a:bodyPr wrap="square" rtlCol="0">
            <a:spAutoFit/>
          </a:bodyPr>
          <a:lstStyle/>
          <a:p>
            <a:r>
              <a:rPr lang="en-US" sz="2000" b="1" dirty="0">
                <a:solidFill>
                  <a:srgbClr val="FF0000"/>
                </a:solidFill>
              </a:rPr>
              <a:t>Select on the existing line</a:t>
            </a:r>
          </a:p>
        </p:txBody>
      </p:sp>
      <p:sp>
        <p:nvSpPr>
          <p:cNvPr id="8" name="Rectangle 7"/>
          <p:cNvSpPr/>
          <p:nvPr/>
        </p:nvSpPr>
        <p:spPr>
          <a:xfrm>
            <a:off x="8796976" y="4690872"/>
            <a:ext cx="441146" cy="400110"/>
          </a:xfrm>
          <a:prstGeom prst="rect">
            <a:avLst/>
          </a:prstGeom>
        </p:spPr>
        <p:txBody>
          <a:bodyPr wrap="none">
            <a:spAutoFit/>
          </a:bodyPr>
          <a:lstStyle/>
          <a:p>
            <a:r>
              <a:rPr lang="en-US" sz="2000" dirty="0">
                <a:solidFill>
                  <a:srgbClr val="FF0000"/>
                </a:solidFill>
                <a:latin typeface="Segoe UI Symbol" panose="020B0502040204020203" pitchFamily="34" charset="0"/>
                <a:ea typeface="Segoe UI Symbol" panose="020B0502040204020203" pitchFamily="34" charset="0"/>
              </a:rPr>
              <a:t></a:t>
            </a:r>
            <a:endParaRPr lang="en-US" sz="2000" b="1" dirty="0">
              <a:solidFill>
                <a:srgbClr val="FF0000"/>
              </a:solidFill>
            </a:endParaRPr>
          </a:p>
        </p:txBody>
      </p:sp>
    </p:spTree>
    <p:extLst>
      <p:ext uri="{BB962C8B-B14F-4D97-AF65-F5344CB8AC3E}">
        <p14:creationId xmlns:p14="http://schemas.microsoft.com/office/powerpoint/2010/main" val="265953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down)">
                                      <p:cBhvr>
                                        <p:cTn id="7" dur="1000"/>
                                        <p:tgtEl>
                                          <p:spTgt spid="6">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down)">
                                      <p:cBhvr>
                                        <p:cTn id="10"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6829" y="1381513"/>
            <a:ext cx="8841755" cy="4744652"/>
          </a:xfrm>
        </p:spPr>
        <p:txBody>
          <a:bodyPr>
            <a:noAutofit/>
          </a:bodyPr>
          <a:lstStyle/>
          <a:p>
            <a:pPr marL="0" indent="0" algn="ctr">
              <a:spcBef>
                <a:spcPts val="400"/>
              </a:spcBef>
              <a:buNone/>
            </a:pPr>
            <a:r>
              <a:rPr lang="en-US" sz="2200" b="1" u="sng" dirty="0"/>
              <a:t>Paid to Unpaid or Unpaid to Paid 						</a:t>
            </a:r>
            <a:r>
              <a:rPr lang="en-US" sz="2200" b="1" i="1" u="sng" dirty="0"/>
              <a:t>Scenario B</a:t>
            </a:r>
          </a:p>
          <a:p>
            <a:pPr marL="514338" indent="-514338">
              <a:spcBef>
                <a:spcPts val="1200"/>
              </a:spcBef>
              <a:buFont typeface="+mj-lt"/>
              <a:buAutoNum type="arabicPeriod"/>
            </a:pPr>
            <a:r>
              <a:rPr lang="en-US" sz="2000" dirty="0"/>
              <a:t>An employee takes a 5 week PAID parental bonding leave. </a:t>
            </a:r>
          </a:p>
          <a:p>
            <a:pPr marL="514338" indent="-514338">
              <a:spcBef>
                <a:spcPts val="400"/>
              </a:spcBef>
              <a:buFont typeface="+mj-lt"/>
              <a:buAutoNum type="arabicPeriod"/>
            </a:pPr>
            <a:r>
              <a:rPr lang="en-US" sz="2000" dirty="0"/>
              <a:t>The Initiator entered a EA request with all 5 weeks as PAID. </a:t>
            </a:r>
          </a:p>
          <a:p>
            <a:pPr marL="514338" indent="-514338">
              <a:spcBef>
                <a:spcPts val="400"/>
              </a:spcBef>
              <a:buFont typeface="+mj-lt"/>
              <a:buAutoNum type="arabicPeriod"/>
            </a:pPr>
            <a:r>
              <a:rPr lang="en-US" sz="2000" dirty="0"/>
              <a:t>One week </a:t>
            </a:r>
            <a:r>
              <a:rPr lang="en-US" sz="2000" b="1" dirty="0"/>
              <a:t>later</a:t>
            </a:r>
            <a:r>
              <a:rPr lang="en-US" sz="2000" dirty="0"/>
              <a:t> he discovers he doesn’t have enough paid leave available. He still wants to take the full 5 weeks, but the last week will have to be UNPAID parental bonding leave. </a:t>
            </a:r>
          </a:p>
          <a:p>
            <a:pPr marL="0" indent="0">
              <a:spcBef>
                <a:spcPts val="400"/>
              </a:spcBef>
              <a:buNone/>
            </a:pPr>
            <a:endParaRPr lang="en-US" sz="1600" dirty="0"/>
          </a:p>
          <a:p>
            <a:pPr marL="914377" indent="-914377">
              <a:spcBef>
                <a:spcPts val="400"/>
              </a:spcBef>
              <a:buNone/>
            </a:pPr>
            <a:r>
              <a:rPr lang="en-US" sz="2000" b="1" dirty="0"/>
              <a:t>ACTION: 2 STEPS </a:t>
            </a:r>
            <a:r>
              <a:rPr lang="en-US" sz="2000" dirty="0"/>
              <a:t>are</a:t>
            </a:r>
            <a:r>
              <a:rPr lang="en-US" sz="2000" b="1" dirty="0"/>
              <a:t> </a:t>
            </a:r>
            <a:r>
              <a:rPr lang="en-US" sz="2000" dirty="0"/>
              <a:t>needed </a:t>
            </a:r>
          </a:p>
          <a:p>
            <a:pPr marL="457189" indent="-457189">
              <a:spcBef>
                <a:spcPts val="400"/>
              </a:spcBef>
              <a:buFont typeface="+mj-lt"/>
              <a:buAutoNum type="arabicPeriod"/>
            </a:pPr>
            <a:r>
              <a:rPr lang="en-US" sz="2000" dirty="0"/>
              <a:t>Edit expected return date on the paid leave to match start date of unpaid leave (Type over - Administer EA) </a:t>
            </a:r>
          </a:p>
          <a:p>
            <a:pPr marL="457189" indent="-457189">
              <a:spcBef>
                <a:spcPts val="400"/>
              </a:spcBef>
              <a:buFont typeface="+mj-lt"/>
              <a:buAutoNum type="arabicPeriod"/>
            </a:pPr>
            <a:r>
              <a:rPr lang="en-US" sz="2000" dirty="0"/>
              <a:t>Create a new request for the last week as unpaid leave. (New line-Request EA)</a:t>
            </a:r>
            <a:endParaRPr lang="en-US" sz="2000" b="1" dirty="0"/>
          </a:p>
        </p:txBody>
      </p:sp>
      <p:sp>
        <p:nvSpPr>
          <p:cNvPr id="3" name="Title 2"/>
          <p:cNvSpPr>
            <a:spLocks noGrp="1"/>
          </p:cNvSpPr>
          <p:nvPr>
            <p:ph type="title"/>
          </p:nvPr>
        </p:nvSpPr>
        <p:spPr>
          <a:xfrm>
            <a:off x="206829" y="40226"/>
            <a:ext cx="8479971" cy="850911"/>
          </a:xfrm>
        </p:spPr>
        <p:txBody>
          <a:bodyPr>
            <a:noAutofit/>
          </a:bodyPr>
          <a:lstStyle/>
          <a:p>
            <a:pPr>
              <a:spcBef>
                <a:spcPts val="400"/>
              </a:spcBef>
            </a:pPr>
            <a:r>
              <a:rPr lang="en-US" dirty="0" smtClean="0"/>
              <a:t>Absence </a:t>
            </a:r>
            <a:r>
              <a:rPr lang="en-US" dirty="0"/>
              <a:t>Request</a:t>
            </a:r>
            <a:r>
              <a:rPr lang="en-US" sz="3200" dirty="0"/>
              <a:t> </a:t>
            </a:r>
            <a:r>
              <a:rPr lang="en-US" sz="2000" dirty="0"/>
              <a:t>New vs. Edit (Cont.)</a:t>
            </a:r>
            <a:endParaRPr lang="en-US" sz="2000" dirty="0">
              <a:solidFill>
                <a:srgbClr val="FF0000"/>
              </a:solidFill>
            </a:endParaRPr>
          </a:p>
        </p:txBody>
      </p:sp>
    </p:spTree>
    <p:extLst>
      <p:ext uri="{BB962C8B-B14F-4D97-AF65-F5344CB8AC3E}">
        <p14:creationId xmlns:p14="http://schemas.microsoft.com/office/powerpoint/2010/main" val="256761960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145351" y="1456602"/>
            <a:ext cx="10114527" cy="1281567"/>
          </a:xfrm>
          <a:prstGeom prst="rect">
            <a:avLst/>
          </a:prstGeom>
        </p:spPr>
      </p:pic>
      <p:sp>
        <p:nvSpPr>
          <p:cNvPr id="4" name="Slide Number Placeholder 3"/>
          <p:cNvSpPr>
            <a:spLocks noGrp="1"/>
          </p:cNvSpPr>
          <p:nvPr>
            <p:ph type="sldNum" sz="quarter" idx="13"/>
          </p:nvPr>
        </p:nvSpPr>
        <p:spPr/>
        <p:txBody>
          <a:bodyPr/>
          <a:lstStyle/>
          <a:p>
            <a:fld id="{D27D3C37-BFEB-BA4B-B781-4564C6A0B2B2}" type="slidenum">
              <a:rPr lang="en-US" smtClean="0">
                <a:solidFill>
                  <a:srgbClr val="005581"/>
                </a:solidFill>
              </a:rPr>
              <a:pPr/>
              <a:t>69</a:t>
            </a:fld>
            <a:endParaRPr lang="en-US" dirty="0">
              <a:solidFill>
                <a:srgbClr val="005581"/>
              </a:solidFill>
            </a:endParaRPr>
          </a:p>
        </p:txBody>
      </p:sp>
      <p:sp>
        <p:nvSpPr>
          <p:cNvPr id="6" name="Rectangle 5"/>
          <p:cNvSpPr/>
          <p:nvPr/>
        </p:nvSpPr>
        <p:spPr>
          <a:xfrm>
            <a:off x="401446" y="5370113"/>
            <a:ext cx="8310895" cy="923330"/>
          </a:xfrm>
          <a:prstGeom prst="rect">
            <a:avLst/>
          </a:prstGeom>
        </p:spPr>
        <p:txBody>
          <a:bodyPr wrap="square">
            <a:spAutoFit/>
          </a:bodyPr>
          <a:lstStyle/>
          <a:p>
            <a:pPr marL="685783" indent="-685783">
              <a:spcBef>
                <a:spcPts val="400"/>
              </a:spcBef>
            </a:pPr>
            <a:r>
              <a:rPr lang="en-US" b="1" dirty="0"/>
              <a:t>NOTE: </a:t>
            </a:r>
            <a:r>
              <a:rPr lang="en-US" dirty="0"/>
              <a:t>Edited initial transaction 266907: added new expected return date 8/30/19 Submitted new request line: 08/30/2019-09/13/2019 with Unpaid Leave/ Parental Bonding.</a:t>
            </a:r>
          </a:p>
        </p:txBody>
      </p:sp>
      <p:sp>
        <p:nvSpPr>
          <p:cNvPr id="7" name="Rectangle 6"/>
          <p:cNvSpPr/>
          <p:nvPr/>
        </p:nvSpPr>
        <p:spPr>
          <a:xfrm>
            <a:off x="237645" y="303710"/>
            <a:ext cx="8226425" cy="523220"/>
          </a:xfrm>
          <a:prstGeom prst="rect">
            <a:avLst/>
          </a:prstGeom>
        </p:spPr>
        <p:txBody>
          <a:bodyPr wrap="square">
            <a:spAutoFit/>
          </a:bodyPr>
          <a:lstStyle/>
          <a:p>
            <a:pPr>
              <a:spcBef>
                <a:spcPts val="400"/>
              </a:spcBef>
            </a:pPr>
            <a:r>
              <a:rPr lang="en-US" sz="2800" b="1" u="sng" dirty="0"/>
              <a:t>Paid to Unpaid or Unpaid to Paid 		</a:t>
            </a:r>
            <a:r>
              <a:rPr lang="en-US" sz="2800" b="1" i="1" u="sng" dirty="0"/>
              <a:t>Scenario B </a:t>
            </a:r>
            <a:r>
              <a:rPr lang="en-US" sz="2000" b="1" i="1" u="sng" dirty="0" err="1"/>
              <a:t>con’t</a:t>
            </a:r>
            <a:endParaRPr lang="en-US" sz="2000" b="1" i="1" u="sng" dirty="0"/>
          </a:p>
        </p:txBody>
      </p:sp>
      <p:sp>
        <p:nvSpPr>
          <p:cNvPr id="8" name="TextBox 7"/>
          <p:cNvSpPr txBox="1"/>
          <p:nvPr/>
        </p:nvSpPr>
        <p:spPr>
          <a:xfrm>
            <a:off x="138681" y="1126157"/>
            <a:ext cx="3987071" cy="369332"/>
          </a:xfrm>
          <a:prstGeom prst="rect">
            <a:avLst/>
          </a:prstGeom>
          <a:noFill/>
        </p:spPr>
        <p:txBody>
          <a:bodyPr wrap="square" rtlCol="0">
            <a:spAutoFit/>
          </a:bodyPr>
          <a:lstStyle/>
          <a:p>
            <a:r>
              <a:rPr lang="en-US" b="1" dirty="0"/>
              <a:t>Step 1 – Administer Extended Leave</a:t>
            </a:r>
          </a:p>
        </p:txBody>
      </p:sp>
      <p:pic>
        <p:nvPicPr>
          <p:cNvPr id="12" name="Picture 11"/>
          <p:cNvPicPr>
            <a:picLocks noChangeAspect="1"/>
          </p:cNvPicPr>
          <p:nvPr/>
        </p:nvPicPr>
        <p:blipFill rotWithShape="1">
          <a:blip r:embed="rId4"/>
          <a:srcRect r="12311"/>
          <a:stretch/>
        </p:blipFill>
        <p:spPr>
          <a:xfrm>
            <a:off x="138681" y="3205253"/>
            <a:ext cx="8788345" cy="1988587"/>
          </a:xfrm>
          <a:prstGeom prst="rect">
            <a:avLst/>
          </a:prstGeom>
        </p:spPr>
      </p:pic>
      <p:sp>
        <p:nvSpPr>
          <p:cNvPr id="16" name="TextBox 15"/>
          <p:cNvSpPr txBox="1"/>
          <p:nvPr/>
        </p:nvSpPr>
        <p:spPr>
          <a:xfrm>
            <a:off x="6540215" y="3955629"/>
            <a:ext cx="1010992" cy="215444"/>
          </a:xfrm>
          <a:prstGeom prst="rect">
            <a:avLst/>
          </a:prstGeom>
          <a:solidFill>
            <a:schemeClr val="bg1"/>
          </a:solidFill>
        </p:spPr>
        <p:txBody>
          <a:bodyPr wrap="square" rtlCol="0">
            <a:spAutoFit/>
          </a:bodyPr>
          <a:lstStyle/>
          <a:p>
            <a:endParaRPr lang="en-US" sz="800" dirty="0"/>
          </a:p>
        </p:txBody>
      </p:sp>
      <p:pic>
        <p:nvPicPr>
          <p:cNvPr id="17" name="Picture 16"/>
          <p:cNvPicPr>
            <a:picLocks noChangeAspect="1"/>
          </p:cNvPicPr>
          <p:nvPr/>
        </p:nvPicPr>
        <p:blipFill>
          <a:blip r:embed="rId5"/>
          <a:stretch>
            <a:fillRect/>
          </a:stretch>
        </p:blipFill>
        <p:spPr>
          <a:xfrm>
            <a:off x="6540215" y="3980286"/>
            <a:ext cx="616947" cy="133567"/>
          </a:xfrm>
          <a:prstGeom prst="rect">
            <a:avLst/>
          </a:prstGeom>
        </p:spPr>
      </p:pic>
      <p:grpSp>
        <p:nvGrpSpPr>
          <p:cNvPr id="9" name="Group 8"/>
          <p:cNvGrpSpPr/>
          <p:nvPr/>
        </p:nvGrpSpPr>
        <p:grpSpPr>
          <a:xfrm>
            <a:off x="156527" y="4906342"/>
            <a:ext cx="8997216" cy="344378"/>
            <a:chOff x="156527" y="4906333"/>
            <a:chExt cx="8997216" cy="344377"/>
          </a:xfrm>
        </p:grpSpPr>
        <p:sp>
          <p:nvSpPr>
            <p:cNvPr id="14" name="TextBox 13"/>
            <p:cNvSpPr txBox="1"/>
            <p:nvPr/>
          </p:nvSpPr>
          <p:spPr>
            <a:xfrm>
              <a:off x="237642" y="4947032"/>
              <a:ext cx="932479" cy="215443"/>
            </a:xfrm>
            <a:prstGeom prst="rect">
              <a:avLst/>
            </a:prstGeom>
            <a:solidFill>
              <a:schemeClr val="bg1"/>
            </a:solidFill>
          </p:spPr>
          <p:txBody>
            <a:bodyPr wrap="square" rtlCol="0">
              <a:spAutoFit/>
            </a:bodyPr>
            <a:lstStyle/>
            <a:p>
              <a:endParaRPr lang="en-US" sz="800" dirty="0"/>
            </a:p>
          </p:txBody>
        </p:sp>
        <p:sp>
          <p:nvSpPr>
            <p:cNvPr id="19" name="TextBox 18"/>
            <p:cNvSpPr txBox="1"/>
            <p:nvPr/>
          </p:nvSpPr>
          <p:spPr>
            <a:xfrm>
              <a:off x="1193211" y="4911888"/>
              <a:ext cx="747260" cy="215443"/>
            </a:xfrm>
            <a:prstGeom prst="rect">
              <a:avLst/>
            </a:prstGeom>
            <a:solidFill>
              <a:schemeClr val="bg1"/>
            </a:solidFill>
          </p:spPr>
          <p:txBody>
            <a:bodyPr wrap="square" rtlCol="0">
              <a:spAutoFit/>
            </a:bodyPr>
            <a:lstStyle/>
            <a:p>
              <a:endParaRPr lang="en-US" sz="800" dirty="0"/>
            </a:p>
          </p:txBody>
        </p:sp>
        <p:sp>
          <p:nvSpPr>
            <p:cNvPr id="18" name="TextBox 17"/>
            <p:cNvSpPr txBox="1"/>
            <p:nvPr/>
          </p:nvSpPr>
          <p:spPr>
            <a:xfrm>
              <a:off x="1131011" y="4921498"/>
              <a:ext cx="1212139" cy="307776"/>
            </a:xfrm>
            <a:prstGeom prst="rect">
              <a:avLst/>
            </a:prstGeom>
            <a:noFill/>
          </p:spPr>
          <p:txBody>
            <a:bodyPr wrap="square" rtlCol="0">
              <a:spAutoFit/>
            </a:bodyPr>
            <a:lstStyle/>
            <a:p>
              <a:r>
                <a:rPr lang="en-US" sz="1400" b="1" dirty="0">
                  <a:solidFill>
                    <a:srgbClr val="FF0000"/>
                  </a:solidFill>
                </a:rPr>
                <a:t>09/13/2019</a:t>
              </a:r>
            </a:p>
          </p:txBody>
        </p:sp>
        <p:sp>
          <p:nvSpPr>
            <p:cNvPr id="15" name="TextBox 14"/>
            <p:cNvSpPr txBox="1"/>
            <p:nvPr/>
          </p:nvSpPr>
          <p:spPr>
            <a:xfrm>
              <a:off x="156527" y="4913202"/>
              <a:ext cx="1212139" cy="307776"/>
            </a:xfrm>
            <a:prstGeom prst="rect">
              <a:avLst/>
            </a:prstGeom>
            <a:noFill/>
          </p:spPr>
          <p:txBody>
            <a:bodyPr wrap="square" rtlCol="0">
              <a:spAutoFit/>
            </a:bodyPr>
            <a:lstStyle/>
            <a:p>
              <a:r>
                <a:rPr lang="en-US" sz="1400" b="1" dirty="0">
                  <a:solidFill>
                    <a:srgbClr val="FF0000"/>
                  </a:solidFill>
                </a:rPr>
                <a:t>08/30/2019</a:t>
              </a:r>
            </a:p>
          </p:txBody>
        </p:sp>
        <p:sp>
          <p:nvSpPr>
            <p:cNvPr id="23" name="TextBox 22"/>
            <p:cNvSpPr txBox="1"/>
            <p:nvPr/>
          </p:nvSpPr>
          <p:spPr>
            <a:xfrm>
              <a:off x="4533082" y="4951044"/>
              <a:ext cx="747260" cy="215443"/>
            </a:xfrm>
            <a:prstGeom prst="rect">
              <a:avLst/>
            </a:prstGeom>
            <a:solidFill>
              <a:schemeClr val="bg1"/>
            </a:solidFill>
          </p:spPr>
          <p:txBody>
            <a:bodyPr wrap="square" rtlCol="0">
              <a:spAutoFit/>
            </a:bodyPr>
            <a:lstStyle/>
            <a:p>
              <a:endParaRPr lang="en-US" sz="800" dirty="0"/>
            </a:p>
          </p:txBody>
        </p:sp>
        <p:sp>
          <p:nvSpPr>
            <p:cNvPr id="25" name="TextBox 24"/>
            <p:cNvSpPr txBox="1"/>
            <p:nvPr/>
          </p:nvSpPr>
          <p:spPr>
            <a:xfrm>
              <a:off x="7941604" y="4942934"/>
              <a:ext cx="1212139" cy="307776"/>
            </a:xfrm>
            <a:prstGeom prst="rect">
              <a:avLst/>
            </a:prstGeom>
            <a:noFill/>
          </p:spPr>
          <p:txBody>
            <a:bodyPr wrap="square" rtlCol="0">
              <a:spAutoFit/>
            </a:bodyPr>
            <a:lstStyle/>
            <a:p>
              <a:r>
                <a:rPr lang="en-US" sz="1400" b="1" dirty="0">
                  <a:solidFill>
                    <a:srgbClr val="FF0000"/>
                  </a:solidFill>
                </a:rPr>
                <a:t>08/09/2019</a:t>
              </a:r>
            </a:p>
          </p:txBody>
        </p:sp>
        <p:sp>
          <p:nvSpPr>
            <p:cNvPr id="26" name="TextBox 25"/>
            <p:cNvSpPr txBox="1"/>
            <p:nvPr/>
          </p:nvSpPr>
          <p:spPr>
            <a:xfrm>
              <a:off x="2762555" y="4907822"/>
              <a:ext cx="1700957" cy="307776"/>
            </a:xfrm>
            <a:prstGeom prst="rect">
              <a:avLst/>
            </a:prstGeom>
            <a:noFill/>
          </p:spPr>
          <p:txBody>
            <a:bodyPr wrap="square" rtlCol="0">
              <a:spAutoFit/>
            </a:bodyPr>
            <a:lstStyle/>
            <a:p>
              <a:r>
                <a:rPr lang="en-US" sz="1400" b="1" dirty="0">
                  <a:solidFill>
                    <a:srgbClr val="FF0000"/>
                  </a:solidFill>
                </a:rPr>
                <a:t>Parental Bonding*</a:t>
              </a:r>
            </a:p>
          </p:txBody>
        </p:sp>
        <p:sp>
          <p:nvSpPr>
            <p:cNvPr id="27" name="TextBox 26"/>
            <p:cNvSpPr txBox="1"/>
            <p:nvPr/>
          </p:nvSpPr>
          <p:spPr>
            <a:xfrm>
              <a:off x="4400931" y="4921498"/>
              <a:ext cx="1984371" cy="307776"/>
            </a:xfrm>
            <a:prstGeom prst="rect">
              <a:avLst/>
            </a:prstGeom>
            <a:noFill/>
          </p:spPr>
          <p:txBody>
            <a:bodyPr wrap="square" rtlCol="0">
              <a:spAutoFit/>
            </a:bodyPr>
            <a:lstStyle/>
            <a:p>
              <a:r>
                <a:rPr lang="en-US" sz="1400" b="1" dirty="0">
                  <a:solidFill>
                    <a:srgbClr val="FF0000"/>
                  </a:solidFill>
                </a:rPr>
                <a:t>Parental Bonding-FMLA</a:t>
              </a:r>
            </a:p>
          </p:txBody>
        </p:sp>
        <p:sp>
          <p:nvSpPr>
            <p:cNvPr id="29" name="TextBox 28"/>
            <p:cNvSpPr txBox="1"/>
            <p:nvPr/>
          </p:nvSpPr>
          <p:spPr>
            <a:xfrm>
              <a:off x="6317314" y="4906333"/>
              <a:ext cx="1700957" cy="307776"/>
            </a:xfrm>
            <a:prstGeom prst="rect">
              <a:avLst/>
            </a:prstGeom>
            <a:noFill/>
          </p:spPr>
          <p:txBody>
            <a:bodyPr wrap="square" rtlCol="0">
              <a:spAutoFit/>
            </a:bodyPr>
            <a:lstStyle/>
            <a:p>
              <a:r>
                <a:rPr lang="en-US" sz="1400" b="1" dirty="0">
                  <a:solidFill>
                    <a:srgbClr val="FF0000"/>
                  </a:solidFill>
                </a:rPr>
                <a:t>Unpaid-Block</a:t>
              </a:r>
            </a:p>
          </p:txBody>
        </p:sp>
      </p:grpSp>
      <p:pic>
        <p:nvPicPr>
          <p:cNvPr id="30" name="Content Placeholder 4"/>
          <p:cNvPicPr>
            <a:picLocks noChangeAspect="1"/>
          </p:cNvPicPr>
          <p:nvPr/>
        </p:nvPicPr>
        <p:blipFill rotWithShape="1">
          <a:blip r:embed="rId3"/>
          <a:srcRect r="13040"/>
          <a:stretch/>
        </p:blipFill>
        <p:spPr>
          <a:xfrm>
            <a:off x="69463" y="1476946"/>
            <a:ext cx="8795568" cy="1281567"/>
          </a:xfrm>
          <a:prstGeom prst="rect">
            <a:avLst/>
          </a:prstGeom>
        </p:spPr>
      </p:pic>
      <p:sp>
        <p:nvSpPr>
          <p:cNvPr id="32" name="TextBox 31"/>
          <p:cNvSpPr txBox="1"/>
          <p:nvPr/>
        </p:nvSpPr>
        <p:spPr>
          <a:xfrm>
            <a:off x="138679" y="2824445"/>
            <a:ext cx="6401536" cy="369332"/>
          </a:xfrm>
          <a:prstGeom prst="rect">
            <a:avLst/>
          </a:prstGeom>
          <a:noFill/>
        </p:spPr>
        <p:txBody>
          <a:bodyPr wrap="square" rtlCol="0">
            <a:spAutoFit/>
          </a:bodyPr>
          <a:lstStyle/>
          <a:p>
            <a:r>
              <a:rPr lang="en-US" b="1" dirty="0"/>
              <a:t>Step 2 – Administer Extended Leave / New Leave Request Row  </a:t>
            </a:r>
          </a:p>
        </p:txBody>
      </p:sp>
      <p:grpSp>
        <p:nvGrpSpPr>
          <p:cNvPr id="3" name="Group 2"/>
          <p:cNvGrpSpPr/>
          <p:nvPr/>
        </p:nvGrpSpPr>
        <p:grpSpPr>
          <a:xfrm>
            <a:off x="1213347" y="2380531"/>
            <a:ext cx="1432647" cy="377986"/>
            <a:chOff x="1213347" y="2380527"/>
            <a:chExt cx="1432646" cy="377985"/>
          </a:xfrm>
        </p:grpSpPr>
        <p:sp>
          <p:nvSpPr>
            <p:cNvPr id="10" name="TextBox 9"/>
            <p:cNvSpPr txBox="1"/>
            <p:nvPr/>
          </p:nvSpPr>
          <p:spPr>
            <a:xfrm>
              <a:off x="1433854" y="2386976"/>
              <a:ext cx="1010992" cy="307776"/>
            </a:xfrm>
            <a:prstGeom prst="rect">
              <a:avLst/>
            </a:prstGeom>
            <a:solidFill>
              <a:schemeClr val="bg1"/>
            </a:solidFill>
          </p:spPr>
          <p:txBody>
            <a:bodyPr wrap="square" rtlCol="0">
              <a:spAutoFit/>
            </a:bodyPr>
            <a:lstStyle/>
            <a:p>
              <a:endParaRPr lang="en-US" sz="1400" dirty="0"/>
            </a:p>
          </p:txBody>
        </p:sp>
        <p:sp>
          <p:nvSpPr>
            <p:cNvPr id="11" name="TextBox 10"/>
            <p:cNvSpPr txBox="1"/>
            <p:nvPr/>
          </p:nvSpPr>
          <p:spPr>
            <a:xfrm>
              <a:off x="1433854" y="2386242"/>
              <a:ext cx="1212139" cy="307776"/>
            </a:xfrm>
            <a:prstGeom prst="rect">
              <a:avLst/>
            </a:prstGeom>
            <a:noFill/>
          </p:spPr>
          <p:txBody>
            <a:bodyPr wrap="square" rtlCol="0">
              <a:spAutoFit/>
            </a:bodyPr>
            <a:lstStyle/>
            <a:p>
              <a:r>
                <a:rPr lang="en-US" sz="1400" b="1" dirty="0">
                  <a:solidFill>
                    <a:srgbClr val="FF0000"/>
                  </a:solidFill>
                </a:rPr>
                <a:t>08/30/2019</a:t>
              </a:r>
            </a:p>
          </p:txBody>
        </p:sp>
        <p:pic>
          <p:nvPicPr>
            <p:cNvPr id="2" name="Picture 1"/>
            <p:cNvPicPr>
              <a:picLocks noChangeAspect="1"/>
            </p:cNvPicPr>
            <p:nvPr/>
          </p:nvPicPr>
          <p:blipFill>
            <a:blip r:embed="rId6"/>
            <a:stretch>
              <a:fillRect/>
            </a:stretch>
          </p:blipFill>
          <p:spPr>
            <a:xfrm>
              <a:off x="1213347" y="2380527"/>
              <a:ext cx="1231499" cy="377985"/>
            </a:xfrm>
            <a:prstGeom prst="rect">
              <a:avLst/>
            </a:prstGeom>
            <a:solidFill>
              <a:schemeClr val="bg1"/>
            </a:solidFill>
          </p:spPr>
        </p:pic>
      </p:grpSp>
    </p:spTree>
    <p:extLst>
      <p:ext uri="{BB962C8B-B14F-4D97-AF65-F5344CB8AC3E}">
        <p14:creationId xmlns:p14="http://schemas.microsoft.com/office/powerpoint/2010/main" val="359990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0485" y="1581605"/>
            <a:ext cx="7916315" cy="5196355"/>
          </a:xfrm>
        </p:spPr>
        <p:txBody>
          <a:bodyPr>
            <a:noAutofit/>
          </a:bodyPr>
          <a:lstStyle/>
          <a:p>
            <a:pPr marL="342891" lvl="1" indent="-342891">
              <a:spcBef>
                <a:spcPts val="300"/>
              </a:spcBef>
            </a:pPr>
            <a:r>
              <a:rPr lang="en-US" sz="2400" dirty="0"/>
              <a:t>Extended Absence Requests are used for leaves </a:t>
            </a:r>
            <a:r>
              <a:rPr lang="en-US" sz="2400" b="1" dirty="0"/>
              <a:t>greater than 5 days.</a:t>
            </a:r>
          </a:p>
          <a:p>
            <a:pPr marL="342891" lvl="1" indent="-342891">
              <a:spcBef>
                <a:spcPts val="300"/>
              </a:spcBef>
            </a:pPr>
            <a:endParaRPr lang="en-US" sz="2400" dirty="0"/>
          </a:p>
          <a:p>
            <a:pPr marL="342891" lvl="1" indent="-342891">
              <a:spcBef>
                <a:spcPts val="300"/>
              </a:spcBef>
            </a:pPr>
            <a:endParaRPr lang="en-US" sz="2400" dirty="0"/>
          </a:p>
          <a:p>
            <a:pPr marL="342891" lvl="1" indent="-342891">
              <a:spcBef>
                <a:spcPts val="300"/>
              </a:spcBef>
            </a:pPr>
            <a:endParaRPr lang="en-US" sz="2400" dirty="0"/>
          </a:p>
          <a:p>
            <a:pPr marL="342891" lvl="1" indent="-342891">
              <a:spcBef>
                <a:spcPts val="300"/>
              </a:spcBef>
            </a:pPr>
            <a:endParaRPr lang="en-US" sz="2400" dirty="0"/>
          </a:p>
          <a:p>
            <a:pPr marL="285744" lvl="1">
              <a:spcBef>
                <a:spcPts val="300"/>
              </a:spcBef>
            </a:pPr>
            <a:endParaRPr lang="en-US" sz="1800" dirty="0"/>
          </a:p>
          <a:p>
            <a:pPr marL="342891" lvl="1" indent="-342891">
              <a:spcBef>
                <a:spcPts val="300"/>
              </a:spcBef>
            </a:pPr>
            <a:r>
              <a:rPr lang="en-US" sz="2400" b="1" dirty="0"/>
              <a:t>Absences less than or equal to 5 days should be entered on Timesheet (TRS)</a:t>
            </a:r>
          </a:p>
          <a:p>
            <a:pPr marL="342891" lvl="1" indent="-342891">
              <a:spcBef>
                <a:spcPts val="300"/>
              </a:spcBef>
            </a:pPr>
            <a:endParaRPr lang="en-US" sz="1800" b="1" dirty="0"/>
          </a:p>
          <a:p>
            <a:pPr marL="342891" lvl="1" indent="-342891">
              <a:spcBef>
                <a:spcPts val="300"/>
              </a:spcBef>
            </a:pPr>
            <a:r>
              <a:rPr lang="en-US" sz="2400" dirty="0"/>
              <a:t>Extended Absence Requests are </a:t>
            </a:r>
            <a:r>
              <a:rPr lang="en-US" sz="2400" b="1" dirty="0"/>
              <a:t>not</a:t>
            </a:r>
            <a:r>
              <a:rPr lang="en-US" sz="2400" dirty="0"/>
              <a:t> for Sick and </a:t>
            </a:r>
            <a:r>
              <a:rPr lang="en-US" sz="2400" dirty="0" smtClean="0"/>
              <a:t>Vacation or Short Work Breaks</a:t>
            </a:r>
            <a:endParaRPr lang="en-US" sz="2400" dirty="0"/>
          </a:p>
          <a:p>
            <a:pPr marL="457189" lvl="3" indent="0">
              <a:spcBef>
                <a:spcPts val="300"/>
              </a:spcBef>
              <a:buClr>
                <a:schemeClr val="tx1"/>
              </a:buClr>
              <a:buNone/>
            </a:pPr>
            <a:endParaRPr lang="en-US" sz="2400" dirty="0"/>
          </a:p>
        </p:txBody>
      </p:sp>
      <p:sp>
        <p:nvSpPr>
          <p:cNvPr id="4" name="Title 3"/>
          <p:cNvSpPr>
            <a:spLocks noGrp="1"/>
          </p:cNvSpPr>
          <p:nvPr>
            <p:ph type="title"/>
          </p:nvPr>
        </p:nvSpPr>
        <p:spPr/>
        <p:txBody>
          <a:bodyPr/>
          <a:lstStyle/>
          <a:p>
            <a:r>
              <a:rPr lang="en-US" dirty="0" smtClean="0"/>
              <a:t>Things to Know</a:t>
            </a:r>
            <a:endParaRPr lang="en-US" dirty="0"/>
          </a:p>
        </p:txBody>
      </p:sp>
      <p:grpSp>
        <p:nvGrpSpPr>
          <p:cNvPr id="8" name="Group 7"/>
          <p:cNvGrpSpPr/>
          <p:nvPr/>
        </p:nvGrpSpPr>
        <p:grpSpPr>
          <a:xfrm>
            <a:off x="1177035" y="2468957"/>
            <a:ext cx="5936060" cy="1551008"/>
            <a:chOff x="1449356" y="4292299"/>
            <a:chExt cx="6558572" cy="1923306"/>
          </a:xfrm>
        </p:grpSpPr>
        <p:pic>
          <p:nvPicPr>
            <p:cNvPr id="3" name="Picture 2" descr="TransGriot: TransGriot Shut Up Fool Awards- First Week Of 2019 Edition"/>
            <p:cNvPicPr>
              <a:picLocks noChangeAspect="1"/>
            </p:cNvPicPr>
            <p:nvPr/>
          </p:nvPicPr>
          <p:blipFill rotWithShape="1">
            <a:blip r:embed="rId3">
              <a:extLst>
                <a:ext uri="{28A0092B-C50C-407E-A947-70E740481C1C}">
                  <a14:useLocalDpi xmlns:a14="http://schemas.microsoft.com/office/drawing/2010/main" val="0"/>
                </a:ext>
              </a:extLst>
            </a:blip>
            <a:srcRect t="12489" b="49536"/>
            <a:stretch/>
          </p:blipFill>
          <p:spPr>
            <a:xfrm>
              <a:off x="1449356" y="4292299"/>
              <a:ext cx="6558572" cy="1923306"/>
            </a:xfrm>
            <a:prstGeom prst="rect">
              <a:avLst/>
            </a:prstGeom>
          </p:spPr>
        </p:pic>
        <p:sp>
          <p:nvSpPr>
            <p:cNvPr id="6" name="Right Arrow 5"/>
            <p:cNvSpPr/>
            <p:nvPr/>
          </p:nvSpPr>
          <p:spPr>
            <a:xfrm>
              <a:off x="4573209" y="4807373"/>
              <a:ext cx="2199190" cy="544010"/>
            </a:xfrm>
            <a:prstGeom prst="rightArrow">
              <a:avLst>
                <a:gd name="adj1" fmla="val 50000"/>
                <a:gd name="adj2" fmla="val 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ight Arrow 6"/>
            <p:cNvSpPr/>
            <p:nvPr/>
          </p:nvSpPr>
          <p:spPr>
            <a:xfrm>
              <a:off x="2610475" y="5538009"/>
              <a:ext cx="2199190" cy="544010"/>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4618099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spcBef>
                <a:spcPts val="400"/>
              </a:spcBef>
              <a:buNone/>
            </a:pPr>
            <a:r>
              <a:rPr lang="en-US" sz="2200" b="1" u="sng" dirty="0"/>
              <a:t>Paid to Unpaid or Unpaid to Paid 						</a:t>
            </a:r>
            <a:r>
              <a:rPr lang="en-US" sz="2200" b="1" i="1" u="sng" dirty="0"/>
              <a:t>Scenario C</a:t>
            </a:r>
            <a:endParaRPr lang="en-US" sz="2000" b="1" dirty="0"/>
          </a:p>
          <a:p>
            <a:pPr marL="457189" indent="-457189">
              <a:spcBef>
                <a:spcPts val="1200"/>
              </a:spcBef>
              <a:buFont typeface="+mj-lt"/>
              <a:buAutoNum type="arabicPeriod"/>
            </a:pPr>
            <a:r>
              <a:rPr lang="en-US" sz="2200" dirty="0"/>
              <a:t>An employee wants to take a 5 week parental bonding leave. </a:t>
            </a:r>
          </a:p>
          <a:p>
            <a:pPr marL="457189" indent="-457189">
              <a:buFont typeface="+mj-lt"/>
              <a:buAutoNum type="arabicPeriod"/>
            </a:pPr>
            <a:r>
              <a:rPr lang="en-US" sz="2200" u="sng" dirty="0"/>
              <a:t>Before</a:t>
            </a:r>
            <a:r>
              <a:rPr lang="en-US" sz="2200" dirty="0"/>
              <a:t> going to his absence initiator, he knows he doesn’t have enough paid leave available. </a:t>
            </a:r>
          </a:p>
          <a:p>
            <a:pPr marL="457189" indent="-457189">
              <a:buFont typeface="+mj-lt"/>
              <a:buAutoNum type="arabicPeriod"/>
            </a:pPr>
            <a:r>
              <a:rPr lang="en-US" sz="2200" dirty="0"/>
              <a:t>He decides to take the first 3 weeks as PAID leave and the last two weeks as UNPAID parental bonding leave. </a:t>
            </a:r>
          </a:p>
          <a:p>
            <a:pPr marL="0" indent="0">
              <a:buNone/>
            </a:pPr>
            <a:endParaRPr lang="en-US" sz="1600" dirty="0"/>
          </a:p>
          <a:p>
            <a:pPr marL="914377" indent="-914377">
              <a:spcBef>
                <a:spcPts val="0"/>
              </a:spcBef>
              <a:buNone/>
            </a:pPr>
            <a:r>
              <a:rPr lang="en-US" sz="2000" b="1" dirty="0"/>
              <a:t>ACTION: </a:t>
            </a:r>
            <a:r>
              <a:rPr lang="en-US" sz="2000" dirty="0"/>
              <a:t>Enter 2 initial, sequential requests lines are needed: </a:t>
            </a:r>
          </a:p>
          <a:p>
            <a:pPr marL="0" indent="-457189">
              <a:spcBef>
                <a:spcPts val="0"/>
              </a:spcBef>
              <a:buFont typeface="+mj-lt"/>
              <a:buAutoNum type="arabicPeriod"/>
            </a:pPr>
            <a:r>
              <a:rPr lang="en-US" sz="2000" dirty="0"/>
              <a:t>One for the first 3 weeks -PAID </a:t>
            </a:r>
          </a:p>
          <a:p>
            <a:pPr marL="0" indent="-457189">
              <a:spcBef>
                <a:spcPts val="0"/>
              </a:spcBef>
              <a:buFont typeface="+mj-lt"/>
              <a:buAutoNum type="arabicPeriod"/>
            </a:pPr>
            <a:r>
              <a:rPr lang="en-US" sz="2000" dirty="0"/>
              <a:t>A second one for the remaining 2 weeks – UNPAID. </a:t>
            </a:r>
          </a:p>
          <a:p>
            <a:pPr marL="0" indent="0">
              <a:buNone/>
            </a:pPr>
            <a:endParaRPr lang="en-US" sz="2000" b="1" dirty="0"/>
          </a:p>
        </p:txBody>
      </p:sp>
      <p:sp>
        <p:nvSpPr>
          <p:cNvPr id="3" name="Title 2"/>
          <p:cNvSpPr>
            <a:spLocks noGrp="1"/>
          </p:cNvSpPr>
          <p:nvPr>
            <p:ph type="title"/>
          </p:nvPr>
        </p:nvSpPr>
        <p:spPr>
          <a:xfrm>
            <a:off x="206829" y="40226"/>
            <a:ext cx="8479971" cy="850911"/>
          </a:xfrm>
        </p:spPr>
        <p:txBody>
          <a:bodyPr>
            <a:noAutofit/>
          </a:bodyPr>
          <a:lstStyle/>
          <a:p>
            <a:r>
              <a:rPr lang="en-US" dirty="0" smtClean="0"/>
              <a:t>Absence </a:t>
            </a:r>
            <a:r>
              <a:rPr lang="en-US" dirty="0"/>
              <a:t>Request </a:t>
            </a:r>
            <a:r>
              <a:rPr lang="en-US" sz="2000" dirty="0"/>
              <a:t>New vs. Edit (Cont.)</a:t>
            </a:r>
            <a:endParaRPr lang="en-US" sz="2000" dirty="0">
              <a:solidFill>
                <a:srgbClr val="FF0000"/>
              </a:solidFill>
            </a:endParaRPr>
          </a:p>
        </p:txBody>
      </p:sp>
    </p:spTree>
    <p:extLst>
      <p:ext uri="{BB962C8B-B14F-4D97-AF65-F5344CB8AC3E}">
        <p14:creationId xmlns:p14="http://schemas.microsoft.com/office/powerpoint/2010/main" val="349272352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D27D3C37-BFEB-BA4B-B781-4564C6A0B2B2}" type="slidenum">
              <a:rPr lang="en-US" smtClean="0">
                <a:solidFill>
                  <a:srgbClr val="005581"/>
                </a:solidFill>
              </a:rPr>
              <a:pPr/>
              <a:t>71</a:t>
            </a:fld>
            <a:endParaRPr lang="en-US" dirty="0">
              <a:solidFill>
                <a:srgbClr val="005581"/>
              </a:solidFill>
            </a:endParaRPr>
          </a:p>
        </p:txBody>
      </p:sp>
      <p:sp>
        <p:nvSpPr>
          <p:cNvPr id="35" name="TextBox 34"/>
          <p:cNvSpPr txBox="1"/>
          <p:nvPr/>
        </p:nvSpPr>
        <p:spPr>
          <a:xfrm>
            <a:off x="528487" y="5091399"/>
            <a:ext cx="8269356" cy="646331"/>
          </a:xfrm>
          <a:prstGeom prst="rect">
            <a:avLst/>
          </a:prstGeom>
          <a:noFill/>
        </p:spPr>
        <p:txBody>
          <a:bodyPr wrap="square" rtlCol="0">
            <a:spAutoFit/>
          </a:bodyPr>
          <a:lstStyle/>
          <a:p>
            <a:r>
              <a:rPr lang="en-US" b="1" dirty="0"/>
              <a:t>NOTE: </a:t>
            </a:r>
            <a:r>
              <a:rPr lang="en-US" dirty="0"/>
              <a:t>This is the initial request. 08/12/2019-08/30/19  Paid leave/Parental Bonding. 08/30/2019-009/13/19 Unpaid Leave/ Parental Bonding.</a:t>
            </a:r>
          </a:p>
        </p:txBody>
      </p:sp>
      <p:sp>
        <p:nvSpPr>
          <p:cNvPr id="36" name="Rectangle 35"/>
          <p:cNvSpPr/>
          <p:nvPr/>
        </p:nvSpPr>
        <p:spPr>
          <a:xfrm>
            <a:off x="191980" y="1188587"/>
            <a:ext cx="8494821" cy="523220"/>
          </a:xfrm>
          <a:prstGeom prst="rect">
            <a:avLst/>
          </a:prstGeom>
        </p:spPr>
        <p:txBody>
          <a:bodyPr wrap="square">
            <a:spAutoFit/>
          </a:bodyPr>
          <a:lstStyle/>
          <a:p>
            <a:pPr algn="ctr">
              <a:spcBef>
                <a:spcPts val="400"/>
              </a:spcBef>
            </a:pPr>
            <a:r>
              <a:rPr lang="en-US" sz="2800" b="1" u="sng" dirty="0"/>
              <a:t>Paid to Unpaid or Unpaid to Paid 		</a:t>
            </a:r>
            <a:r>
              <a:rPr lang="en-US" sz="2800" b="1" i="1" u="sng" dirty="0"/>
              <a:t>Scenario C </a:t>
            </a:r>
            <a:r>
              <a:rPr lang="en-US" sz="2000" b="1" i="1" u="sng" dirty="0" err="1"/>
              <a:t>con’t</a:t>
            </a:r>
            <a:endParaRPr lang="en-US" sz="2000" b="1" i="1" u="sng" dirty="0"/>
          </a:p>
        </p:txBody>
      </p:sp>
      <p:sp>
        <p:nvSpPr>
          <p:cNvPr id="37" name="TextBox 36"/>
          <p:cNvSpPr txBox="1"/>
          <p:nvPr/>
        </p:nvSpPr>
        <p:spPr>
          <a:xfrm>
            <a:off x="38914" y="2425069"/>
            <a:ext cx="7512135" cy="369332"/>
          </a:xfrm>
          <a:prstGeom prst="rect">
            <a:avLst/>
          </a:prstGeom>
          <a:noFill/>
        </p:spPr>
        <p:txBody>
          <a:bodyPr wrap="square" rtlCol="0">
            <a:spAutoFit/>
          </a:bodyPr>
          <a:lstStyle/>
          <a:p>
            <a:r>
              <a:rPr lang="en-US" dirty="0"/>
              <a:t>Two initial and sequential Extended Leave lines.</a:t>
            </a:r>
          </a:p>
        </p:txBody>
      </p:sp>
      <p:grpSp>
        <p:nvGrpSpPr>
          <p:cNvPr id="52" name="Group 51"/>
          <p:cNvGrpSpPr/>
          <p:nvPr/>
        </p:nvGrpSpPr>
        <p:grpSpPr>
          <a:xfrm>
            <a:off x="-60853" y="2903151"/>
            <a:ext cx="9208788" cy="1258845"/>
            <a:chOff x="38913" y="1902080"/>
            <a:chExt cx="9208788" cy="1258845"/>
          </a:xfrm>
        </p:grpSpPr>
        <p:pic>
          <p:nvPicPr>
            <p:cNvPr id="5" name="Picture 4"/>
            <p:cNvPicPr>
              <a:picLocks noChangeAspect="1"/>
            </p:cNvPicPr>
            <p:nvPr/>
          </p:nvPicPr>
          <p:blipFill>
            <a:blip r:embed="rId2"/>
            <a:stretch>
              <a:fillRect/>
            </a:stretch>
          </p:blipFill>
          <p:spPr>
            <a:xfrm>
              <a:off x="38913" y="1902080"/>
              <a:ext cx="9208788" cy="1258845"/>
            </a:xfrm>
            <a:prstGeom prst="rect">
              <a:avLst/>
            </a:prstGeom>
          </p:spPr>
        </p:pic>
        <p:cxnSp>
          <p:nvCxnSpPr>
            <p:cNvPr id="7" name="Straight Connector 6"/>
            <p:cNvCxnSpPr/>
            <p:nvPr/>
          </p:nvCxnSpPr>
          <p:spPr>
            <a:xfrm>
              <a:off x="2572117" y="2757423"/>
              <a:ext cx="1056640" cy="0"/>
            </a:xfrm>
            <a:prstGeom prst="line">
              <a:avLst/>
            </a:prstGeom>
            <a:ln w="1270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4498085" y="2739939"/>
              <a:ext cx="1260722" cy="17484"/>
            </a:xfrm>
            <a:prstGeom prst="line">
              <a:avLst/>
            </a:prstGeom>
            <a:ln w="1524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6491559" y="2764486"/>
              <a:ext cx="1260722" cy="17484"/>
            </a:xfrm>
            <a:prstGeom prst="line">
              <a:avLst/>
            </a:prstGeom>
            <a:ln w="1524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6491559" y="3000603"/>
              <a:ext cx="1260722" cy="17484"/>
            </a:xfrm>
            <a:prstGeom prst="line">
              <a:avLst/>
            </a:prstGeom>
            <a:ln w="1524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4487411" y="3015283"/>
              <a:ext cx="1260722" cy="17484"/>
            </a:xfrm>
            <a:prstGeom prst="line">
              <a:avLst/>
            </a:prstGeom>
            <a:ln w="1270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8267248" y="2757423"/>
              <a:ext cx="729466" cy="24547"/>
            </a:xfrm>
            <a:prstGeom prst="line">
              <a:avLst/>
            </a:prstGeom>
            <a:ln w="1270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2554873" y="3019013"/>
              <a:ext cx="1056640" cy="0"/>
            </a:xfrm>
            <a:prstGeom prst="line">
              <a:avLst/>
            </a:prstGeom>
            <a:ln w="1270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8263446" y="2995392"/>
              <a:ext cx="729466" cy="24547"/>
            </a:xfrm>
            <a:prstGeom prst="line">
              <a:avLst/>
            </a:prstGeom>
            <a:ln w="1270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211316" y="2748681"/>
              <a:ext cx="621945" cy="8742"/>
            </a:xfrm>
            <a:prstGeom prst="line">
              <a:avLst/>
            </a:prstGeom>
            <a:ln w="1270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205936" y="3006167"/>
              <a:ext cx="621945" cy="8742"/>
            </a:xfrm>
            <a:prstGeom prst="line">
              <a:avLst/>
            </a:prstGeom>
            <a:ln w="1270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1005664" y="2757423"/>
              <a:ext cx="553112" cy="7063"/>
            </a:xfrm>
            <a:prstGeom prst="line">
              <a:avLst/>
            </a:prstGeom>
            <a:ln w="1270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994904" y="2992440"/>
              <a:ext cx="563872" cy="22469"/>
            </a:xfrm>
            <a:prstGeom prst="line">
              <a:avLst/>
            </a:prstGeom>
            <a:ln w="1270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 name="Group 2"/>
          <p:cNvGrpSpPr/>
          <p:nvPr/>
        </p:nvGrpSpPr>
        <p:grpSpPr>
          <a:xfrm>
            <a:off x="28903" y="3861593"/>
            <a:ext cx="9341123" cy="326498"/>
            <a:chOff x="106687" y="2848941"/>
            <a:chExt cx="9341123" cy="326498"/>
          </a:xfrm>
        </p:grpSpPr>
        <p:cxnSp>
          <p:nvCxnSpPr>
            <p:cNvPr id="9" name="Straight Connector 8"/>
            <p:cNvCxnSpPr/>
            <p:nvPr/>
          </p:nvCxnSpPr>
          <p:spPr>
            <a:xfrm>
              <a:off x="2568606" y="3009889"/>
              <a:ext cx="1184744" cy="0"/>
            </a:xfrm>
            <a:prstGeom prst="line">
              <a:avLst/>
            </a:prstGeom>
            <a:ln w="1270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462225" y="3029503"/>
              <a:ext cx="1374367" cy="0"/>
            </a:xfrm>
            <a:prstGeom prst="line">
              <a:avLst/>
            </a:prstGeom>
            <a:ln w="1270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6466070" y="3021551"/>
              <a:ext cx="1184744" cy="0"/>
            </a:xfrm>
            <a:prstGeom prst="line">
              <a:avLst/>
            </a:prstGeom>
            <a:ln w="1270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8263066" y="3029503"/>
              <a:ext cx="1184744" cy="0"/>
            </a:xfrm>
            <a:prstGeom prst="line">
              <a:avLst/>
            </a:prstGeom>
            <a:ln w="1270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971719" y="3029503"/>
              <a:ext cx="754048" cy="0"/>
            </a:xfrm>
            <a:prstGeom prst="line">
              <a:avLst/>
            </a:prstGeom>
            <a:ln w="1270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17671" y="3021551"/>
              <a:ext cx="754048" cy="0"/>
            </a:xfrm>
            <a:prstGeom prst="line">
              <a:avLst/>
            </a:prstGeom>
            <a:ln w="1270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06687" y="2871389"/>
              <a:ext cx="1212139" cy="276999"/>
            </a:xfrm>
            <a:prstGeom prst="rect">
              <a:avLst/>
            </a:prstGeom>
            <a:noFill/>
          </p:spPr>
          <p:txBody>
            <a:bodyPr wrap="square" rtlCol="0">
              <a:spAutoFit/>
            </a:bodyPr>
            <a:lstStyle/>
            <a:p>
              <a:r>
                <a:rPr lang="en-US" sz="1200" b="1" dirty="0">
                  <a:solidFill>
                    <a:srgbClr val="FF0000"/>
                  </a:solidFill>
                </a:rPr>
                <a:t>08/30/2019</a:t>
              </a:r>
            </a:p>
          </p:txBody>
        </p:sp>
        <p:sp>
          <p:nvSpPr>
            <p:cNvPr id="25" name="TextBox 24"/>
            <p:cNvSpPr txBox="1"/>
            <p:nvPr/>
          </p:nvSpPr>
          <p:spPr>
            <a:xfrm>
              <a:off x="911046" y="2871389"/>
              <a:ext cx="955993" cy="276999"/>
            </a:xfrm>
            <a:prstGeom prst="rect">
              <a:avLst/>
            </a:prstGeom>
            <a:noFill/>
          </p:spPr>
          <p:txBody>
            <a:bodyPr wrap="square" rtlCol="0">
              <a:spAutoFit/>
            </a:bodyPr>
            <a:lstStyle/>
            <a:p>
              <a:r>
                <a:rPr lang="en-US" sz="1200" b="1" dirty="0">
                  <a:solidFill>
                    <a:srgbClr val="FF0000"/>
                  </a:solidFill>
                </a:rPr>
                <a:t>09/13/2019</a:t>
              </a:r>
            </a:p>
          </p:txBody>
        </p:sp>
        <p:sp>
          <p:nvSpPr>
            <p:cNvPr id="27" name="TextBox 26"/>
            <p:cNvSpPr txBox="1"/>
            <p:nvPr/>
          </p:nvSpPr>
          <p:spPr>
            <a:xfrm>
              <a:off x="2496516" y="2849402"/>
              <a:ext cx="1700957" cy="307777"/>
            </a:xfrm>
            <a:prstGeom prst="rect">
              <a:avLst/>
            </a:prstGeom>
            <a:noFill/>
          </p:spPr>
          <p:txBody>
            <a:bodyPr wrap="square" rtlCol="0">
              <a:spAutoFit/>
            </a:bodyPr>
            <a:lstStyle/>
            <a:p>
              <a:r>
                <a:rPr lang="en-US" sz="1400" b="1" dirty="0">
                  <a:solidFill>
                    <a:srgbClr val="FF0000"/>
                  </a:solidFill>
                </a:rPr>
                <a:t>Parental Bonding*</a:t>
              </a:r>
            </a:p>
          </p:txBody>
        </p:sp>
        <p:sp>
          <p:nvSpPr>
            <p:cNvPr id="29" name="TextBox 28"/>
            <p:cNvSpPr txBox="1"/>
            <p:nvPr/>
          </p:nvSpPr>
          <p:spPr>
            <a:xfrm>
              <a:off x="4382976" y="2867662"/>
              <a:ext cx="1984371" cy="307777"/>
            </a:xfrm>
            <a:prstGeom prst="rect">
              <a:avLst/>
            </a:prstGeom>
            <a:noFill/>
          </p:spPr>
          <p:txBody>
            <a:bodyPr wrap="square" rtlCol="0">
              <a:spAutoFit/>
            </a:bodyPr>
            <a:lstStyle/>
            <a:p>
              <a:r>
                <a:rPr lang="en-US" sz="1400" b="1" dirty="0">
                  <a:solidFill>
                    <a:srgbClr val="FF0000"/>
                  </a:solidFill>
                </a:rPr>
                <a:t>Parental Bonding-FMLA</a:t>
              </a:r>
            </a:p>
          </p:txBody>
        </p:sp>
        <p:sp>
          <p:nvSpPr>
            <p:cNvPr id="30" name="TextBox 29"/>
            <p:cNvSpPr txBox="1"/>
            <p:nvPr/>
          </p:nvSpPr>
          <p:spPr>
            <a:xfrm>
              <a:off x="6367349" y="2848941"/>
              <a:ext cx="1196669" cy="307777"/>
            </a:xfrm>
            <a:prstGeom prst="rect">
              <a:avLst/>
            </a:prstGeom>
            <a:noFill/>
          </p:spPr>
          <p:txBody>
            <a:bodyPr wrap="square" rtlCol="0">
              <a:spAutoFit/>
            </a:bodyPr>
            <a:lstStyle/>
            <a:p>
              <a:r>
                <a:rPr lang="en-US" sz="1400" b="1" dirty="0">
                  <a:solidFill>
                    <a:srgbClr val="FF0000"/>
                  </a:solidFill>
                </a:rPr>
                <a:t>Unpaid-Block</a:t>
              </a:r>
            </a:p>
          </p:txBody>
        </p:sp>
        <p:sp>
          <p:nvSpPr>
            <p:cNvPr id="31" name="TextBox 30"/>
            <p:cNvSpPr txBox="1"/>
            <p:nvPr/>
          </p:nvSpPr>
          <p:spPr>
            <a:xfrm>
              <a:off x="8146546" y="2867661"/>
              <a:ext cx="1212139" cy="307777"/>
            </a:xfrm>
            <a:prstGeom prst="rect">
              <a:avLst/>
            </a:prstGeom>
            <a:noFill/>
          </p:spPr>
          <p:txBody>
            <a:bodyPr wrap="square" rtlCol="0">
              <a:spAutoFit/>
            </a:bodyPr>
            <a:lstStyle/>
            <a:p>
              <a:r>
                <a:rPr lang="en-US" sz="1400" b="1" dirty="0">
                  <a:solidFill>
                    <a:srgbClr val="FF0000"/>
                  </a:solidFill>
                </a:rPr>
                <a:t>08/09/2019</a:t>
              </a:r>
            </a:p>
          </p:txBody>
        </p:sp>
      </p:grpSp>
      <p:grpSp>
        <p:nvGrpSpPr>
          <p:cNvPr id="2" name="Group 1"/>
          <p:cNvGrpSpPr/>
          <p:nvPr/>
        </p:nvGrpSpPr>
        <p:grpSpPr>
          <a:xfrm>
            <a:off x="38913" y="3610804"/>
            <a:ext cx="9331112" cy="344470"/>
            <a:chOff x="116698" y="2598151"/>
            <a:chExt cx="9331112" cy="344470"/>
          </a:xfrm>
        </p:grpSpPr>
        <p:cxnSp>
          <p:nvCxnSpPr>
            <p:cNvPr id="8" name="Straight Connector 7"/>
            <p:cNvCxnSpPr/>
            <p:nvPr/>
          </p:nvCxnSpPr>
          <p:spPr>
            <a:xfrm>
              <a:off x="4462225" y="2776121"/>
              <a:ext cx="1374367" cy="0"/>
            </a:xfrm>
            <a:prstGeom prst="line">
              <a:avLst/>
            </a:prstGeom>
            <a:ln w="1270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2568606" y="2776121"/>
              <a:ext cx="1184744" cy="0"/>
            </a:xfrm>
            <a:prstGeom prst="line">
              <a:avLst/>
            </a:prstGeom>
            <a:ln w="1270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466070" y="2776121"/>
              <a:ext cx="1184744" cy="0"/>
            </a:xfrm>
            <a:prstGeom prst="line">
              <a:avLst/>
            </a:prstGeom>
            <a:ln w="1270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8263066" y="2776121"/>
              <a:ext cx="1184744" cy="0"/>
            </a:xfrm>
            <a:prstGeom prst="line">
              <a:avLst/>
            </a:prstGeom>
            <a:ln w="1270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001536" y="2776121"/>
              <a:ext cx="754048" cy="0"/>
            </a:xfrm>
            <a:prstGeom prst="line">
              <a:avLst/>
            </a:prstGeom>
            <a:ln w="1270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17671" y="2776121"/>
              <a:ext cx="754048" cy="0"/>
            </a:xfrm>
            <a:prstGeom prst="line">
              <a:avLst/>
            </a:prstGeom>
            <a:ln w="1270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911046" y="2642140"/>
              <a:ext cx="1107661" cy="276999"/>
            </a:xfrm>
            <a:prstGeom prst="rect">
              <a:avLst/>
            </a:prstGeom>
            <a:noFill/>
          </p:spPr>
          <p:txBody>
            <a:bodyPr wrap="square" rtlCol="0">
              <a:spAutoFit/>
            </a:bodyPr>
            <a:lstStyle/>
            <a:p>
              <a:r>
                <a:rPr lang="en-US" sz="1200" b="1" dirty="0">
                  <a:solidFill>
                    <a:srgbClr val="FF0000"/>
                  </a:solidFill>
                </a:rPr>
                <a:t>08/30/2019</a:t>
              </a:r>
            </a:p>
          </p:txBody>
        </p:sp>
        <p:sp>
          <p:nvSpPr>
            <p:cNvPr id="24" name="TextBox 23"/>
            <p:cNvSpPr txBox="1"/>
            <p:nvPr/>
          </p:nvSpPr>
          <p:spPr>
            <a:xfrm>
              <a:off x="116698" y="2637622"/>
              <a:ext cx="955993" cy="276999"/>
            </a:xfrm>
            <a:prstGeom prst="rect">
              <a:avLst/>
            </a:prstGeom>
            <a:noFill/>
          </p:spPr>
          <p:txBody>
            <a:bodyPr wrap="square" rtlCol="0">
              <a:spAutoFit/>
            </a:bodyPr>
            <a:lstStyle/>
            <a:p>
              <a:r>
                <a:rPr lang="en-US" sz="1200" b="1" dirty="0">
                  <a:solidFill>
                    <a:srgbClr val="FF0000"/>
                  </a:solidFill>
                </a:rPr>
                <a:t>08/12/2019</a:t>
              </a:r>
            </a:p>
          </p:txBody>
        </p:sp>
        <p:sp>
          <p:nvSpPr>
            <p:cNvPr id="26" name="TextBox 25"/>
            <p:cNvSpPr txBox="1"/>
            <p:nvPr/>
          </p:nvSpPr>
          <p:spPr>
            <a:xfrm>
              <a:off x="2496517" y="2598151"/>
              <a:ext cx="1700957" cy="307777"/>
            </a:xfrm>
            <a:prstGeom prst="rect">
              <a:avLst/>
            </a:prstGeom>
            <a:noFill/>
          </p:spPr>
          <p:txBody>
            <a:bodyPr wrap="square" rtlCol="0">
              <a:spAutoFit/>
            </a:bodyPr>
            <a:lstStyle/>
            <a:p>
              <a:r>
                <a:rPr lang="en-US" sz="1400" b="1" dirty="0">
                  <a:solidFill>
                    <a:srgbClr val="FF0000"/>
                  </a:solidFill>
                </a:rPr>
                <a:t>Parental Bonding*</a:t>
              </a:r>
            </a:p>
          </p:txBody>
        </p:sp>
        <p:sp>
          <p:nvSpPr>
            <p:cNvPr id="28" name="TextBox 27"/>
            <p:cNvSpPr txBox="1"/>
            <p:nvPr/>
          </p:nvSpPr>
          <p:spPr>
            <a:xfrm>
              <a:off x="4382977" y="2622232"/>
              <a:ext cx="1984371" cy="307777"/>
            </a:xfrm>
            <a:prstGeom prst="rect">
              <a:avLst/>
            </a:prstGeom>
            <a:noFill/>
          </p:spPr>
          <p:txBody>
            <a:bodyPr wrap="square" rtlCol="0">
              <a:spAutoFit/>
            </a:bodyPr>
            <a:lstStyle/>
            <a:p>
              <a:r>
                <a:rPr lang="en-US" sz="1400" b="1" dirty="0">
                  <a:solidFill>
                    <a:srgbClr val="FF0000"/>
                  </a:solidFill>
                </a:rPr>
                <a:t>Parental Bonding-FMLA</a:t>
              </a:r>
            </a:p>
          </p:txBody>
        </p:sp>
        <p:sp>
          <p:nvSpPr>
            <p:cNvPr id="32" name="TextBox 31"/>
            <p:cNvSpPr txBox="1"/>
            <p:nvPr/>
          </p:nvSpPr>
          <p:spPr>
            <a:xfrm>
              <a:off x="8146546" y="2634844"/>
              <a:ext cx="1212139" cy="307777"/>
            </a:xfrm>
            <a:prstGeom prst="rect">
              <a:avLst/>
            </a:prstGeom>
            <a:noFill/>
          </p:spPr>
          <p:txBody>
            <a:bodyPr wrap="square" rtlCol="0">
              <a:spAutoFit/>
            </a:bodyPr>
            <a:lstStyle/>
            <a:p>
              <a:r>
                <a:rPr lang="en-US" sz="1400" b="1" dirty="0">
                  <a:solidFill>
                    <a:srgbClr val="FF0000"/>
                  </a:solidFill>
                </a:rPr>
                <a:t>08/09/2019</a:t>
              </a:r>
            </a:p>
          </p:txBody>
        </p:sp>
        <p:sp>
          <p:nvSpPr>
            <p:cNvPr id="34" name="TextBox 33"/>
            <p:cNvSpPr txBox="1"/>
            <p:nvPr/>
          </p:nvSpPr>
          <p:spPr>
            <a:xfrm>
              <a:off x="6376945" y="2622232"/>
              <a:ext cx="1196669" cy="307777"/>
            </a:xfrm>
            <a:prstGeom prst="rect">
              <a:avLst/>
            </a:prstGeom>
            <a:noFill/>
          </p:spPr>
          <p:txBody>
            <a:bodyPr wrap="square" rtlCol="0">
              <a:spAutoFit/>
            </a:bodyPr>
            <a:lstStyle/>
            <a:p>
              <a:r>
                <a:rPr lang="en-US" sz="1400" b="1" dirty="0">
                  <a:solidFill>
                    <a:srgbClr val="FF0000"/>
                  </a:solidFill>
                </a:rPr>
                <a:t>Paid-Block</a:t>
              </a:r>
            </a:p>
          </p:txBody>
        </p:sp>
      </p:grpSp>
      <p:sp>
        <p:nvSpPr>
          <p:cNvPr id="48" name="Title 2"/>
          <p:cNvSpPr>
            <a:spLocks noGrp="1"/>
          </p:cNvSpPr>
          <p:nvPr>
            <p:ph type="title"/>
          </p:nvPr>
        </p:nvSpPr>
        <p:spPr>
          <a:xfrm>
            <a:off x="206829" y="40226"/>
            <a:ext cx="8479971" cy="850911"/>
          </a:xfrm>
        </p:spPr>
        <p:txBody>
          <a:bodyPr>
            <a:noAutofit/>
          </a:bodyPr>
          <a:lstStyle/>
          <a:p>
            <a:r>
              <a:rPr lang="en-US" dirty="0" smtClean="0"/>
              <a:t>Absence </a:t>
            </a:r>
            <a:r>
              <a:rPr lang="en-US" dirty="0"/>
              <a:t>Request </a:t>
            </a:r>
            <a:r>
              <a:rPr lang="en-US" sz="2000" dirty="0"/>
              <a:t>New vs. Edit (Cont.)</a:t>
            </a:r>
            <a:endParaRPr lang="en-US" sz="2000" dirty="0">
              <a:solidFill>
                <a:srgbClr val="FF0000"/>
              </a:solidFill>
            </a:endParaRPr>
          </a:p>
        </p:txBody>
      </p:sp>
    </p:spTree>
    <p:extLst>
      <p:ext uri="{BB962C8B-B14F-4D97-AF65-F5344CB8AC3E}">
        <p14:creationId xmlns:p14="http://schemas.microsoft.com/office/powerpoint/2010/main" val="418500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0"/>
                                        <p:tgtEl>
                                          <p:spTgt spid="2"/>
                                        </p:tgtEl>
                                      </p:cBhvr>
                                    </p:animEffect>
                                  </p:childTnLst>
                                </p:cTn>
                              </p:par>
                            </p:childTnLst>
                          </p:cTn>
                        </p:par>
                        <p:par>
                          <p:cTn id="8" fill="hold">
                            <p:stCondLst>
                              <p:cond delay="4000"/>
                            </p:stCondLst>
                            <p:childTnLst>
                              <p:par>
                                <p:cTn id="9" presetID="22" presetClass="entr" presetSubtype="8" fill="hold"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spcBef>
                <a:spcPts val="400"/>
              </a:spcBef>
              <a:buNone/>
            </a:pPr>
            <a:r>
              <a:rPr lang="en-US" sz="2200" b="1" u="sng" dirty="0"/>
              <a:t>Paid to Unpaid or Unpaid to Paid 						</a:t>
            </a:r>
            <a:r>
              <a:rPr lang="en-US" sz="2200" b="1" i="1" u="sng" dirty="0"/>
              <a:t>Scenario </a:t>
            </a:r>
            <a:r>
              <a:rPr lang="en-US" sz="2200" b="1" i="1" u="sng" dirty="0" smtClean="0"/>
              <a:t>D</a:t>
            </a:r>
            <a:endParaRPr lang="en-US" sz="2000" b="1" dirty="0"/>
          </a:p>
          <a:p>
            <a:pPr marL="457189" indent="-457189">
              <a:spcBef>
                <a:spcPts val="1200"/>
              </a:spcBef>
              <a:buFont typeface="+mj-lt"/>
              <a:buAutoNum type="arabicPeriod"/>
            </a:pPr>
            <a:r>
              <a:rPr lang="en-US" sz="2200" dirty="0"/>
              <a:t>An employee wants to take a 5 week parental bonding leave. </a:t>
            </a:r>
          </a:p>
          <a:p>
            <a:pPr marL="457189" indent="-457189">
              <a:buFont typeface="+mj-lt"/>
              <a:buAutoNum type="arabicPeriod"/>
            </a:pPr>
            <a:r>
              <a:rPr lang="en-US" sz="2200" u="sng" dirty="0"/>
              <a:t>Before</a:t>
            </a:r>
            <a:r>
              <a:rPr lang="en-US" sz="2200" dirty="0"/>
              <a:t> going to his absence initiator, he knows he doesn’t have enough paid leave available. </a:t>
            </a:r>
          </a:p>
          <a:p>
            <a:pPr marL="457189" indent="-457189">
              <a:buFont typeface="+mj-lt"/>
              <a:buAutoNum type="arabicPeriod"/>
            </a:pPr>
            <a:r>
              <a:rPr lang="en-US" sz="2200" dirty="0"/>
              <a:t>He decides to take the first 3 weeks as PAID leave and the last two weeks as UNPAID parental bonding leave. </a:t>
            </a:r>
          </a:p>
          <a:p>
            <a:pPr marL="0" indent="0">
              <a:buNone/>
            </a:pPr>
            <a:endParaRPr lang="en-US" sz="1600" dirty="0"/>
          </a:p>
          <a:p>
            <a:pPr marL="914377" indent="-914377">
              <a:spcBef>
                <a:spcPts val="0"/>
              </a:spcBef>
              <a:buNone/>
            </a:pPr>
            <a:r>
              <a:rPr lang="en-US" sz="2000" b="1" dirty="0"/>
              <a:t>ACTION: </a:t>
            </a:r>
            <a:r>
              <a:rPr lang="en-US" sz="2000" dirty="0"/>
              <a:t>Enter 2 initial, sequential requests lines are needed: </a:t>
            </a:r>
          </a:p>
          <a:p>
            <a:pPr marL="0" indent="-457189">
              <a:spcBef>
                <a:spcPts val="0"/>
              </a:spcBef>
              <a:buFont typeface="+mj-lt"/>
              <a:buAutoNum type="arabicPeriod"/>
            </a:pPr>
            <a:r>
              <a:rPr lang="en-US" sz="2000" dirty="0"/>
              <a:t>One for the first 3 weeks -PAID </a:t>
            </a:r>
          </a:p>
          <a:p>
            <a:pPr marL="0" indent="-457189">
              <a:spcBef>
                <a:spcPts val="0"/>
              </a:spcBef>
              <a:buFont typeface="+mj-lt"/>
              <a:buAutoNum type="arabicPeriod"/>
            </a:pPr>
            <a:r>
              <a:rPr lang="en-US" sz="2000" dirty="0"/>
              <a:t>A second one for the remaining 2 weeks – UNPAID. </a:t>
            </a:r>
          </a:p>
          <a:p>
            <a:pPr marL="0" indent="0">
              <a:buNone/>
            </a:pPr>
            <a:endParaRPr lang="en-US" sz="2000" b="1" dirty="0"/>
          </a:p>
        </p:txBody>
      </p:sp>
      <p:sp>
        <p:nvSpPr>
          <p:cNvPr id="3" name="Title 2"/>
          <p:cNvSpPr>
            <a:spLocks noGrp="1"/>
          </p:cNvSpPr>
          <p:nvPr>
            <p:ph type="title"/>
          </p:nvPr>
        </p:nvSpPr>
        <p:spPr>
          <a:xfrm>
            <a:off x="206829" y="40226"/>
            <a:ext cx="8479971" cy="850911"/>
          </a:xfrm>
        </p:spPr>
        <p:txBody>
          <a:bodyPr>
            <a:noAutofit/>
          </a:bodyPr>
          <a:lstStyle/>
          <a:p>
            <a:r>
              <a:rPr lang="en-US" dirty="0" smtClean="0"/>
              <a:t>Absence </a:t>
            </a:r>
            <a:r>
              <a:rPr lang="en-US" dirty="0"/>
              <a:t>Request </a:t>
            </a:r>
            <a:r>
              <a:rPr lang="en-US" sz="2000" dirty="0"/>
              <a:t>New vs. Edit (Cont.)</a:t>
            </a:r>
            <a:endParaRPr lang="en-US" sz="2000" dirty="0">
              <a:solidFill>
                <a:srgbClr val="FF0000"/>
              </a:solidFill>
            </a:endParaRPr>
          </a:p>
        </p:txBody>
      </p:sp>
    </p:spTree>
    <p:extLst>
      <p:ext uri="{BB962C8B-B14F-4D97-AF65-F5344CB8AC3E}">
        <p14:creationId xmlns:p14="http://schemas.microsoft.com/office/powerpoint/2010/main" val="368788924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D27D3C37-BFEB-BA4B-B781-4564C6A0B2B2}" type="slidenum">
              <a:rPr lang="en-US" smtClean="0">
                <a:solidFill>
                  <a:srgbClr val="005581"/>
                </a:solidFill>
              </a:rPr>
              <a:pPr/>
              <a:t>73</a:t>
            </a:fld>
            <a:endParaRPr lang="en-US" dirty="0">
              <a:solidFill>
                <a:srgbClr val="005581"/>
              </a:solidFill>
            </a:endParaRPr>
          </a:p>
        </p:txBody>
      </p:sp>
      <p:sp>
        <p:nvSpPr>
          <p:cNvPr id="35" name="TextBox 34"/>
          <p:cNvSpPr txBox="1"/>
          <p:nvPr/>
        </p:nvSpPr>
        <p:spPr>
          <a:xfrm>
            <a:off x="528487" y="5091399"/>
            <a:ext cx="8269356" cy="646331"/>
          </a:xfrm>
          <a:prstGeom prst="rect">
            <a:avLst/>
          </a:prstGeom>
          <a:noFill/>
        </p:spPr>
        <p:txBody>
          <a:bodyPr wrap="square" rtlCol="0">
            <a:spAutoFit/>
          </a:bodyPr>
          <a:lstStyle/>
          <a:p>
            <a:r>
              <a:rPr lang="en-US" b="1" dirty="0"/>
              <a:t>NOTE: </a:t>
            </a:r>
            <a:r>
              <a:rPr lang="en-US" dirty="0"/>
              <a:t>This is the initial request. 08/12/2019-08/30/19  Paid leave/Parental Bonding. 08/30/2019-009/13/19 Unpaid Leave/ Parental Bonding.</a:t>
            </a:r>
          </a:p>
        </p:txBody>
      </p:sp>
      <p:sp>
        <p:nvSpPr>
          <p:cNvPr id="36" name="Rectangle 35"/>
          <p:cNvSpPr/>
          <p:nvPr/>
        </p:nvSpPr>
        <p:spPr>
          <a:xfrm>
            <a:off x="191980" y="1188587"/>
            <a:ext cx="8494821" cy="523220"/>
          </a:xfrm>
          <a:prstGeom prst="rect">
            <a:avLst/>
          </a:prstGeom>
        </p:spPr>
        <p:txBody>
          <a:bodyPr wrap="square">
            <a:spAutoFit/>
          </a:bodyPr>
          <a:lstStyle/>
          <a:p>
            <a:pPr algn="ctr">
              <a:spcBef>
                <a:spcPts val="400"/>
              </a:spcBef>
            </a:pPr>
            <a:r>
              <a:rPr lang="en-US" sz="2800" b="1" u="sng" dirty="0"/>
              <a:t>Paid to Unpaid or Unpaid to Paid 		</a:t>
            </a:r>
            <a:r>
              <a:rPr lang="en-US" sz="2800" b="1" i="1" u="sng" dirty="0"/>
              <a:t>Scenario C </a:t>
            </a:r>
            <a:r>
              <a:rPr lang="en-US" sz="2000" b="1" i="1" u="sng" dirty="0" err="1"/>
              <a:t>con’t</a:t>
            </a:r>
            <a:endParaRPr lang="en-US" sz="2000" b="1" i="1" u="sng" dirty="0"/>
          </a:p>
        </p:txBody>
      </p:sp>
      <p:sp>
        <p:nvSpPr>
          <p:cNvPr id="37" name="TextBox 36"/>
          <p:cNvSpPr txBox="1"/>
          <p:nvPr/>
        </p:nvSpPr>
        <p:spPr>
          <a:xfrm>
            <a:off x="38914" y="2425069"/>
            <a:ext cx="7512135" cy="369332"/>
          </a:xfrm>
          <a:prstGeom prst="rect">
            <a:avLst/>
          </a:prstGeom>
          <a:noFill/>
        </p:spPr>
        <p:txBody>
          <a:bodyPr wrap="square" rtlCol="0">
            <a:spAutoFit/>
          </a:bodyPr>
          <a:lstStyle/>
          <a:p>
            <a:r>
              <a:rPr lang="en-US" dirty="0"/>
              <a:t>Two initial and sequential Extended Leave lines.</a:t>
            </a:r>
          </a:p>
        </p:txBody>
      </p:sp>
      <p:grpSp>
        <p:nvGrpSpPr>
          <p:cNvPr id="52" name="Group 51"/>
          <p:cNvGrpSpPr/>
          <p:nvPr/>
        </p:nvGrpSpPr>
        <p:grpSpPr>
          <a:xfrm>
            <a:off x="-60853" y="2903151"/>
            <a:ext cx="9208788" cy="1258845"/>
            <a:chOff x="38913" y="1902080"/>
            <a:chExt cx="9208788" cy="1258845"/>
          </a:xfrm>
        </p:grpSpPr>
        <p:pic>
          <p:nvPicPr>
            <p:cNvPr id="5" name="Picture 4"/>
            <p:cNvPicPr>
              <a:picLocks noChangeAspect="1"/>
            </p:cNvPicPr>
            <p:nvPr/>
          </p:nvPicPr>
          <p:blipFill>
            <a:blip r:embed="rId2"/>
            <a:stretch>
              <a:fillRect/>
            </a:stretch>
          </p:blipFill>
          <p:spPr>
            <a:xfrm>
              <a:off x="38913" y="1902080"/>
              <a:ext cx="9208788" cy="1258845"/>
            </a:xfrm>
            <a:prstGeom prst="rect">
              <a:avLst/>
            </a:prstGeom>
          </p:spPr>
        </p:pic>
        <p:cxnSp>
          <p:nvCxnSpPr>
            <p:cNvPr id="7" name="Straight Connector 6"/>
            <p:cNvCxnSpPr/>
            <p:nvPr/>
          </p:nvCxnSpPr>
          <p:spPr>
            <a:xfrm>
              <a:off x="2572117" y="2757423"/>
              <a:ext cx="1056640" cy="0"/>
            </a:xfrm>
            <a:prstGeom prst="line">
              <a:avLst/>
            </a:prstGeom>
            <a:ln w="1270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4498085" y="2739939"/>
              <a:ext cx="1260722" cy="17484"/>
            </a:xfrm>
            <a:prstGeom prst="line">
              <a:avLst/>
            </a:prstGeom>
            <a:ln w="1524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6491559" y="2764486"/>
              <a:ext cx="1260722" cy="17484"/>
            </a:xfrm>
            <a:prstGeom prst="line">
              <a:avLst/>
            </a:prstGeom>
            <a:ln w="1524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6491559" y="3000603"/>
              <a:ext cx="1260722" cy="17484"/>
            </a:xfrm>
            <a:prstGeom prst="line">
              <a:avLst/>
            </a:prstGeom>
            <a:ln w="1524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4487411" y="3015283"/>
              <a:ext cx="1260722" cy="17484"/>
            </a:xfrm>
            <a:prstGeom prst="line">
              <a:avLst/>
            </a:prstGeom>
            <a:ln w="1270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8267248" y="2757423"/>
              <a:ext cx="729466" cy="24547"/>
            </a:xfrm>
            <a:prstGeom prst="line">
              <a:avLst/>
            </a:prstGeom>
            <a:ln w="1270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2554873" y="3019013"/>
              <a:ext cx="1056640" cy="0"/>
            </a:xfrm>
            <a:prstGeom prst="line">
              <a:avLst/>
            </a:prstGeom>
            <a:ln w="1270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8263446" y="2995392"/>
              <a:ext cx="729466" cy="24547"/>
            </a:xfrm>
            <a:prstGeom prst="line">
              <a:avLst/>
            </a:prstGeom>
            <a:ln w="1270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211316" y="2748681"/>
              <a:ext cx="621945" cy="8742"/>
            </a:xfrm>
            <a:prstGeom prst="line">
              <a:avLst/>
            </a:prstGeom>
            <a:ln w="1270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205936" y="3006167"/>
              <a:ext cx="621945" cy="8742"/>
            </a:xfrm>
            <a:prstGeom prst="line">
              <a:avLst/>
            </a:prstGeom>
            <a:ln w="1270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1005664" y="2757423"/>
              <a:ext cx="553112" cy="7063"/>
            </a:xfrm>
            <a:prstGeom prst="line">
              <a:avLst/>
            </a:prstGeom>
            <a:ln w="1270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994904" y="2992440"/>
              <a:ext cx="563872" cy="22469"/>
            </a:xfrm>
            <a:prstGeom prst="line">
              <a:avLst/>
            </a:prstGeom>
            <a:ln w="1270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 name="Group 2"/>
          <p:cNvGrpSpPr/>
          <p:nvPr/>
        </p:nvGrpSpPr>
        <p:grpSpPr>
          <a:xfrm>
            <a:off x="28903" y="3861593"/>
            <a:ext cx="9341123" cy="326498"/>
            <a:chOff x="106687" y="2848941"/>
            <a:chExt cx="9341123" cy="326498"/>
          </a:xfrm>
        </p:grpSpPr>
        <p:cxnSp>
          <p:nvCxnSpPr>
            <p:cNvPr id="9" name="Straight Connector 8"/>
            <p:cNvCxnSpPr/>
            <p:nvPr/>
          </p:nvCxnSpPr>
          <p:spPr>
            <a:xfrm>
              <a:off x="2568606" y="3009889"/>
              <a:ext cx="1184744" cy="0"/>
            </a:xfrm>
            <a:prstGeom prst="line">
              <a:avLst/>
            </a:prstGeom>
            <a:ln w="1270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462225" y="3029503"/>
              <a:ext cx="1374367" cy="0"/>
            </a:xfrm>
            <a:prstGeom prst="line">
              <a:avLst/>
            </a:prstGeom>
            <a:ln w="1270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6466070" y="3021551"/>
              <a:ext cx="1184744" cy="0"/>
            </a:xfrm>
            <a:prstGeom prst="line">
              <a:avLst/>
            </a:prstGeom>
            <a:ln w="1270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8263066" y="3029503"/>
              <a:ext cx="1184744" cy="0"/>
            </a:xfrm>
            <a:prstGeom prst="line">
              <a:avLst/>
            </a:prstGeom>
            <a:ln w="1270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971719" y="3029503"/>
              <a:ext cx="754048" cy="0"/>
            </a:xfrm>
            <a:prstGeom prst="line">
              <a:avLst/>
            </a:prstGeom>
            <a:ln w="1270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17671" y="3021551"/>
              <a:ext cx="754048" cy="0"/>
            </a:xfrm>
            <a:prstGeom prst="line">
              <a:avLst/>
            </a:prstGeom>
            <a:ln w="1270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06687" y="2871389"/>
              <a:ext cx="1212139" cy="276999"/>
            </a:xfrm>
            <a:prstGeom prst="rect">
              <a:avLst/>
            </a:prstGeom>
            <a:noFill/>
          </p:spPr>
          <p:txBody>
            <a:bodyPr wrap="square" rtlCol="0">
              <a:spAutoFit/>
            </a:bodyPr>
            <a:lstStyle/>
            <a:p>
              <a:r>
                <a:rPr lang="en-US" sz="1200" b="1" dirty="0">
                  <a:solidFill>
                    <a:srgbClr val="FF0000"/>
                  </a:solidFill>
                </a:rPr>
                <a:t>08/30/2019</a:t>
              </a:r>
            </a:p>
          </p:txBody>
        </p:sp>
        <p:sp>
          <p:nvSpPr>
            <p:cNvPr id="25" name="TextBox 24"/>
            <p:cNvSpPr txBox="1"/>
            <p:nvPr/>
          </p:nvSpPr>
          <p:spPr>
            <a:xfrm>
              <a:off x="911046" y="2871389"/>
              <a:ext cx="955993" cy="276999"/>
            </a:xfrm>
            <a:prstGeom prst="rect">
              <a:avLst/>
            </a:prstGeom>
            <a:noFill/>
          </p:spPr>
          <p:txBody>
            <a:bodyPr wrap="square" rtlCol="0">
              <a:spAutoFit/>
            </a:bodyPr>
            <a:lstStyle/>
            <a:p>
              <a:r>
                <a:rPr lang="en-US" sz="1200" b="1" dirty="0">
                  <a:solidFill>
                    <a:srgbClr val="FF0000"/>
                  </a:solidFill>
                </a:rPr>
                <a:t>09/13/2019</a:t>
              </a:r>
            </a:p>
          </p:txBody>
        </p:sp>
        <p:sp>
          <p:nvSpPr>
            <p:cNvPr id="27" name="TextBox 26"/>
            <p:cNvSpPr txBox="1"/>
            <p:nvPr/>
          </p:nvSpPr>
          <p:spPr>
            <a:xfrm>
              <a:off x="2496516" y="2849402"/>
              <a:ext cx="1700957" cy="307777"/>
            </a:xfrm>
            <a:prstGeom prst="rect">
              <a:avLst/>
            </a:prstGeom>
            <a:noFill/>
          </p:spPr>
          <p:txBody>
            <a:bodyPr wrap="square" rtlCol="0">
              <a:spAutoFit/>
            </a:bodyPr>
            <a:lstStyle/>
            <a:p>
              <a:r>
                <a:rPr lang="en-US" sz="1400" b="1" dirty="0">
                  <a:solidFill>
                    <a:srgbClr val="FF0000"/>
                  </a:solidFill>
                </a:rPr>
                <a:t>Parental Bonding*</a:t>
              </a:r>
            </a:p>
          </p:txBody>
        </p:sp>
        <p:sp>
          <p:nvSpPr>
            <p:cNvPr id="29" name="TextBox 28"/>
            <p:cNvSpPr txBox="1"/>
            <p:nvPr/>
          </p:nvSpPr>
          <p:spPr>
            <a:xfrm>
              <a:off x="4382976" y="2867662"/>
              <a:ext cx="1984371" cy="307777"/>
            </a:xfrm>
            <a:prstGeom prst="rect">
              <a:avLst/>
            </a:prstGeom>
            <a:noFill/>
          </p:spPr>
          <p:txBody>
            <a:bodyPr wrap="square" rtlCol="0">
              <a:spAutoFit/>
            </a:bodyPr>
            <a:lstStyle/>
            <a:p>
              <a:r>
                <a:rPr lang="en-US" sz="1400" b="1" dirty="0">
                  <a:solidFill>
                    <a:srgbClr val="FF0000"/>
                  </a:solidFill>
                </a:rPr>
                <a:t>Parental Bonding-FMLA</a:t>
              </a:r>
            </a:p>
          </p:txBody>
        </p:sp>
        <p:sp>
          <p:nvSpPr>
            <p:cNvPr id="30" name="TextBox 29"/>
            <p:cNvSpPr txBox="1"/>
            <p:nvPr/>
          </p:nvSpPr>
          <p:spPr>
            <a:xfrm>
              <a:off x="6367349" y="2848941"/>
              <a:ext cx="1196669" cy="307777"/>
            </a:xfrm>
            <a:prstGeom prst="rect">
              <a:avLst/>
            </a:prstGeom>
            <a:noFill/>
          </p:spPr>
          <p:txBody>
            <a:bodyPr wrap="square" rtlCol="0">
              <a:spAutoFit/>
            </a:bodyPr>
            <a:lstStyle/>
            <a:p>
              <a:r>
                <a:rPr lang="en-US" sz="1400" b="1" dirty="0">
                  <a:solidFill>
                    <a:srgbClr val="FF0000"/>
                  </a:solidFill>
                </a:rPr>
                <a:t>Unpaid-Block</a:t>
              </a:r>
            </a:p>
          </p:txBody>
        </p:sp>
        <p:sp>
          <p:nvSpPr>
            <p:cNvPr id="31" name="TextBox 30"/>
            <p:cNvSpPr txBox="1"/>
            <p:nvPr/>
          </p:nvSpPr>
          <p:spPr>
            <a:xfrm>
              <a:off x="8146546" y="2867661"/>
              <a:ext cx="1212139" cy="307777"/>
            </a:xfrm>
            <a:prstGeom prst="rect">
              <a:avLst/>
            </a:prstGeom>
            <a:noFill/>
          </p:spPr>
          <p:txBody>
            <a:bodyPr wrap="square" rtlCol="0">
              <a:spAutoFit/>
            </a:bodyPr>
            <a:lstStyle/>
            <a:p>
              <a:r>
                <a:rPr lang="en-US" sz="1400" b="1" dirty="0">
                  <a:solidFill>
                    <a:srgbClr val="FF0000"/>
                  </a:solidFill>
                </a:rPr>
                <a:t>08/09/2019</a:t>
              </a:r>
            </a:p>
          </p:txBody>
        </p:sp>
      </p:grpSp>
      <p:grpSp>
        <p:nvGrpSpPr>
          <p:cNvPr id="2" name="Group 1"/>
          <p:cNvGrpSpPr/>
          <p:nvPr/>
        </p:nvGrpSpPr>
        <p:grpSpPr>
          <a:xfrm>
            <a:off x="38913" y="3610804"/>
            <a:ext cx="9331112" cy="344470"/>
            <a:chOff x="116698" y="2598151"/>
            <a:chExt cx="9331112" cy="344470"/>
          </a:xfrm>
        </p:grpSpPr>
        <p:cxnSp>
          <p:nvCxnSpPr>
            <p:cNvPr id="8" name="Straight Connector 7"/>
            <p:cNvCxnSpPr/>
            <p:nvPr/>
          </p:nvCxnSpPr>
          <p:spPr>
            <a:xfrm>
              <a:off x="4462225" y="2776121"/>
              <a:ext cx="1374367" cy="0"/>
            </a:xfrm>
            <a:prstGeom prst="line">
              <a:avLst/>
            </a:prstGeom>
            <a:ln w="1270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2568606" y="2776121"/>
              <a:ext cx="1184744" cy="0"/>
            </a:xfrm>
            <a:prstGeom prst="line">
              <a:avLst/>
            </a:prstGeom>
            <a:ln w="1270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466070" y="2776121"/>
              <a:ext cx="1184744" cy="0"/>
            </a:xfrm>
            <a:prstGeom prst="line">
              <a:avLst/>
            </a:prstGeom>
            <a:ln w="1270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8263066" y="2776121"/>
              <a:ext cx="1184744" cy="0"/>
            </a:xfrm>
            <a:prstGeom prst="line">
              <a:avLst/>
            </a:prstGeom>
            <a:ln w="1270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001536" y="2776121"/>
              <a:ext cx="754048" cy="0"/>
            </a:xfrm>
            <a:prstGeom prst="line">
              <a:avLst/>
            </a:prstGeom>
            <a:ln w="1270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17671" y="2776121"/>
              <a:ext cx="754048" cy="0"/>
            </a:xfrm>
            <a:prstGeom prst="line">
              <a:avLst/>
            </a:prstGeom>
            <a:ln w="1270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911046" y="2642140"/>
              <a:ext cx="1107661" cy="276999"/>
            </a:xfrm>
            <a:prstGeom prst="rect">
              <a:avLst/>
            </a:prstGeom>
            <a:noFill/>
          </p:spPr>
          <p:txBody>
            <a:bodyPr wrap="square" rtlCol="0">
              <a:spAutoFit/>
            </a:bodyPr>
            <a:lstStyle/>
            <a:p>
              <a:r>
                <a:rPr lang="en-US" sz="1200" b="1" dirty="0">
                  <a:solidFill>
                    <a:srgbClr val="FF0000"/>
                  </a:solidFill>
                </a:rPr>
                <a:t>08/30/2019</a:t>
              </a:r>
            </a:p>
          </p:txBody>
        </p:sp>
        <p:sp>
          <p:nvSpPr>
            <p:cNvPr id="24" name="TextBox 23"/>
            <p:cNvSpPr txBox="1"/>
            <p:nvPr/>
          </p:nvSpPr>
          <p:spPr>
            <a:xfrm>
              <a:off x="116698" y="2637622"/>
              <a:ext cx="955993" cy="276999"/>
            </a:xfrm>
            <a:prstGeom prst="rect">
              <a:avLst/>
            </a:prstGeom>
            <a:noFill/>
          </p:spPr>
          <p:txBody>
            <a:bodyPr wrap="square" rtlCol="0">
              <a:spAutoFit/>
            </a:bodyPr>
            <a:lstStyle/>
            <a:p>
              <a:r>
                <a:rPr lang="en-US" sz="1200" b="1" dirty="0">
                  <a:solidFill>
                    <a:srgbClr val="FF0000"/>
                  </a:solidFill>
                </a:rPr>
                <a:t>08/12/2019</a:t>
              </a:r>
            </a:p>
          </p:txBody>
        </p:sp>
        <p:sp>
          <p:nvSpPr>
            <p:cNvPr id="26" name="TextBox 25"/>
            <p:cNvSpPr txBox="1"/>
            <p:nvPr/>
          </p:nvSpPr>
          <p:spPr>
            <a:xfrm>
              <a:off x="2496517" y="2598151"/>
              <a:ext cx="1700957" cy="307777"/>
            </a:xfrm>
            <a:prstGeom prst="rect">
              <a:avLst/>
            </a:prstGeom>
            <a:noFill/>
          </p:spPr>
          <p:txBody>
            <a:bodyPr wrap="square" rtlCol="0">
              <a:spAutoFit/>
            </a:bodyPr>
            <a:lstStyle/>
            <a:p>
              <a:r>
                <a:rPr lang="en-US" sz="1400" b="1" dirty="0">
                  <a:solidFill>
                    <a:srgbClr val="FF0000"/>
                  </a:solidFill>
                </a:rPr>
                <a:t>Parental Bonding*</a:t>
              </a:r>
            </a:p>
          </p:txBody>
        </p:sp>
        <p:sp>
          <p:nvSpPr>
            <p:cNvPr id="28" name="TextBox 27"/>
            <p:cNvSpPr txBox="1"/>
            <p:nvPr/>
          </p:nvSpPr>
          <p:spPr>
            <a:xfrm>
              <a:off x="4382977" y="2622232"/>
              <a:ext cx="1984371" cy="307777"/>
            </a:xfrm>
            <a:prstGeom prst="rect">
              <a:avLst/>
            </a:prstGeom>
            <a:noFill/>
          </p:spPr>
          <p:txBody>
            <a:bodyPr wrap="square" rtlCol="0">
              <a:spAutoFit/>
            </a:bodyPr>
            <a:lstStyle/>
            <a:p>
              <a:r>
                <a:rPr lang="en-US" sz="1400" b="1" dirty="0">
                  <a:solidFill>
                    <a:srgbClr val="FF0000"/>
                  </a:solidFill>
                </a:rPr>
                <a:t>Parental Bonding-FMLA</a:t>
              </a:r>
            </a:p>
          </p:txBody>
        </p:sp>
        <p:sp>
          <p:nvSpPr>
            <p:cNvPr id="32" name="TextBox 31"/>
            <p:cNvSpPr txBox="1"/>
            <p:nvPr/>
          </p:nvSpPr>
          <p:spPr>
            <a:xfrm>
              <a:off x="8146546" y="2634844"/>
              <a:ext cx="1212139" cy="307777"/>
            </a:xfrm>
            <a:prstGeom prst="rect">
              <a:avLst/>
            </a:prstGeom>
            <a:noFill/>
          </p:spPr>
          <p:txBody>
            <a:bodyPr wrap="square" rtlCol="0">
              <a:spAutoFit/>
            </a:bodyPr>
            <a:lstStyle/>
            <a:p>
              <a:r>
                <a:rPr lang="en-US" sz="1400" b="1" dirty="0">
                  <a:solidFill>
                    <a:srgbClr val="FF0000"/>
                  </a:solidFill>
                </a:rPr>
                <a:t>08/09/2019</a:t>
              </a:r>
            </a:p>
          </p:txBody>
        </p:sp>
        <p:sp>
          <p:nvSpPr>
            <p:cNvPr id="34" name="TextBox 33"/>
            <p:cNvSpPr txBox="1"/>
            <p:nvPr/>
          </p:nvSpPr>
          <p:spPr>
            <a:xfrm>
              <a:off x="6376945" y="2622232"/>
              <a:ext cx="1196669" cy="307777"/>
            </a:xfrm>
            <a:prstGeom prst="rect">
              <a:avLst/>
            </a:prstGeom>
            <a:noFill/>
          </p:spPr>
          <p:txBody>
            <a:bodyPr wrap="square" rtlCol="0">
              <a:spAutoFit/>
            </a:bodyPr>
            <a:lstStyle/>
            <a:p>
              <a:r>
                <a:rPr lang="en-US" sz="1400" b="1" dirty="0">
                  <a:solidFill>
                    <a:srgbClr val="FF0000"/>
                  </a:solidFill>
                </a:rPr>
                <a:t>Paid-Block</a:t>
              </a:r>
            </a:p>
          </p:txBody>
        </p:sp>
      </p:grpSp>
      <p:sp>
        <p:nvSpPr>
          <p:cNvPr id="48" name="Title 2"/>
          <p:cNvSpPr>
            <a:spLocks noGrp="1"/>
          </p:cNvSpPr>
          <p:nvPr>
            <p:ph type="title"/>
          </p:nvPr>
        </p:nvSpPr>
        <p:spPr>
          <a:xfrm>
            <a:off x="206829" y="40226"/>
            <a:ext cx="8479971" cy="850911"/>
          </a:xfrm>
        </p:spPr>
        <p:txBody>
          <a:bodyPr>
            <a:noAutofit/>
          </a:bodyPr>
          <a:lstStyle/>
          <a:p>
            <a:r>
              <a:rPr lang="en-US" dirty="0" smtClean="0"/>
              <a:t>Absence </a:t>
            </a:r>
            <a:r>
              <a:rPr lang="en-US" dirty="0"/>
              <a:t>Request </a:t>
            </a:r>
            <a:r>
              <a:rPr lang="en-US" sz="2000" dirty="0"/>
              <a:t>New vs. Edit (Cont.)</a:t>
            </a:r>
            <a:endParaRPr lang="en-US" sz="2000" dirty="0">
              <a:solidFill>
                <a:srgbClr val="FF0000"/>
              </a:solidFill>
            </a:endParaRPr>
          </a:p>
        </p:txBody>
      </p:sp>
    </p:spTree>
    <p:extLst>
      <p:ext uri="{BB962C8B-B14F-4D97-AF65-F5344CB8AC3E}">
        <p14:creationId xmlns:p14="http://schemas.microsoft.com/office/powerpoint/2010/main" val="96418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0"/>
                                        <p:tgtEl>
                                          <p:spTgt spid="2"/>
                                        </p:tgtEl>
                                      </p:cBhvr>
                                    </p:animEffect>
                                  </p:childTnLst>
                                </p:cTn>
                              </p:par>
                            </p:childTnLst>
                          </p:cTn>
                        </p:par>
                        <p:par>
                          <p:cTn id="8" fill="hold">
                            <p:stCondLst>
                              <p:cond delay="4000"/>
                            </p:stCondLst>
                            <p:childTnLst>
                              <p:par>
                                <p:cTn id="9" presetID="22" presetClass="entr" presetSubtype="8" fill="hold"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9620" y="1377570"/>
            <a:ext cx="8227181" cy="4744652"/>
          </a:xfrm>
        </p:spPr>
        <p:txBody>
          <a:bodyPr>
            <a:normAutofit fontScale="92500"/>
          </a:bodyPr>
          <a:lstStyle/>
          <a:p>
            <a:pPr marL="0" indent="0">
              <a:buNone/>
            </a:pPr>
            <a:r>
              <a:rPr lang="en-US" sz="2800" dirty="0"/>
              <a:t>Reasons for Canceling: </a:t>
            </a:r>
          </a:p>
          <a:p>
            <a:pPr lvl="1">
              <a:buClr>
                <a:schemeClr val="tx1"/>
              </a:buClr>
            </a:pPr>
            <a:r>
              <a:rPr lang="en-US" sz="2400" dirty="0"/>
              <a:t>Correcting entries that cannot be changed (to redo-leave type)</a:t>
            </a:r>
          </a:p>
          <a:p>
            <a:pPr lvl="1">
              <a:buClr>
                <a:schemeClr val="tx1"/>
              </a:buClr>
            </a:pPr>
            <a:r>
              <a:rPr lang="en-US" sz="2400" dirty="0"/>
              <a:t>Remove a transaction that should not have been done</a:t>
            </a:r>
            <a:endParaRPr lang="en-US" dirty="0"/>
          </a:p>
          <a:p>
            <a:pPr marL="0" indent="0">
              <a:buNone/>
            </a:pPr>
            <a:endParaRPr lang="en-US" sz="2800" dirty="0"/>
          </a:p>
          <a:p>
            <a:pPr marL="0" indent="0">
              <a:buNone/>
            </a:pPr>
            <a:r>
              <a:rPr lang="en-US" sz="2800" dirty="0"/>
              <a:t>When Cancel button is available:</a:t>
            </a:r>
          </a:p>
          <a:p>
            <a:pPr lvl="1">
              <a:buClr>
                <a:schemeClr val="tx1"/>
              </a:buClr>
            </a:pPr>
            <a:r>
              <a:rPr lang="en-US" sz="2400" dirty="0"/>
              <a:t>Submit before local approval</a:t>
            </a:r>
          </a:p>
          <a:p>
            <a:pPr lvl="1">
              <a:buClr>
                <a:schemeClr val="tx1"/>
              </a:buClr>
            </a:pPr>
            <a:r>
              <a:rPr lang="en-US" sz="2400" dirty="0"/>
              <a:t>After UCPC approval</a:t>
            </a:r>
          </a:p>
          <a:p>
            <a:pPr marL="0" indent="0">
              <a:buNone/>
            </a:pPr>
            <a:endParaRPr lang="en-US" sz="2800" dirty="0"/>
          </a:p>
          <a:p>
            <a:pPr marL="0" indent="0">
              <a:buNone/>
            </a:pPr>
            <a:r>
              <a:rPr lang="en-US" sz="2800" dirty="0"/>
              <a:t>Method for Canceling: </a:t>
            </a:r>
          </a:p>
          <a:p>
            <a:pPr lvl="1">
              <a:buClr>
                <a:schemeClr val="tx1"/>
              </a:buClr>
            </a:pPr>
            <a:r>
              <a:rPr lang="en-US" sz="2400" dirty="0"/>
              <a:t>Two methods depends on the current status of the request. </a:t>
            </a:r>
            <a:endParaRPr lang="en-US" sz="2400" dirty="0">
              <a:solidFill>
                <a:srgbClr val="FF0000"/>
              </a:solidFill>
            </a:endParaRPr>
          </a:p>
        </p:txBody>
      </p:sp>
      <p:sp>
        <p:nvSpPr>
          <p:cNvPr id="5" name="Title 4"/>
          <p:cNvSpPr>
            <a:spLocks noGrp="1"/>
          </p:cNvSpPr>
          <p:nvPr>
            <p:ph type="title"/>
          </p:nvPr>
        </p:nvSpPr>
        <p:spPr>
          <a:xfrm>
            <a:off x="87087" y="40226"/>
            <a:ext cx="9296399" cy="850911"/>
          </a:xfrm>
        </p:spPr>
        <p:txBody>
          <a:bodyPr>
            <a:noAutofit/>
          </a:bodyPr>
          <a:lstStyle/>
          <a:p>
            <a:r>
              <a:rPr lang="en-US" dirty="0"/>
              <a:t>Cancel an </a:t>
            </a:r>
            <a:r>
              <a:rPr lang="en-US" dirty="0" smtClean="0"/>
              <a:t>Absence Request </a:t>
            </a:r>
            <a:r>
              <a:rPr lang="en-US" sz="2400" dirty="0"/>
              <a:t>	</a:t>
            </a:r>
          </a:p>
        </p:txBody>
      </p:sp>
    </p:spTree>
    <p:extLst>
      <p:ext uri="{BB962C8B-B14F-4D97-AF65-F5344CB8AC3E}">
        <p14:creationId xmlns:p14="http://schemas.microsoft.com/office/powerpoint/2010/main" val="344289145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marL="0" indent="0">
              <a:buNone/>
            </a:pPr>
            <a:endParaRPr lang="en-US" sz="2800" dirty="0"/>
          </a:p>
          <a:p>
            <a:pPr marL="0" indent="0">
              <a:buNone/>
            </a:pPr>
            <a:r>
              <a:rPr lang="en-US" sz="2800" dirty="0"/>
              <a:t>Method for Canceling: depends on the current status of the request. From Administer Absence Request </a:t>
            </a:r>
            <a:endParaRPr lang="en-US" sz="2800" dirty="0">
              <a:solidFill>
                <a:srgbClr val="FF0000"/>
              </a:solidFill>
            </a:endParaRPr>
          </a:p>
        </p:txBody>
      </p:sp>
      <p:sp>
        <p:nvSpPr>
          <p:cNvPr id="5" name="Title 4"/>
          <p:cNvSpPr>
            <a:spLocks noGrp="1"/>
          </p:cNvSpPr>
          <p:nvPr>
            <p:ph type="title"/>
          </p:nvPr>
        </p:nvSpPr>
        <p:spPr>
          <a:xfrm>
            <a:off x="87087" y="40226"/>
            <a:ext cx="9296399" cy="850911"/>
          </a:xfrm>
        </p:spPr>
        <p:txBody>
          <a:bodyPr>
            <a:noAutofit/>
          </a:bodyPr>
          <a:lstStyle/>
          <a:p>
            <a:r>
              <a:rPr lang="en-US" dirty="0"/>
              <a:t>Cancel an Absence Request </a:t>
            </a:r>
            <a:r>
              <a:rPr lang="en-US" sz="2000" dirty="0"/>
              <a:t>(</a:t>
            </a:r>
            <a:r>
              <a:rPr lang="en-US" sz="2000" dirty="0" err="1"/>
              <a:t>con’t</a:t>
            </a:r>
            <a:r>
              <a:rPr lang="en-US" sz="2000" dirty="0"/>
              <a:t>)</a:t>
            </a:r>
          </a:p>
        </p:txBody>
      </p:sp>
      <p:graphicFrame>
        <p:nvGraphicFramePr>
          <p:cNvPr id="2" name="Table 1"/>
          <p:cNvGraphicFramePr>
            <a:graphicFrameLocks noGrp="1"/>
          </p:cNvGraphicFramePr>
          <p:nvPr>
            <p:extLst>
              <p:ext uri="{D42A27DB-BD31-4B8C-83A1-F6EECF244321}">
                <p14:modId xmlns:p14="http://schemas.microsoft.com/office/powerpoint/2010/main" val="3269412435"/>
              </p:ext>
            </p:extLst>
          </p:nvPr>
        </p:nvGraphicFramePr>
        <p:xfrm>
          <a:off x="579691" y="3167099"/>
          <a:ext cx="8034678" cy="2311378"/>
        </p:xfrm>
        <a:graphic>
          <a:graphicData uri="http://schemas.openxmlformats.org/drawingml/2006/table">
            <a:tbl>
              <a:tblPr firstRow="1" bandRow="1">
                <a:tableStyleId>{5C22544A-7EE6-4342-B048-85BDC9FD1C3A}</a:tableStyleId>
              </a:tblPr>
              <a:tblGrid>
                <a:gridCol w="4017339">
                  <a:extLst>
                    <a:ext uri="{9D8B030D-6E8A-4147-A177-3AD203B41FA5}">
                      <a16:colId xmlns:a16="http://schemas.microsoft.com/office/drawing/2014/main" val="2529949358"/>
                    </a:ext>
                  </a:extLst>
                </a:gridCol>
                <a:gridCol w="4017339">
                  <a:extLst>
                    <a:ext uri="{9D8B030D-6E8A-4147-A177-3AD203B41FA5}">
                      <a16:colId xmlns:a16="http://schemas.microsoft.com/office/drawing/2014/main" val="1959590000"/>
                    </a:ext>
                  </a:extLst>
                </a:gridCol>
              </a:tblGrid>
              <a:tr h="568767">
                <a:tc gridSpan="2">
                  <a:txBody>
                    <a:bodyPr/>
                    <a:lstStyle/>
                    <a:p>
                      <a:pPr algn="ctr"/>
                      <a:r>
                        <a:rPr lang="en-US" sz="2400" dirty="0" smtClean="0"/>
                        <a:t>WAYS to CANCEL</a:t>
                      </a:r>
                      <a:endParaRPr lang="en-US" sz="2400" dirty="0"/>
                    </a:p>
                  </a:txBody>
                  <a:tcPr anchor="ctr"/>
                </a:tc>
                <a:tc hMerge="1">
                  <a:txBody>
                    <a:bodyPr/>
                    <a:lstStyle/>
                    <a:p>
                      <a:endParaRPr lang="en-US" dirty="0"/>
                    </a:p>
                  </a:txBody>
                  <a:tcPr/>
                </a:tc>
                <a:extLst>
                  <a:ext uri="{0D108BD9-81ED-4DB2-BD59-A6C34878D82A}">
                    <a16:rowId xmlns:a16="http://schemas.microsoft.com/office/drawing/2014/main" val="1120899362"/>
                  </a:ext>
                </a:extLst>
              </a:tr>
              <a:tr h="492931">
                <a:tc>
                  <a:txBody>
                    <a:bodyPr/>
                    <a:lstStyle/>
                    <a:p>
                      <a:r>
                        <a:rPr lang="en-US" sz="2000" b="1" dirty="0" smtClean="0"/>
                        <a:t>Method 1</a:t>
                      </a:r>
                      <a:endParaRPr lang="en-US" sz="2000" b="1" dirty="0"/>
                    </a:p>
                  </a:txBody>
                  <a:tcPr/>
                </a:tc>
                <a:tc>
                  <a:txBody>
                    <a:bodyPr/>
                    <a:lstStyle/>
                    <a:p>
                      <a:r>
                        <a:rPr lang="en-US" sz="2000" b="1" dirty="0" smtClean="0"/>
                        <a:t>Method 2</a:t>
                      </a:r>
                      <a:endParaRPr lang="en-US" sz="2000" b="1" dirty="0"/>
                    </a:p>
                  </a:txBody>
                  <a:tcPr/>
                </a:tc>
                <a:extLst>
                  <a:ext uri="{0D108BD9-81ED-4DB2-BD59-A6C34878D82A}">
                    <a16:rowId xmlns:a16="http://schemas.microsoft.com/office/drawing/2014/main" val="920441186"/>
                  </a:ext>
                </a:extLst>
              </a:tr>
              <a:tr h="12293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smtClean="0"/>
                        <a:t>Request is approved by: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dirty="0" smtClean="0"/>
                        <a:t>No Approvers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dirty="0" smtClean="0"/>
                        <a:t>ALL Approvers, including UCPath</a:t>
                      </a:r>
                      <a:r>
                        <a:rPr lang="en-US" sz="1900" baseline="0" dirty="0" smtClean="0"/>
                        <a:t> Center.</a:t>
                      </a:r>
                      <a:endParaRPr lang="en-US" sz="1900" dirty="0" smtClean="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smtClean="0"/>
                        <a:t>Request is in still in AWE with UCPC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smtClean="0"/>
                        <a:t>but has not been approved or entered in </a:t>
                      </a:r>
                      <a:r>
                        <a:rPr lang="en-US" sz="1900" b="1" dirty="0" smtClean="0"/>
                        <a:t>Job Data</a:t>
                      </a:r>
                      <a:r>
                        <a:rPr lang="en-US" sz="1900" dirty="0" smtClean="0"/>
                        <a:t>.</a:t>
                      </a:r>
                    </a:p>
                  </a:txBody>
                  <a:tcPr/>
                </a:tc>
                <a:extLst>
                  <a:ext uri="{0D108BD9-81ED-4DB2-BD59-A6C34878D82A}">
                    <a16:rowId xmlns:a16="http://schemas.microsoft.com/office/drawing/2014/main" val="1240634588"/>
                  </a:ext>
                </a:extLst>
              </a:tr>
            </a:tbl>
          </a:graphicData>
        </a:graphic>
      </p:graphicFrame>
      <p:pic>
        <p:nvPicPr>
          <p:cNvPr id="4" name="Picture 3"/>
          <p:cNvPicPr>
            <a:picLocks noChangeAspect="1"/>
          </p:cNvPicPr>
          <p:nvPr/>
        </p:nvPicPr>
        <p:blipFill>
          <a:blip r:embed="rId3"/>
          <a:stretch>
            <a:fillRect/>
          </a:stretch>
        </p:blipFill>
        <p:spPr>
          <a:xfrm>
            <a:off x="2435011" y="3823104"/>
            <a:ext cx="687040" cy="360696"/>
          </a:xfrm>
          <a:prstGeom prst="rect">
            <a:avLst/>
          </a:prstGeom>
        </p:spPr>
      </p:pic>
      <p:pic>
        <p:nvPicPr>
          <p:cNvPr id="7" name="Picture 6"/>
          <p:cNvPicPr>
            <a:picLocks noChangeAspect="1"/>
          </p:cNvPicPr>
          <p:nvPr/>
        </p:nvPicPr>
        <p:blipFill rotWithShape="1">
          <a:blip r:embed="rId4"/>
          <a:srcRect l="10275" t="29601" r="8990" b="25600"/>
          <a:stretch/>
        </p:blipFill>
        <p:spPr>
          <a:xfrm>
            <a:off x="6216003" y="3753839"/>
            <a:ext cx="1623055" cy="454455"/>
          </a:xfrm>
          <a:prstGeom prst="roundRect">
            <a:avLst/>
          </a:prstGeom>
          <a:effectLst>
            <a:softEdge rad="31750"/>
          </a:effectLst>
        </p:spPr>
      </p:pic>
    </p:spTree>
    <p:extLst>
      <p:ext uri="{BB962C8B-B14F-4D97-AF65-F5344CB8AC3E}">
        <p14:creationId xmlns:p14="http://schemas.microsoft.com/office/powerpoint/2010/main" val="242940134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D27D3C37-BFEB-BA4B-B781-4564C6A0B2B2}" type="slidenum">
              <a:rPr lang="en-US" smtClean="0">
                <a:solidFill>
                  <a:srgbClr val="005581"/>
                </a:solidFill>
              </a:rPr>
              <a:pPr/>
              <a:t>76</a:t>
            </a:fld>
            <a:endParaRPr lang="en-US" dirty="0">
              <a:solidFill>
                <a:srgbClr val="005581"/>
              </a:solidFill>
            </a:endParaRPr>
          </a:p>
        </p:txBody>
      </p:sp>
      <p:sp>
        <p:nvSpPr>
          <p:cNvPr id="8" name="Title 4"/>
          <p:cNvSpPr>
            <a:spLocks noGrp="1"/>
          </p:cNvSpPr>
          <p:nvPr>
            <p:ph type="title"/>
          </p:nvPr>
        </p:nvSpPr>
        <p:spPr>
          <a:xfrm>
            <a:off x="29938" y="40226"/>
            <a:ext cx="9296399" cy="850911"/>
          </a:xfrm>
        </p:spPr>
        <p:txBody>
          <a:bodyPr>
            <a:noAutofit/>
          </a:bodyPr>
          <a:lstStyle/>
          <a:p>
            <a:r>
              <a:rPr lang="en-US" dirty="0"/>
              <a:t>Cancel an Absence Request </a:t>
            </a:r>
            <a:r>
              <a:rPr lang="en-US" sz="2000" dirty="0"/>
              <a:t>(</a:t>
            </a:r>
            <a:r>
              <a:rPr lang="en-US" sz="2000" dirty="0" err="1"/>
              <a:t>con’t</a:t>
            </a:r>
            <a:r>
              <a:rPr lang="en-US" sz="2000" dirty="0"/>
              <a:t>)</a:t>
            </a:r>
          </a:p>
        </p:txBody>
      </p:sp>
      <p:graphicFrame>
        <p:nvGraphicFramePr>
          <p:cNvPr id="9" name="Table 8"/>
          <p:cNvGraphicFramePr>
            <a:graphicFrameLocks noGrp="1"/>
          </p:cNvGraphicFramePr>
          <p:nvPr>
            <p:extLst>
              <p:ext uri="{D42A27DB-BD31-4B8C-83A1-F6EECF244321}">
                <p14:modId xmlns:p14="http://schemas.microsoft.com/office/powerpoint/2010/main" val="482808162"/>
              </p:ext>
            </p:extLst>
          </p:nvPr>
        </p:nvGraphicFramePr>
        <p:xfrm>
          <a:off x="539555" y="1412291"/>
          <a:ext cx="8034678" cy="4472204"/>
        </p:xfrm>
        <a:graphic>
          <a:graphicData uri="http://schemas.openxmlformats.org/drawingml/2006/table">
            <a:tbl>
              <a:tblPr firstRow="1" bandRow="1">
                <a:tableStyleId>{5C22544A-7EE6-4342-B048-85BDC9FD1C3A}</a:tableStyleId>
              </a:tblPr>
              <a:tblGrid>
                <a:gridCol w="4017339">
                  <a:extLst>
                    <a:ext uri="{9D8B030D-6E8A-4147-A177-3AD203B41FA5}">
                      <a16:colId xmlns:a16="http://schemas.microsoft.com/office/drawing/2014/main" val="2529949358"/>
                    </a:ext>
                  </a:extLst>
                </a:gridCol>
                <a:gridCol w="4017339">
                  <a:extLst>
                    <a:ext uri="{9D8B030D-6E8A-4147-A177-3AD203B41FA5}">
                      <a16:colId xmlns:a16="http://schemas.microsoft.com/office/drawing/2014/main" val="1959590000"/>
                    </a:ext>
                  </a:extLst>
                </a:gridCol>
              </a:tblGrid>
              <a:tr h="763023">
                <a:tc gridSpan="2">
                  <a:txBody>
                    <a:bodyPr/>
                    <a:lstStyle/>
                    <a:p>
                      <a:pPr algn="ctr"/>
                      <a:r>
                        <a:rPr lang="en-US" sz="2400" dirty="0" smtClean="0"/>
                        <a:t>PROCESSING</a:t>
                      </a:r>
                      <a:r>
                        <a:rPr lang="en-US" sz="2400" baseline="0" dirty="0" smtClean="0"/>
                        <a:t> a </a:t>
                      </a:r>
                      <a:r>
                        <a:rPr lang="en-US" sz="2400" dirty="0" smtClean="0"/>
                        <a:t>CANCEL</a:t>
                      </a:r>
                      <a:endParaRPr lang="en-US" sz="2400" dirty="0"/>
                    </a:p>
                  </a:txBody>
                  <a:tcPr anchor="ctr"/>
                </a:tc>
                <a:tc hMerge="1">
                  <a:txBody>
                    <a:bodyPr/>
                    <a:lstStyle/>
                    <a:p>
                      <a:endParaRPr lang="en-US" dirty="0"/>
                    </a:p>
                  </a:txBody>
                  <a:tcPr/>
                </a:tc>
                <a:extLst>
                  <a:ext uri="{0D108BD9-81ED-4DB2-BD59-A6C34878D82A}">
                    <a16:rowId xmlns:a16="http://schemas.microsoft.com/office/drawing/2014/main" val="1120899362"/>
                  </a:ext>
                </a:extLst>
              </a:tr>
              <a:tr h="499308">
                <a:tc>
                  <a:txBody>
                    <a:bodyPr/>
                    <a:lstStyle/>
                    <a:p>
                      <a:r>
                        <a:rPr lang="en-US" sz="2000" b="1" dirty="0" smtClean="0"/>
                        <a:t>Method 1</a:t>
                      </a:r>
                      <a:endParaRPr lang="en-US" sz="2000" b="1" dirty="0"/>
                    </a:p>
                  </a:txBody>
                  <a:tcPr/>
                </a:tc>
                <a:tc>
                  <a:txBody>
                    <a:bodyPr/>
                    <a:lstStyle/>
                    <a:p>
                      <a:r>
                        <a:rPr lang="en-US" sz="2000" b="1" dirty="0" smtClean="0"/>
                        <a:t>Method 2</a:t>
                      </a:r>
                      <a:endParaRPr lang="en-US" sz="2000" b="1" dirty="0"/>
                    </a:p>
                  </a:txBody>
                  <a:tcPr/>
                </a:tc>
                <a:extLst>
                  <a:ext uri="{0D108BD9-81ED-4DB2-BD59-A6C34878D82A}">
                    <a16:rowId xmlns:a16="http://schemas.microsoft.com/office/drawing/2014/main" val="920441186"/>
                  </a:ext>
                </a:extLst>
              </a:tr>
              <a:tr h="3209873">
                <a:tc>
                  <a:txBody>
                    <a:bodyPr/>
                    <a:lstStyle/>
                    <a:p>
                      <a:pPr marL="342900" lvl="0" indent="-342900">
                        <a:spcBef>
                          <a:spcPts val="600"/>
                        </a:spcBef>
                        <a:spcAft>
                          <a:spcPts val="600"/>
                        </a:spcAft>
                        <a:buFont typeface="+mj-lt"/>
                        <a:buAutoNum type="arabicPeriod"/>
                      </a:pPr>
                      <a:r>
                        <a:rPr lang="en-US" sz="1300" dirty="0" smtClean="0"/>
                        <a:t>Display initial/existing absence request.</a:t>
                      </a:r>
                    </a:p>
                    <a:p>
                      <a:pPr marL="342900" marR="0" lvl="0" indent="-342900" algn="l" defTabSz="457200" rtl="0" eaLnBrk="1" fontAlgn="auto" latinLnBrk="0" hangingPunct="1">
                        <a:lnSpc>
                          <a:spcPct val="100000"/>
                        </a:lnSpc>
                        <a:spcBef>
                          <a:spcPts val="600"/>
                        </a:spcBef>
                        <a:spcAft>
                          <a:spcPts val="600"/>
                        </a:spcAft>
                        <a:buClrTx/>
                        <a:buSzTx/>
                        <a:buFont typeface="+mj-lt"/>
                        <a:buAutoNum type="arabicPeriod"/>
                        <a:tabLst/>
                        <a:defRPr/>
                      </a:pPr>
                      <a:r>
                        <a:rPr lang="en-US" sz="1300" dirty="0" smtClean="0"/>
                        <a:t>Click </a:t>
                      </a:r>
                      <a:r>
                        <a:rPr lang="en-US" sz="1300" b="1" dirty="0" smtClean="0"/>
                        <a:t>Cancel, </a:t>
                      </a:r>
                      <a:r>
                        <a:rPr lang="en-US" sz="1300" b="0" dirty="0" smtClean="0"/>
                        <a:t>enter </a:t>
                      </a:r>
                      <a:r>
                        <a:rPr lang="en-US" sz="1300" b="1" dirty="0" smtClean="0"/>
                        <a:t>Note</a:t>
                      </a:r>
                      <a:r>
                        <a:rPr lang="en-US" sz="1300" b="0" dirty="0" smtClean="0"/>
                        <a:t> and </a:t>
                      </a:r>
                      <a:r>
                        <a:rPr lang="en-US" sz="1300" b="1" dirty="0" smtClean="0"/>
                        <a:t>Submit.</a:t>
                      </a:r>
                    </a:p>
                    <a:p>
                      <a:pPr marL="342900" marR="0" lvl="0" indent="-342900" algn="l" defTabSz="457200" rtl="0" eaLnBrk="1" fontAlgn="auto" latinLnBrk="0" hangingPunct="1">
                        <a:lnSpc>
                          <a:spcPct val="100000"/>
                        </a:lnSpc>
                        <a:spcBef>
                          <a:spcPts val="600"/>
                        </a:spcBef>
                        <a:spcAft>
                          <a:spcPts val="600"/>
                        </a:spcAft>
                        <a:buClrTx/>
                        <a:buSzTx/>
                        <a:buFont typeface="+mj-lt"/>
                        <a:buAutoNum type="arabicPeriod"/>
                        <a:tabLst/>
                        <a:defRPr/>
                      </a:pPr>
                      <a:r>
                        <a:rPr lang="en-US" sz="1300" dirty="0" smtClean="0"/>
                        <a:t>Review and </a:t>
                      </a:r>
                      <a:r>
                        <a:rPr lang="en-US" sz="1300" b="0" dirty="0" smtClean="0"/>
                        <a:t>approve cancel request.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300" b="1" dirty="0" smtClean="0"/>
                    </a:p>
                    <a:p>
                      <a:pPr lvl="0"/>
                      <a:endParaRPr lang="en-US" sz="1300" dirty="0" smtClean="0"/>
                    </a:p>
                    <a:p>
                      <a:pPr lvl="0"/>
                      <a:endParaRPr lang="en-US" sz="1300" dirty="0"/>
                    </a:p>
                  </a:txBody>
                  <a:tcPr/>
                </a:tc>
                <a:tc>
                  <a:txBody>
                    <a:bodyPr/>
                    <a:lstStyle/>
                    <a:p>
                      <a:pPr marL="342900" lvl="0" indent="-342900" algn="l" defTabSz="457200" rtl="0" eaLnBrk="1" latinLnBrk="0" hangingPunct="1">
                        <a:spcBef>
                          <a:spcPts val="600"/>
                        </a:spcBef>
                        <a:spcAft>
                          <a:spcPts val="600"/>
                        </a:spcAft>
                        <a:buFont typeface="+mj-lt"/>
                        <a:buAutoNum type="arabicPeriod"/>
                      </a:pPr>
                      <a:r>
                        <a:rPr lang="en-US" sz="1900" kern="1200" dirty="0" smtClean="0">
                          <a:solidFill>
                            <a:schemeClr val="dk1"/>
                          </a:solidFill>
                          <a:latin typeface="+mn-lt"/>
                          <a:ea typeface="+mn-ea"/>
                          <a:cs typeface="+mn-cs"/>
                        </a:rPr>
                        <a:t>Create a case to notify WFA Production to deny absence request.</a:t>
                      </a:r>
                    </a:p>
                    <a:p>
                      <a:pPr lvl="0"/>
                      <a:endParaRPr lang="en-US" sz="1900" dirty="0"/>
                    </a:p>
                  </a:txBody>
                  <a:tcPr/>
                </a:tc>
                <a:extLst>
                  <a:ext uri="{0D108BD9-81ED-4DB2-BD59-A6C34878D82A}">
                    <a16:rowId xmlns:a16="http://schemas.microsoft.com/office/drawing/2014/main" val="1240634588"/>
                  </a:ext>
                </a:extLst>
              </a:tr>
            </a:tbl>
          </a:graphicData>
        </a:graphic>
      </p:graphicFrame>
      <p:pic>
        <p:nvPicPr>
          <p:cNvPr id="10" name="Picture 9"/>
          <p:cNvPicPr>
            <a:picLocks noChangeAspect="1"/>
          </p:cNvPicPr>
          <p:nvPr/>
        </p:nvPicPr>
        <p:blipFill>
          <a:blip r:embed="rId2"/>
          <a:stretch>
            <a:fillRect/>
          </a:stretch>
        </p:blipFill>
        <p:spPr>
          <a:xfrm>
            <a:off x="5133140" y="3435008"/>
            <a:ext cx="3061059" cy="2631737"/>
          </a:xfrm>
          <a:prstGeom prst="rect">
            <a:avLst/>
          </a:prstGeom>
          <a:ln>
            <a:solidFill>
              <a:schemeClr val="bg2">
                <a:lumMod val="75000"/>
              </a:schemeClr>
            </a:solidFill>
          </a:ln>
          <a:effectLst>
            <a:outerShdw blurRad="292100" dist="139700" dir="2700000" algn="tl" rotWithShape="0">
              <a:prstClr val="black">
                <a:alpha val="40000"/>
              </a:prstClr>
            </a:outerShdw>
          </a:effectLst>
        </p:spPr>
      </p:pic>
      <p:sp>
        <p:nvSpPr>
          <p:cNvPr id="6" name="Text Box 348" descr="5%"/>
          <p:cNvSpPr txBox="1">
            <a:spLocks noChangeArrowheads="1"/>
          </p:cNvSpPr>
          <p:nvPr/>
        </p:nvSpPr>
        <p:spPr bwMode="auto">
          <a:xfrm>
            <a:off x="461006" y="5169201"/>
            <a:ext cx="8191775" cy="1068844"/>
          </a:xfrm>
          <a:prstGeom prst="rect">
            <a:avLst/>
          </a:prstGeom>
          <a:solidFill>
            <a:srgbClr val="FFFF00"/>
          </a:solidFill>
          <a:ln>
            <a:solidFill>
              <a:srgbClr val="00778B"/>
            </a:solidFill>
          </a:ln>
        </p:spPr>
        <p:txBody>
          <a:bodyPr rot="0" vert="horz" wrap="square" lIns="137160" tIns="137160" rIns="137160" bIns="137160" anchor="t" anchorCtr="0" upright="1">
            <a:noAutofit/>
          </a:bodyPr>
          <a:lstStyle/>
          <a:p>
            <a:pPr>
              <a:spcAft>
                <a:spcPts val="400"/>
              </a:spcAft>
            </a:pPr>
            <a:r>
              <a:rPr lang="en-US" b="1" dirty="0">
                <a:ea typeface="Times New Roman"/>
              </a:rPr>
              <a:t>Important: </a:t>
            </a:r>
            <a:r>
              <a:rPr lang="en-US" dirty="0">
                <a:ea typeface="Times New Roman"/>
              </a:rPr>
              <a:t>In the </a:t>
            </a:r>
            <a:r>
              <a:rPr lang="en-US" b="1" dirty="0">
                <a:ea typeface="Times New Roman"/>
              </a:rPr>
              <a:t>Notes</a:t>
            </a:r>
            <a:r>
              <a:rPr lang="en-US" dirty="0">
                <a:ea typeface="Times New Roman"/>
              </a:rPr>
              <a:t> indicate any accrual hours or FMLA/CFRA/PDLL balances that must be adjusted. UCPC WFA Production uses this information to ensure appropriate adjustments are made in UCPath.</a:t>
            </a:r>
          </a:p>
        </p:txBody>
      </p:sp>
    </p:spTree>
    <p:extLst>
      <p:ext uri="{BB962C8B-B14F-4D97-AF65-F5344CB8AC3E}">
        <p14:creationId xmlns:p14="http://schemas.microsoft.com/office/powerpoint/2010/main" val="184399770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734291" y="1371600"/>
            <a:ext cx="7970799" cy="5029200"/>
          </a:xfrm>
        </p:spPr>
        <p:txBody>
          <a:bodyPr>
            <a:normAutofit/>
          </a:bodyPr>
          <a:lstStyle/>
          <a:p>
            <a:pPr marL="0" indent="0">
              <a:buNone/>
            </a:pPr>
            <a:r>
              <a:rPr lang="en-US" sz="2800" dirty="0"/>
              <a:t>Having completed this lesson, you should be able to:</a:t>
            </a:r>
          </a:p>
          <a:p>
            <a:pPr>
              <a:buClr>
                <a:schemeClr val="tx1"/>
              </a:buClr>
              <a:buFont typeface="Arial" panose="020B0604020202020204" pitchFamily="34" charset="0"/>
              <a:buChar char="•"/>
            </a:pPr>
            <a:r>
              <a:rPr lang="en-US" sz="2800" dirty="0"/>
              <a:t>Identify the fields, tabs and functionality of the </a:t>
            </a:r>
            <a:r>
              <a:rPr lang="en-US" sz="2800" b="1" dirty="0"/>
              <a:t>Administer</a:t>
            </a:r>
            <a:r>
              <a:rPr lang="en-US" sz="2800" dirty="0"/>
              <a:t> </a:t>
            </a:r>
            <a:r>
              <a:rPr lang="en-US" sz="2800" b="1" dirty="0"/>
              <a:t>Extended Absence </a:t>
            </a:r>
            <a:r>
              <a:rPr lang="en-US" sz="2800" dirty="0"/>
              <a:t>page.</a:t>
            </a:r>
          </a:p>
          <a:p>
            <a:pPr>
              <a:buClr>
                <a:schemeClr val="tx1"/>
              </a:buClr>
              <a:buFont typeface="Arial" panose="020B0604020202020204" pitchFamily="34" charset="0"/>
              <a:buChar char="•"/>
            </a:pPr>
            <a:r>
              <a:rPr lang="en-US" sz="2800" dirty="0"/>
              <a:t>View EA requests.</a:t>
            </a:r>
          </a:p>
          <a:p>
            <a:pPr>
              <a:buClr>
                <a:schemeClr val="tx1"/>
              </a:buClr>
              <a:buFont typeface="Arial" panose="020B0604020202020204" pitchFamily="34" charset="0"/>
              <a:buChar char="•"/>
            </a:pPr>
            <a:r>
              <a:rPr lang="en-US" sz="2800" dirty="0"/>
              <a:t>List the key system steps to edit a leave of absence.</a:t>
            </a:r>
          </a:p>
          <a:p>
            <a:pPr>
              <a:buClr>
                <a:schemeClr val="tx1"/>
              </a:buClr>
              <a:buFont typeface="Arial" panose="020B0604020202020204" pitchFamily="34" charset="0"/>
              <a:buChar char="•"/>
            </a:pPr>
            <a:r>
              <a:rPr lang="en-US" sz="2800" dirty="0"/>
              <a:t>Extend EA.</a:t>
            </a:r>
          </a:p>
          <a:p>
            <a:pPr>
              <a:buClr>
                <a:schemeClr val="tx1"/>
              </a:buClr>
              <a:buFont typeface="Arial" panose="020B0604020202020204" pitchFamily="34" charset="0"/>
              <a:buChar char="•"/>
            </a:pPr>
            <a:r>
              <a:rPr lang="en-US" sz="2800" dirty="0"/>
              <a:t>Cancel EA request.</a:t>
            </a:r>
          </a:p>
        </p:txBody>
      </p:sp>
      <p:sp>
        <p:nvSpPr>
          <p:cNvPr id="4" name="Title 3"/>
          <p:cNvSpPr>
            <a:spLocks noGrp="1"/>
          </p:cNvSpPr>
          <p:nvPr>
            <p:ph type="title"/>
          </p:nvPr>
        </p:nvSpPr>
        <p:spPr/>
        <p:txBody>
          <a:bodyPr/>
          <a:lstStyle/>
          <a:p>
            <a:r>
              <a:rPr lang="en-US" dirty="0"/>
              <a:t>Lesson Objectives Review</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9832" y="283464"/>
            <a:ext cx="914400" cy="914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3520212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19293"/>
            <a:ext cx="9144000" cy="7079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2"/>
          <p:cNvSpPr txBox="1">
            <a:spLocks/>
          </p:cNvSpPr>
          <p:nvPr/>
        </p:nvSpPr>
        <p:spPr>
          <a:xfrm>
            <a:off x="1623060" y="2081773"/>
            <a:ext cx="8366760" cy="749808"/>
          </a:xfrm>
          <a:prstGeom prst="rect">
            <a:avLst/>
          </a:prstGeom>
        </p:spPr>
        <p:txBody>
          <a:bodyPr vert="horz" lIns="91440" tIns="45720" rIns="91440" bIns="45720" rtlCol="0" anchor="ctr">
            <a:normAutofit/>
          </a:bodyPr>
          <a:lstStyle>
            <a:lvl1pPr algn="l" defTabSz="457200" rtl="0" eaLnBrk="1" latinLnBrk="0" hangingPunct="1">
              <a:spcBef>
                <a:spcPct val="0"/>
              </a:spcBef>
              <a:buNone/>
              <a:defRPr lang="en-US" sz="4000" kern="1200" baseline="0">
                <a:solidFill>
                  <a:srgbClr val="000000"/>
                </a:solidFill>
                <a:latin typeface="Arial Black" panose="020B0A04020102020204" pitchFamily="34" charset="0"/>
                <a:ea typeface="Verdana" panose="020B0604030504040204" pitchFamily="34" charset="0"/>
                <a:cs typeface="Verdana" panose="020B0604030504040204" pitchFamily="34" charset="0"/>
              </a:defRPr>
            </a:lvl1pPr>
          </a:lstStyle>
          <a:p>
            <a:r>
              <a:rPr lang="en-US" sz="3600" dirty="0">
                <a:solidFill>
                  <a:srgbClr val="FFC000"/>
                </a:solidFill>
              </a:rPr>
              <a:t>LESSON</a:t>
            </a:r>
            <a:r>
              <a:rPr lang="en-US" sz="3600" dirty="0">
                <a:solidFill>
                  <a:schemeClr val="tx1">
                    <a:lumMod val="75000"/>
                    <a:lumOff val="25000"/>
                  </a:schemeClr>
                </a:solidFill>
              </a:rPr>
              <a:t> </a:t>
            </a:r>
            <a:r>
              <a:rPr lang="en-US" sz="3600" dirty="0">
                <a:solidFill>
                  <a:srgbClr val="FFC000"/>
                </a:solidFill>
              </a:rPr>
              <a:t>3</a:t>
            </a:r>
          </a:p>
        </p:txBody>
      </p:sp>
      <p:sp>
        <p:nvSpPr>
          <p:cNvPr id="7" name="Text Placeholder 1"/>
          <p:cNvSpPr txBox="1">
            <a:spLocks/>
          </p:cNvSpPr>
          <p:nvPr/>
        </p:nvSpPr>
        <p:spPr>
          <a:xfrm>
            <a:off x="1813561" y="2915864"/>
            <a:ext cx="7144460" cy="1563147"/>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kern="1200">
                <a:solidFill>
                  <a:srgbClr val="000000"/>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9pPr>
          </a:lstStyle>
          <a:p>
            <a:pPr>
              <a:spcBef>
                <a:spcPts val="600"/>
              </a:spcBef>
            </a:pPr>
            <a:r>
              <a:rPr lang="en-US" sz="4400" b="1" dirty="0">
                <a:solidFill>
                  <a:srgbClr val="1D579B"/>
                </a:solidFill>
                <a:latin typeface="Nirmala UI Semilight" panose="020B0402040204020203" pitchFamily="34" charset="0"/>
                <a:ea typeface="Microsoft Sans Serif" panose="020B0604020202020204" pitchFamily="34" charset="0"/>
                <a:cs typeface="Nirmala UI Semilight" panose="020B0402040204020203" pitchFamily="34" charset="0"/>
              </a:rPr>
              <a:t>Return from Extended Absence: a Specific Edit</a:t>
            </a:r>
          </a:p>
        </p:txBody>
      </p:sp>
      <p:sp>
        <p:nvSpPr>
          <p:cNvPr id="8" name="Curved Right Arrow 7"/>
          <p:cNvSpPr/>
          <p:nvPr/>
        </p:nvSpPr>
        <p:spPr>
          <a:xfrm>
            <a:off x="190500" y="2245437"/>
            <a:ext cx="1432560" cy="1416391"/>
          </a:xfrm>
          <a:prstGeom prst="curvedRightArrow">
            <a:avLst/>
          </a:prstGeom>
          <a:gradFill>
            <a:gsLst>
              <a:gs pos="0">
                <a:schemeClr val="accent5">
                  <a:lumMod val="5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9" name="Picture 8">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b="10636"/>
          <a:stretch/>
        </p:blipFill>
        <p:spPr>
          <a:xfrm>
            <a:off x="8515029" y="77987"/>
            <a:ext cx="537531" cy="518160"/>
          </a:xfrm>
          <a:prstGeom prst="rect">
            <a:avLst/>
          </a:prstGeom>
        </p:spPr>
      </p:pic>
    </p:spTree>
    <p:custDataLst>
      <p:tags r:id="rId1"/>
    </p:custDataLst>
    <p:extLst>
      <p:ext uri="{BB962C8B-B14F-4D97-AF65-F5344CB8AC3E}">
        <p14:creationId xmlns:p14="http://schemas.microsoft.com/office/powerpoint/2010/main" val="417787119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4514129" y="1126895"/>
            <a:ext cx="4384340" cy="4800600"/>
          </a:xfrm>
        </p:spPr>
        <p:txBody>
          <a:bodyPr>
            <a:normAutofit/>
          </a:bodyPr>
          <a:lstStyle/>
          <a:p>
            <a:pPr marL="0" indent="0">
              <a:buNone/>
            </a:pPr>
            <a:r>
              <a:rPr lang="en-US" sz="1400" b="1" i="1" dirty="0"/>
              <a:t>  </a:t>
            </a:r>
          </a:p>
          <a:p>
            <a:pPr marL="0" indent="0">
              <a:buNone/>
            </a:pPr>
            <a:r>
              <a:rPr lang="en-US" sz="2400" i="1" dirty="0"/>
              <a:t>In this lesson we will:</a:t>
            </a:r>
          </a:p>
          <a:p>
            <a:pPr>
              <a:spcBef>
                <a:spcPts val="1200"/>
              </a:spcBef>
              <a:spcAft>
                <a:spcPts val="600"/>
              </a:spcAft>
              <a:buFont typeface="Arial" panose="020B0604020202020204" pitchFamily="34" charset="0"/>
              <a:buChar char="•"/>
            </a:pPr>
            <a:r>
              <a:rPr lang="en-US" sz="2000" dirty="0"/>
              <a:t>List the key system steps to return an employee from leave.</a:t>
            </a:r>
          </a:p>
          <a:p>
            <a:pPr>
              <a:spcAft>
                <a:spcPts val="600"/>
              </a:spcAft>
              <a:buFont typeface="Arial" panose="020B0604020202020204" pitchFamily="34" charset="0"/>
              <a:buChar char="•"/>
            </a:pPr>
            <a:r>
              <a:rPr lang="en-US" sz="2000" dirty="0"/>
              <a:t>Return an employee from leave of absence.</a:t>
            </a:r>
          </a:p>
          <a:p>
            <a:endParaRPr lang="en-US" sz="2800" dirty="0"/>
          </a:p>
        </p:txBody>
      </p:sp>
      <p:sp>
        <p:nvSpPr>
          <p:cNvPr id="4" name="Title 3"/>
          <p:cNvSpPr>
            <a:spLocks noGrp="1"/>
          </p:cNvSpPr>
          <p:nvPr>
            <p:ph type="title"/>
          </p:nvPr>
        </p:nvSpPr>
        <p:spPr/>
        <p:txBody>
          <a:bodyPr/>
          <a:lstStyle/>
          <a:p>
            <a:r>
              <a:rPr lang="en-US" dirty="0"/>
              <a:t>Lesson Objectives</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2885" y="68263"/>
            <a:ext cx="914400" cy="914400"/>
          </a:xfrm>
          <a:prstGeom prst="rect">
            <a:avLst/>
          </a:prstGeom>
          <a:ln>
            <a:noFill/>
          </a:ln>
          <a:effectLst>
            <a:outerShdw blurRad="292100" dist="139700" dir="2700000" algn="tl" rotWithShape="0">
              <a:srgbClr val="333333">
                <a:alpha val="65000"/>
              </a:srgbClr>
            </a:outerShdw>
          </a:effectLst>
        </p:spPr>
      </p:pic>
      <p:graphicFrame>
        <p:nvGraphicFramePr>
          <p:cNvPr id="8" name="Diagram 7"/>
          <p:cNvGraphicFramePr/>
          <p:nvPr>
            <p:extLst>
              <p:ext uri="{D42A27DB-BD31-4B8C-83A1-F6EECF244321}">
                <p14:modId xmlns:p14="http://schemas.microsoft.com/office/powerpoint/2010/main" val="1423265881"/>
              </p:ext>
            </p:extLst>
          </p:nvPr>
        </p:nvGraphicFramePr>
        <p:xfrm>
          <a:off x="279711" y="1310209"/>
          <a:ext cx="4149416" cy="43886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5-Point Star 8"/>
          <p:cNvSpPr>
            <a:spLocks/>
          </p:cNvSpPr>
          <p:nvPr/>
        </p:nvSpPr>
        <p:spPr>
          <a:xfrm>
            <a:off x="920599" y="3757099"/>
            <a:ext cx="475488" cy="47548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487938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Covid</a:t>
            </a:r>
            <a:r>
              <a:rPr lang="en-US" dirty="0" smtClean="0"/>
              <a:t> 19</a:t>
            </a:r>
            <a:endParaRPr lang="en-US" dirty="0"/>
          </a:p>
        </p:txBody>
      </p:sp>
      <p:sp>
        <p:nvSpPr>
          <p:cNvPr id="5" name="TextBox 4"/>
          <p:cNvSpPr txBox="1"/>
          <p:nvPr/>
        </p:nvSpPr>
        <p:spPr>
          <a:xfrm>
            <a:off x="1009930" y="1247318"/>
            <a:ext cx="7200900" cy="954107"/>
          </a:xfrm>
          <a:prstGeom prst="rect">
            <a:avLst/>
          </a:prstGeom>
          <a:noFill/>
        </p:spPr>
        <p:txBody>
          <a:bodyPr wrap="square" rtlCol="0">
            <a:spAutoFit/>
          </a:bodyPr>
          <a:lstStyle/>
          <a:p>
            <a:r>
              <a:rPr lang="en-US" sz="2800" b="1" dirty="0"/>
              <a:t>Here’s what we know about entering </a:t>
            </a:r>
            <a:r>
              <a:rPr lang="en-US" sz="2800" b="1" dirty="0" err="1"/>
              <a:t>Covid</a:t>
            </a:r>
            <a:r>
              <a:rPr lang="en-US" sz="2800" b="1" dirty="0"/>
              <a:t> 19 Extended Absences…</a:t>
            </a:r>
          </a:p>
        </p:txBody>
      </p:sp>
      <p:pic>
        <p:nvPicPr>
          <p:cNvPr id="6" name="Picture 5" descr="Novel coronavirus (2019-nCoV) - Wikipedia"/>
          <p:cNvPicPr>
            <a:picLocks noChangeAspect="1"/>
          </p:cNvPicPr>
          <p:nvPr/>
        </p:nvPicPr>
        <p:blipFill>
          <a:blip r:embed="rId3">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6732619" y="4191588"/>
            <a:ext cx="2298359" cy="2061603"/>
          </a:xfrm>
          <a:prstGeom prst="rect">
            <a:avLst/>
          </a:prstGeom>
        </p:spPr>
      </p:pic>
      <p:sp>
        <p:nvSpPr>
          <p:cNvPr id="11" name="TextBox 10"/>
          <p:cNvSpPr txBox="1"/>
          <p:nvPr/>
        </p:nvSpPr>
        <p:spPr>
          <a:xfrm>
            <a:off x="855020" y="2286581"/>
            <a:ext cx="7510719" cy="923330"/>
          </a:xfrm>
          <a:prstGeom prst="rect">
            <a:avLst/>
          </a:prstGeom>
          <a:noFill/>
        </p:spPr>
        <p:txBody>
          <a:bodyPr wrap="square" rtlCol="0">
            <a:spAutoFit/>
          </a:bodyPr>
          <a:lstStyle/>
          <a:p>
            <a:r>
              <a:rPr lang="en-US" dirty="0"/>
              <a:t>A </a:t>
            </a:r>
            <a:r>
              <a:rPr lang="en-US" dirty="0" err="1"/>
              <a:t>Covid</a:t>
            </a:r>
            <a:r>
              <a:rPr lang="en-US" dirty="0"/>
              <a:t> 19 job aid, dated 5/4/2020 is </a:t>
            </a:r>
            <a:r>
              <a:rPr lang="en-US" dirty="0" smtClean="0"/>
              <a:t>located on the UCI UCPath website.</a:t>
            </a:r>
            <a:endParaRPr lang="en-US" dirty="0"/>
          </a:p>
          <a:p>
            <a:r>
              <a:rPr lang="en-US" b="1" dirty="0">
                <a:hlinkClick r:id="rId5"/>
              </a:rPr>
              <a:t>Job Aid: The Families First Coronavirus Response Act (FFCRA or </a:t>
            </a:r>
            <a:r>
              <a:rPr lang="en-US" b="1" dirty="0" smtClean="0">
                <a:hlinkClick r:id="rId5"/>
              </a:rPr>
              <a:t>Act)12</a:t>
            </a:r>
            <a:endParaRPr lang="en-US" b="1" dirty="0" smtClean="0"/>
          </a:p>
          <a:p>
            <a:r>
              <a:rPr lang="en-US" b="1" dirty="0" smtClean="0">
                <a:hlinkClick r:id="rId6"/>
              </a:rPr>
              <a:t>Stay Current with </a:t>
            </a:r>
            <a:r>
              <a:rPr lang="en-US" b="1" dirty="0" err="1" smtClean="0">
                <a:hlinkClick r:id="rId6"/>
              </a:rPr>
              <a:t>Covid</a:t>
            </a:r>
            <a:r>
              <a:rPr lang="en-US" b="1" dirty="0" smtClean="0">
                <a:hlinkClick r:id="rId6"/>
              </a:rPr>
              <a:t> 19 Updates</a:t>
            </a:r>
            <a:endParaRPr lang="en-US" dirty="0"/>
          </a:p>
        </p:txBody>
      </p:sp>
      <p:pic>
        <p:nvPicPr>
          <p:cNvPr id="7" name="Picture 6"/>
          <p:cNvPicPr/>
          <p:nvPr/>
        </p:nvPicPr>
        <p:blipFill>
          <a:blip r:embed="rId7"/>
          <a:stretch>
            <a:fillRect/>
          </a:stretch>
        </p:blipFill>
        <p:spPr>
          <a:xfrm>
            <a:off x="367721" y="3688846"/>
            <a:ext cx="5981700" cy="1209675"/>
          </a:xfrm>
          <a:prstGeom prst="rect">
            <a:avLst/>
          </a:prstGeom>
        </p:spPr>
      </p:pic>
      <p:sp>
        <p:nvSpPr>
          <p:cNvPr id="8" name="TextBox 7"/>
          <p:cNvSpPr txBox="1"/>
          <p:nvPr/>
        </p:nvSpPr>
        <p:spPr>
          <a:xfrm>
            <a:off x="367721" y="4983677"/>
            <a:ext cx="5406355" cy="923330"/>
          </a:xfrm>
          <a:prstGeom prst="rect">
            <a:avLst/>
          </a:prstGeom>
          <a:noFill/>
        </p:spPr>
        <p:txBody>
          <a:bodyPr wrap="square" rtlCol="0">
            <a:spAutoFit/>
          </a:bodyPr>
          <a:lstStyle/>
          <a:p>
            <a:r>
              <a:rPr lang="en-US" dirty="0" smtClean="0"/>
              <a:t>Edit the Extended Absence Leaves completed before these </a:t>
            </a:r>
            <a:r>
              <a:rPr lang="en-US" dirty="0"/>
              <a:t>leave types were </a:t>
            </a:r>
            <a:r>
              <a:rPr lang="en-US" dirty="0" smtClean="0"/>
              <a:t>released to include the leave types as needed.</a:t>
            </a:r>
          </a:p>
        </p:txBody>
      </p:sp>
    </p:spTree>
    <p:extLst>
      <p:ext uri="{BB962C8B-B14F-4D97-AF65-F5344CB8AC3E}">
        <p14:creationId xmlns:p14="http://schemas.microsoft.com/office/powerpoint/2010/main" val="404424006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5945" y="40226"/>
            <a:ext cx="9035143" cy="850911"/>
          </a:xfrm>
        </p:spPr>
        <p:txBody>
          <a:bodyPr>
            <a:noAutofit/>
          </a:bodyPr>
          <a:lstStyle/>
          <a:p>
            <a:r>
              <a:rPr lang="en-US" sz="3200" dirty="0"/>
              <a:t>Return from Leave – Key System Steps</a:t>
            </a:r>
          </a:p>
        </p:txBody>
      </p:sp>
      <p:graphicFrame>
        <p:nvGraphicFramePr>
          <p:cNvPr id="31" name="Content Placeholder 3"/>
          <p:cNvGraphicFramePr>
            <a:graphicFrameLocks/>
          </p:cNvGraphicFramePr>
          <p:nvPr>
            <p:extLst>
              <p:ext uri="{D42A27DB-BD31-4B8C-83A1-F6EECF244321}">
                <p14:modId xmlns:p14="http://schemas.microsoft.com/office/powerpoint/2010/main" val="422085525"/>
              </p:ext>
            </p:extLst>
          </p:nvPr>
        </p:nvGraphicFramePr>
        <p:xfrm>
          <a:off x="537231" y="1119561"/>
          <a:ext cx="8058151"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860043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dallen\AppData\Local\Temp\SNAGHTML1bd22cb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 y="2599739"/>
            <a:ext cx="8778240" cy="275131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a:xfrm>
            <a:off x="458410" y="1056675"/>
            <a:ext cx="8227181" cy="4744652"/>
          </a:xfrm>
        </p:spPr>
        <p:txBody>
          <a:bodyPr>
            <a:normAutofit/>
          </a:bodyPr>
          <a:lstStyle/>
          <a:p>
            <a:pPr marL="0" indent="0">
              <a:buNone/>
            </a:pPr>
            <a:r>
              <a:rPr lang="en-US" sz="2800" dirty="0"/>
              <a:t>Return an employee from leave of absence using the </a:t>
            </a:r>
            <a:r>
              <a:rPr lang="en-US" sz="2800" b="1" dirty="0"/>
              <a:t>Administer Extended Absence</a:t>
            </a:r>
            <a:r>
              <a:rPr lang="en-US" sz="2800" dirty="0"/>
              <a:t> page.</a:t>
            </a:r>
          </a:p>
        </p:txBody>
      </p:sp>
      <p:sp>
        <p:nvSpPr>
          <p:cNvPr id="5" name="Title 4"/>
          <p:cNvSpPr>
            <a:spLocks noGrp="1"/>
          </p:cNvSpPr>
          <p:nvPr>
            <p:ph type="title"/>
          </p:nvPr>
        </p:nvSpPr>
        <p:spPr/>
        <p:txBody>
          <a:bodyPr/>
          <a:lstStyle/>
          <a:p>
            <a:r>
              <a:rPr lang="en-US" dirty="0" smtClean="0"/>
              <a:t>Administer Initial </a:t>
            </a:r>
            <a:r>
              <a:rPr lang="en-US" dirty="0"/>
              <a:t>Request</a:t>
            </a:r>
          </a:p>
        </p:txBody>
      </p:sp>
      <p:sp>
        <p:nvSpPr>
          <p:cNvPr id="11" name="Text Box 348" descr="5%"/>
          <p:cNvSpPr txBox="1">
            <a:spLocks noChangeArrowheads="1"/>
          </p:cNvSpPr>
          <p:nvPr/>
        </p:nvSpPr>
        <p:spPr bwMode="auto">
          <a:xfrm>
            <a:off x="4690932" y="3169901"/>
            <a:ext cx="3556416" cy="518200"/>
          </a:xfrm>
          <a:prstGeom prst="rect">
            <a:avLst/>
          </a:prstGeom>
          <a:solidFill>
            <a:srgbClr val="FFFF00"/>
          </a:solidFill>
          <a:ln w="25400" cap="sq" cmpd="sng" algn="ctr">
            <a:solidFill>
              <a:srgbClr val="1D579B"/>
            </a:solidFill>
            <a:prstDash val="solid"/>
            <a:tailEnd type="triangle" w="lg" len="lg"/>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lvl="0">
              <a:lnSpc>
                <a:spcPts val="1200"/>
              </a:lnSpc>
              <a:defRPr sz="1100" kern="0">
                <a:solidFill>
                  <a:srgbClr val="000000"/>
                </a:solidFill>
                <a:latin typeface="Arial"/>
                <a:ea typeface="Times New Roman"/>
                <a:cs typeface="Arial"/>
              </a:defRPr>
            </a:lvl1pPr>
          </a:lstStyle>
          <a:p>
            <a:r>
              <a:rPr lang="en-US" sz="1800" smtClean="0"/>
              <a:t>Search using the Employee ID </a:t>
            </a:r>
            <a:endParaRPr lang="en-US" sz="1800" dirty="0"/>
          </a:p>
        </p:txBody>
      </p:sp>
      <p:sp>
        <p:nvSpPr>
          <p:cNvPr id="12" name="Line Callout 1 11"/>
          <p:cNvSpPr/>
          <p:nvPr/>
        </p:nvSpPr>
        <p:spPr>
          <a:xfrm flipH="1">
            <a:off x="1780162" y="5595010"/>
            <a:ext cx="4820351" cy="578449"/>
          </a:xfrm>
          <a:prstGeom prst="borderCallout1">
            <a:avLst>
              <a:gd name="adj1" fmla="val -267"/>
              <a:gd name="adj2" fmla="val -136"/>
              <a:gd name="adj3" fmla="val -46004"/>
              <a:gd name="adj4" fmla="val -13164"/>
            </a:avLst>
          </a:prstGeom>
          <a:solidFill>
            <a:srgbClr val="FFFF00"/>
          </a:solidFill>
          <a:ln w="25400" cap="sq" cmpd="sng" algn="ctr">
            <a:solidFill>
              <a:srgbClr val="1D579B"/>
            </a:solidFill>
            <a:prstDash val="solid"/>
            <a:tailEnd type="triangle" w="lg" len="lg"/>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defRPr/>
            </a:pPr>
            <a:r>
              <a:rPr lang="en-US" kern="0" dirty="0">
                <a:solidFill>
                  <a:srgbClr val="000000"/>
                </a:solidFill>
                <a:latin typeface="Arial"/>
                <a:ea typeface="Times New Roman"/>
                <a:cs typeface="Arial"/>
              </a:rPr>
              <a:t>Click </a:t>
            </a:r>
            <a:r>
              <a:rPr lang="en-US" b="1" kern="0" dirty="0">
                <a:solidFill>
                  <a:srgbClr val="000000"/>
                </a:solidFill>
                <a:latin typeface="Arial"/>
                <a:ea typeface="Times New Roman"/>
                <a:cs typeface="Arial"/>
              </a:rPr>
              <a:t>Edit</a:t>
            </a:r>
            <a:r>
              <a:rPr lang="en-US" kern="0" dirty="0">
                <a:solidFill>
                  <a:srgbClr val="000000"/>
                </a:solidFill>
                <a:latin typeface="Arial"/>
                <a:ea typeface="Times New Roman"/>
                <a:cs typeface="Arial"/>
              </a:rPr>
              <a:t> to open the absence request </a:t>
            </a:r>
            <a:r>
              <a:rPr lang="en-US" b="1" kern="0" dirty="0">
                <a:solidFill>
                  <a:srgbClr val="000000"/>
                </a:solidFill>
                <a:latin typeface="Arial"/>
                <a:ea typeface="Times New Roman"/>
                <a:cs typeface="Arial"/>
              </a:rPr>
              <a:t>details</a:t>
            </a:r>
            <a:r>
              <a:rPr lang="en-US" kern="0" dirty="0">
                <a:solidFill>
                  <a:srgbClr val="000000"/>
                </a:solidFill>
                <a:latin typeface="Arial"/>
                <a:ea typeface="Times New Roman"/>
                <a:cs typeface="Arial"/>
              </a:rPr>
              <a:t> page.</a:t>
            </a:r>
            <a:endParaRPr lang="en-US" kern="0" dirty="0">
              <a:solidFill>
                <a:srgbClr val="000000"/>
              </a:solidFill>
              <a:latin typeface="Arial"/>
              <a:ea typeface="Times New Roman"/>
            </a:endParaRPr>
          </a:p>
        </p:txBody>
      </p:sp>
      <p:cxnSp>
        <p:nvCxnSpPr>
          <p:cNvPr id="3" name="Straight Arrow Connector 2"/>
          <p:cNvCxnSpPr>
            <a:stCxn id="11" idx="1"/>
          </p:cNvCxnSpPr>
          <p:nvPr/>
        </p:nvCxnSpPr>
        <p:spPr>
          <a:xfrm flipH="1">
            <a:off x="1780164" y="3429001"/>
            <a:ext cx="2910768" cy="102139"/>
          </a:xfrm>
          <a:prstGeom prst="straightConnector1">
            <a:avLst/>
          </a:prstGeom>
          <a:ln>
            <a:solidFill>
              <a:srgbClr val="1F497D"/>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9" name="Line Callout 1 8"/>
          <p:cNvSpPr/>
          <p:nvPr/>
        </p:nvSpPr>
        <p:spPr>
          <a:xfrm flipH="1">
            <a:off x="3090223" y="2109145"/>
            <a:ext cx="4494799" cy="578449"/>
          </a:xfrm>
          <a:prstGeom prst="borderCallout1">
            <a:avLst>
              <a:gd name="adj1" fmla="val 85251"/>
              <a:gd name="adj2" fmla="val 99998"/>
              <a:gd name="adj3" fmla="val 189817"/>
              <a:gd name="adj4" fmla="val 131129"/>
            </a:avLst>
          </a:prstGeom>
          <a:solidFill>
            <a:srgbClr val="FFFF00"/>
          </a:solidFill>
          <a:ln w="25400" cap="sq" cmpd="sng" algn="ctr">
            <a:solidFill>
              <a:srgbClr val="1D579B"/>
            </a:solidFill>
            <a:prstDash val="solid"/>
            <a:tailEnd type="triangle" w="lg" len="lg"/>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defRPr/>
            </a:pPr>
            <a:r>
              <a:rPr lang="en-US" kern="0" dirty="0" smtClean="0">
                <a:solidFill>
                  <a:srgbClr val="000000"/>
                </a:solidFill>
                <a:latin typeface="Arial"/>
                <a:ea typeface="Times New Roman"/>
                <a:cs typeface="Arial"/>
              </a:rPr>
              <a:t>Default Status is Pending. Change to ALL.</a:t>
            </a:r>
            <a:endParaRPr lang="en-US" kern="0" dirty="0">
              <a:solidFill>
                <a:srgbClr val="000000"/>
              </a:solidFill>
              <a:latin typeface="Arial"/>
              <a:ea typeface="Times New Roman"/>
            </a:endParaRPr>
          </a:p>
        </p:txBody>
      </p:sp>
    </p:spTree>
    <p:extLst>
      <p:ext uri="{BB962C8B-B14F-4D97-AF65-F5344CB8AC3E}">
        <p14:creationId xmlns:p14="http://schemas.microsoft.com/office/powerpoint/2010/main" val="128770233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79" y="2457096"/>
            <a:ext cx="8778240" cy="3315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idx="1"/>
          </p:nvPr>
        </p:nvSpPr>
        <p:spPr>
          <a:xfrm>
            <a:off x="459620" y="1188539"/>
            <a:ext cx="8227181" cy="4744652"/>
          </a:xfrm>
        </p:spPr>
        <p:txBody>
          <a:bodyPr>
            <a:normAutofit/>
          </a:bodyPr>
          <a:lstStyle/>
          <a:p>
            <a:pPr marL="0" indent="0">
              <a:buNone/>
            </a:pPr>
            <a:r>
              <a:rPr lang="en-US" sz="2400" dirty="0">
                <a:latin typeface="Arial" panose="020B0604020202020204" pitchFamily="34" charset="0"/>
                <a:cs typeface="Arial" panose="020B0604020202020204" pitchFamily="34" charset="0"/>
              </a:rPr>
              <a:t>When the employee returns to their job, add the </a:t>
            </a:r>
            <a:r>
              <a:rPr lang="en-US" sz="2400" b="1" dirty="0">
                <a:latin typeface="Arial" panose="020B0604020202020204" pitchFamily="34" charset="0"/>
                <a:cs typeface="Arial" panose="020B0604020202020204" pitchFamily="34" charset="0"/>
              </a:rPr>
              <a:t>Actual Return Date </a:t>
            </a:r>
            <a:r>
              <a:rPr lang="en-US" sz="2400" dirty="0">
                <a:latin typeface="Arial" panose="020B0604020202020204" pitchFamily="34" charset="0"/>
                <a:cs typeface="Arial" panose="020B0604020202020204" pitchFamily="34" charset="0"/>
              </a:rPr>
              <a:t>to the </a:t>
            </a:r>
            <a:r>
              <a:rPr lang="en-US" sz="2400" b="1" dirty="0">
                <a:latin typeface="Arial" panose="020B0604020202020204" pitchFamily="34" charset="0"/>
                <a:cs typeface="Arial" panose="020B0604020202020204" pitchFamily="34" charset="0"/>
              </a:rPr>
              <a:t>initial/existing</a:t>
            </a:r>
            <a:r>
              <a:rPr lang="en-US" sz="2400" dirty="0">
                <a:latin typeface="Arial" panose="020B0604020202020204" pitchFamily="34" charset="0"/>
                <a:cs typeface="Arial" panose="020B0604020202020204" pitchFamily="34" charset="0"/>
              </a:rPr>
              <a:t> request and submit for processing.</a:t>
            </a:r>
          </a:p>
        </p:txBody>
      </p:sp>
      <p:sp>
        <p:nvSpPr>
          <p:cNvPr id="5" name="Title 4"/>
          <p:cNvSpPr>
            <a:spLocks noGrp="1"/>
          </p:cNvSpPr>
          <p:nvPr>
            <p:ph type="title"/>
          </p:nvPr>
        </p:nvSpPr>
        <p:spPr/>
        <p:txBody>
          <a:bodyPr/>
          <a:lstStyle/>
          <a:p>
            <a:r>
              <a:rPr lang="en-US" dirty="0" smtClean="0"/>
              <a:t>Return Leave </a:t>
            </a:r>
            <a:r>
              <a:rPr lang="en-US" dirty="0"/>
              <a:t>of Absence</a:t>
            </a:r>
          </a:p>
        </p:txBody>
      </p:sp>
      <p:sp>
        <p:nvSpPr>
          <p:cNvPr id="8" name="Text Box 348" descr="5%"/>
          <p:cNvSpPr txBox="1">
            <a:spLocks noChangeArrowheads="1"/>
          </p:cNvSpPr>
          <p:nvPr/>
        </p:nvSpPr>
        <p:spPr bwMode="auto">
          <a:xfrm>
            <a:off x="3392906" y="2083131"/>
            <a:ext cx="5293895" cy="1555819"/>
          </a:xfrm>
          <a:prstGeom prst="rect">
            <a:avLst/>
          </a:prstGeom>
          <a:solidFill>
            <a:srgbClr val="1D579B"/>
          </a:solidFill>
          <a:ln w="25400">
            <a:solidFill>
              <a:schemeClr val="tx1"/>
            </a:solidFill>
          </a:ln>
        </p:spPr>
        <p:txBody>
          <a:bodyPr rot="0" vert="horz" wrap="square" lIns="91440" tIns="91440" rIns="91440" bIns="45720" anchor="t" anchorCtr="0" upright="1">
            <a:noAutofit/>
          </a:bodyPr>
          <a:lstStyle>
            <a:defPPr>
              <a:defRPr lang="en-US"/>
            </a:defPPr>
            <a:lvl1pPr>
              <a:spcBef>
                <a:spcPts val="600"/>
              </a:spcBef>
              <a:defRPr sz="1200" b="1">
                <a:latin typeface="Arial" panose="020B0604020202020204" pitchFamily="34" charset="0"/>
                <a:ea typeface="Times New Roman"/>
                <a:cs typeface="Arial" panose="020B0604020202020204" pitchFamily="34" charset="0"/>
              </a:defRPr>
            </a:lvl1pPr>
          </a:lstStyle>
          <a:p>
            <a:r>
              <a:rPr lang="en-US" sz="1800" b="0" dirty="0">
                <a:solidFill>
                  <a:schemeClr val="bg1"/>
                </a:solidFill>
              </a:rPr>
              <a:t>The </a:t>
            </a:r>
            <a:r>
              <a:rPr lang="en-US" sz="1800" dirty="0">
                <a:solidFill>
                  <a:schemeClr val="bg1"/>
                </a:solidFill>
              </a:rPr>
              <a:t>Actual Return Date </a:t>
            </a:r>
            <a:r>
              <a:rPr lang="en-US" sz="1800" b="0" dirty="0">
                <a:solidFill>
                  <a:schemeClr val="bg1"/>
                </a:solidFill>
              </a:rPr>
              <a:t>must be on or </a:t>
            </a:r>
            <a:r>
              <a:rPr lang="en-US" sz="1800" dirty="0">
                <a:solidFill>
                  <a:schemeClr val="bg1"/>
                </a:solidFill>
              </a:rPr>
              <a:t>before </a:t>
            </a:r>
            <a:r>
              <a:rPr lang="en-US" sz="1800" b="0" dirty="0">
                <a:solidFill>
                  <a:schemeClr val="bg1"/>
                </a:solidFill>
              </a:rPr>
              <a:t>the </a:t>
            </a:r>
            <a:r>
              <a:rPr lang="en-US" sz="1800" dirty="0">
                <a:solidFill>
                  <a:schemeClr val="bg1"/>
                </a:solidFill>
              </a:rPr>
              <a:t>Expected Return Date</a:t>
            </a:r>
            <a:r>
              <a:rPr lang="en-US" sz="1800" b="0" dirty="0">
                <a:solidFill>
                  <a:schemeClr val="bg1"/>
                </a:solidFill>
              </a:rPr>
              <a:t>. </a:t>
            </a:r>
          </a:p>
          <a:p>
            <a:pPr marL="285744" indent="-285744">
              <a:buFont typeface="Arial" panose="020B0604020202020204" pitchFamily="34" charset="0"/>
              <a:buChar char="•"/>
            </a:pPr>
            <a:r>
              <a:rPr lang="en-US" sz="1800" b="0" dirty="0">
                <a:solidFill>
                  <a:schemeClr val="bg1"/>
                </a:solidFill>
              </a:rPr>
              <a:t>If needed, </a:t>
            </a:r>
            <a:r>
              <a:rPr lang="en-US" sz="1800" dirty="0">
                <a:solidFill>
                  <a:schemeClr val="bg1"/>
                </a:solidFill>
              </a:rPr>
              <a:t>edit</a:t>
            </a:r>
            <a:r>
              <a:rPr lang="en-US" sz="1800" b="0" dirty="0">
                <a:solidFill>
                  <a:schemeClr val="bg1"/>
                </a:solidFill>
              </a:rPr>
              <a:t> the Expected Return Date. </a:t>
            </a:r>
          </a:p>
          <a:p>
            <a:pPr marL="285744" indent="-285744">
              <a:buFont typeface="Arial" panose="020B0604020202020204" pitchFamily="34" charset="0"/>
              <a:buChar char="•"/>
            </a:pPr>
            <a:r>
              <a:rPr lang="en-US" sz="1800" dirty="0">
                <a:solidFill>
                  <a:schemeClr val="bg1"/>
                </a:solidFill>
              </a:rPr>
              <a:t>Then </a:t>
            </a:r>
            <a:r>
              <a:rPr lang="en-US" sz="1800" b="0" dirty="0">
                <a:solidFill>
                  <a:schemeClr val="bg1"/>
                </a:solidFill>
              </a:rPr>
              <a:t>the Actual Return</a:t>
            </a:r>
            <a:r>
              <a:rPr lang="en-US" sz="1800" dirty="0">
                <a:solidFill>
                  <a:schemeClr val="bg1"/>
                </a:solidFill>
              </a:rPr>
              <a:t>.</a:t>
            </a:r>
          </a:p>
        </p:txBody>
      </p:sp>
      <p:sp>
        <p:nvSpPr>
          <p:cNvPr id="9" name="Line Callout 1 8"/>
          <p:cNvSpPr/>
          <p:nvPr/>
        </p:nvSpPr>
        <p:spPr>
          <a:xfrm flipH="1">
            <a:off x="3827334" y="5399367"/>
            <a:ext cx="5133785" cy="981655"/>
          </a:xfrm>
          <a:prstGeom prst="borderCallout1">
            <a:avLst>
              <a:gd name="adj1" fmla="val -2956"/>
              <a:gd name="adj2" fmla="val 66071"/>
              <a:gd name="adj3" fmla="val -32876"/>
              <a:gd name="adj4" fmla="val 25826"/>
            </a:avLst>
          </a:prstGeom>
          <a:solidFill>
            <a:srgbClr val="FFFF00"/>
          </a:solidFill>
          <a:ln w="25400" cap="sq" cmpd="sng" algn="ctr">
            <a:solidFill>
              <a:srgbClr val="1D579B"/>
            </a:solidFill>
            <a:prstDash val="solid"/>
            <a:tailEnd type="triangle" w="lg" len="lg"/>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defRPr/>
            </a:pPr>
            <a:r>
              <a:rPr lang="en-US" kern="0" dirty="0">
                <a:solidFill>
                  <a:srgbClr val="000000"/>
                </a:solidFill>
                <a:latin typeface="Arial" panose="020B0604020202020204" pitchFamily="34" charset="0"/>
                <a:ea typeface="Times New Roman"/>
                <a:cs typeface="Arial" panose="020B0604020202020204" pitchFamily="34" charset="0"/>
              </a:rPr>
              <a:t>Enter a note describing the action taken. This is the only way the Approvers and UCPC WFA Production know what was edited.</a:t>
            </a:r>
          </a:p>
        </p:txBody>
      </p:sp>
      <p:sp>
        <p:nvSpPr>
          <p:cNvPr id="10" name="Line Callout 1 9"/>
          <p:cNvSpPr/>
          <p:nvPr/>
        </p:nvSpPr>
        <p:spPr>
          <a:xfrm flipH="1">
            <a:off x="182881" y="5240554"/>
            <a:ext cx="3367716" cy="692639"/>
          </a:xfrm>
          <a:prstGeom prst="borderCallout1">
            <a:avLst>
              <a:gd name="adj1" fmla="val 758"/>
              <a:gd name="adj2" fmla="val 33646"/>
              <a:gd name="adj3" fmla="val -66247"/>
              <a:gd name="adj4" fmla="val 49069"/>
            </a:avLst>
          </a:prstGeom>
          <a:solidFill>
            <a:srgbClr val="FFFF00"/>
          </a:solidFill>
          <a:ln w="25400" cap="sq" cmpd="sng" algn="ctr">
            <a:solidFill>
              <a:srgbClr val="1D579B"/>
            </a:solidFill>
            <a:prstDash val="solid"/>
            <a:tailEnd type="triangle" w="lg" len="lg"/>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defRPr/>
            </a:pPr>
            <a:r>
              <a:rPr lang="en-US" kern="0" dirty="0">
                <a:solidFill>
                  <a:srgbClr val="000000"/>
                </a:solidFill>
                <a:latin typeface="Arial" panose="020B0604020202020204" pitchFamily="34" charset="0"/>
                <a:ea typeface="Times New Roman"/>
                <a:cs typeface="Arial" panose="020B0604020202020204" pitchFamily="34" charset="0"/>
              </a:rPr>
              <a:t>Enter the </a:t>
            </a:r>
            <a:r>
              <a:rPr lang="en-US" b="1" kern="0" dirty="0">
                <a:solidFill>
                  <a:srgbClr val="000000"/>
                </a:solidFill>
                <a:latin typeface="Arial" panose="020B0604020202020204" pitchFamily="34" charset="0"/>
                <a:ea typeface="Times New Roman"/>
                <a:cs typeface="Arial" panose="020B0604020202020204" pitchFamily="34" charset="0"/>
              </a:rPr>
              <a:t>Actual Return Date </a:t>
            </a:r>
            <a:r>
              <a:rPr lang="en-US" kern="0" dirty="0">
                <a:solidFill>
                  <a:srgbClr val="000000"/>
                </a:solidFill>
                <a:latin typeface="Arial" panose="020B0604020202020204" pitchFamily="34" charset="0"/>
                <a:ea typeface="Times New Roman"/>
                <a:cs typeface="Arial" panose="020B0604020202020204" pitchFamily="34" charset="0"/>
              </a:rPr>
              <a:t>on the </a:t>
            </a:r>
            <a:r>
              <a:rPr lang="en-US" b="1" kern="0" dirty="0">
                <a:solidFill>
                  <a:srgbClr val="000000"/>
                </a:solidFill>
                <a:latin typeface="Arial" panose="020B0604020202020204" pitchFamily="34" charset="0"/>
                <a:ea typeface="Times New Roman"/>
                <a:cs typeface="Arial" panose="020B0604020202020204" pitchFamily="34" charset="0"/>
              </a:rPr>
              <a:t>same </a:t>
            </a:r>
            <a:r>
              <a:rPr lang="en-US" kern="0" dirty="0">
                <a:solidFill>
                  <a:srgbClr val="000000"/>
                </a:solidFill>
                <a:latin typeface="Arial" panose="020B0604020202020204" pitchFamily="34" charset="0"/>
                <a:ea typeface="Times New Roman"/>
                <a:cs typeface="Arial" panose="020B0604020202020204" pitchFamily="34" charset="0"/>
              </a:rPr>
              <a:t>row.</a:t>
            </a:r>
          </a:p>
        </p:txBody>
      </p:sp>
      <p:sp>
        <p:nvSpPr>
          <p:cNvPr id="11" name="Line Callout 1 10"/>
          <p:cNvSpPr/>
          <p:nvPr/>
        </p:nvSpPr>
        <p:spPr>
          <a:xfrm flipH="1">
            <a:off x="5846529" y="3684734"/>
            <a:ext cx="3114591" cy="649679"/>
          </a:xfrm>
          <a:prstGeom prst="borderCallout1">
            <a:avLst>
              <a:gd name="adj1" fmla="val 99468"/>
              <a:gd name="adj2" fmla="val 39862"/>
              <a:gd name="adj3" fmla="val 199967"/>
              <a:gd name="adj4" fmla="val 18425"/>
            </a:avLst>
          </a:prstGeom>
          <a:solidFill>
            <a:srgbClr val="FFFF00"/>
          </a:solidFill>
          <a:ln w="28575" cap="sq" cmpd="sng" algn="ctr">
            <a:solidFill>
              <a:srgbClr val="1D579B"/>
            </a:solidFill>
            <a:prstDash val="solid"/>
            <a:tailEnd type="triangle" w="lg" len="lg"/>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defRPr/>
            </a:pPr>
            <a:r>
              <a:rPr lang="en-US" kern="0" dirty="0">
                <a:solidFill>
                  <a:srgbClr val="000000"/>
                </a:solidFill>
                <a:latin typeface="Arial" panose="020B0604020202020204" pitchFamily="34" charset="0"/>
                <a:ea typeface="Times New Roman"/>
                <a:cs typeface="Arial" panose="020B0604020202020204" pitchFamily="34" charset="0"/>
              </a:rPr>
              <a:t>Click </a:t>
            </a:r>
            <a:r>
              <a:rPr lang="en-US" b="1" kern="0" dirty="0">
                <a:solidFill>
                  <a:srgbClr val="000000"/>
                </a:solidFill>
                <a:latin typeface="Arial" panose="020B0604020202020204" pitchFamily="34" charset="0"/>
                <a:ea typeface="Times New Roman"/>
                <a:cs typeface="Arial" panose="020B0604020202020204" pitchFamily="34" charset="0"/>
              </a:rPr>
              <a:t>Submit</a:t>
            </a:r>
            <a:r>
              <a:rPr lang="en-US" kern="0" dirty="0">
                <a:solidFill>
                  <a:srgbClr val="000000"/>
                </a:solidFill>
                <a:latin typeface="Arial" panose="020B0604020202020204" pitchFamily="34" charset="0"/>
                <a:ea typeface="Times New Roman"/>
                <a:cs typeface="Arial" panose="020B0604020202020204" pitchFamily="34" charset="0"/>
              </a:rPr>
              <a:t> to send for approval and processing</a:t>
            </a:r>
            <a:r>
              <a:rPr lang="en-US" sz="1100" kern="0" dirty="0">
                <a:solidFill>
                  <a:srgbClr val="000000"/>
                </a:solidFill>
                <a:latin typeface="Arial" panose="020B0604020202020204" pitchFamily="34" charset="0"/>
                <a:ea typeface="Times New Roman"/>
                <a:cs typeface="Arial" panose="020B0604020202020204" pitchFamily="34" charset="0"/>
              </a:rPr>
              <a:t>.</a:t>
            </a:r>
          </a:p>
        </p:txBody>
      </p:sp>
    </p:spTree>
    <p:extLst>
      <p:ext uri="{BB962C8B-B14F-4D97-AF65-F5344CB8AC3E}">
        <p14:creationId xmlns:p14="http://schemas.microsoft.com/office/powerpoint/2010/main" val="151385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79" y="2457096"/>
            <a:ext cx="8778240" cy="3315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idx="1"/>
          </p:nvPr>
        </p:nvSpPr>
        <p:spPr>
          <a:xfrm>
            <a:off x="459620" y="1188539"/>
            <a:ext cx="8227181" cy="4744652"/>
          </a:xfrm>
        </p:spPr>
        <p:txBody>
          <a:bodyPr>
            <a:normAutofit/>
          </a:bodyPr>
          <a:lstStyle/>
          <a:p>
            <a:pPr marL="0" indent="0">
              <a:buNone/>
            </a:pPr>
            <a:r>
              <a:rPr lang="en-US" sz="2400" dirty="0">
                <a:latin typeface="Arial" panose="020B0604020202020204" pitchFamily="34" charset="0"/>
                <a:cs typeface="Arial" panose="020B0604020202020204" pitchFamily="34" charset="0"/>
              </a:rPr>
              <a:t>When the employee returns to their job, add the </a:t>
            </a:r>
            <a:r>
              <a:rPr lang="en-US" sz="2400" b="1" dirty="0">
                <a:latin typeface="Arial" panose="020B0604020202020204" pitchFamily="34" charset="0"/>
                <a:cs typeface="Arial" panose="020B0604020202020204" pitchFamily="34" charset="0"/>
              </a:rPr>
              <a:t>Actual Return Date </a:t>
            </a:r>
            <a:r>
              <a:rPr lang="en-US" sz="2400" dirty="0">
                <a:latin typeface="Arial" panose="020B0604020202020204" pitchFamily="34" charset="0"/>
                <a:cs typeface="Arial" panose="020B0604020202020204" pitchFamily="34" charset="0"/>
              </a:rPr>
              <a:t>to the </a:t>
            </a:r>
            <a:r>
              <a:rPr lang="en-US" sz="2400" b="1" dirty="0">
                <a:latin typeface="Arial" panose="020B0604020202020204" pitchFamily="34" charset="0"/>
                <a:cs typeface="Arial" panose="020B0604020202020204" pitchFamily="34" charset="0"/>
              </a:rPr>
              <a:t>initial/existing</a:t>
            </a:r>
            <a:r>
              <a:rPr lang="en-US" sz="2400" dirty="0">
                <a:latin typeface="Arial" panose="020B0604020202020204" pitchFamily="34" charset="0"/>
                <a:cs typeface="Arial" panose="020B0604020202020204" pitchFamily="34" charset="0"/>
              </a:rPr>
              <a:t> request and submit for processing.</a:t>
            </a:r>
          </a:p>
        </p:txBody>
      </p:sp>
      <p:sp>
        <p:nvSpPr>
          <p:cNvPr id="5" name="Title 4"/>
          <p:cNvSpPr>
            <a:spLocks noGrp="1"/>
          </p:cNvSpPr>
          <p:nvPr>
            <p:ph type="title"/>
          </p:nvPr>
        </p:nvSpPr>
        <p:spPr/>
        <p:txBody>
          <a:bodyPr/>
          <a:lstStyle/>
          <a:p>
            <a:r>
              <a:rPr lang="en-US" dirty="0" smtClean="0"/>
              <a:t>Return </a:t>
            </a:r>
            <a:r>
              <a:rPr lang="en-US" dirty="0"/>
              <a:t>Leave of </a:t>
            </a:r>
            <a:r>
              <a:rPr lang="en-US" dirty="0" smtClean="0"/>
              <a:t>Absence</a:t>
            </a:r>
            <a:endParaRPr lang="en-US" dirty="0"/>
          </a:p>
        </p:txBody>
      </p:sp>
      <p:sp>
        <p:nvSpPr>
          <p:cNvPr id="8" name="Text Box 348" descr="5%"/>
          <p:cNvSpPr txBox="1">
            <a:spLocks noChangeArrowheads="1"/>
          </p:cNvSpPr>
          <p:nvPr/>
        </p:nvSpPr>
        <p:spPr bwMode="auto">
          <a:xfrm>
            <a:off x="3392906" y="2083131"/>
            <a:ext cx="5293895" cy="1555819"/>
          </a:xfrm>
          <a:prstGeom prst="rect">
            <a:avLst/>
          </a:prstGeom>
          <a:solidFill>
            <a:srgbClr val="1D579B"/>
          </a:solidFill>
          <a:ln w="25400">
            <a:solidFill>
              <a:schemeClr val="tx1"/>
            </a:solidFill>
          </a:ln>
        </p:spPr>
        <p:txBody>
          <a:bodyPr rot="0" vert="horz" wrap="square" lIns="91440" tIns="91440" rIns="91440" bIns="45720" anchor="t" anchorCtr="0" upright="1">
            <a:noAutofit/>
          </a:bodyPr>
          <a:lstStyle>
            <a:defPPr>
              <a:defRPr lang="en-US"/>
            </a:defPPr>
            <a:lvl1pPr>
              <a:spcBef>
                <a:spcPts val="600"/>
              </a:spcBef>
              <a:defRPr sz="1200" b="1">
                <a:latin typeface="Arial" panose="020B0604020202020204" pitchFamily="34" charset="0"/>
                <a:ea typeface="Times New Roman"/>
                <a:cs typeface="Arial" panose="020B0604020202020204" pitchFamily="34" charset="0"/>
              </a:defRPr>
            </a:lvl1pPr>
          </a:lstStyle>
          <a:p>
            <a:r>
              <a:rPr lang="en-US" sz="1800" b="0" dirty="0">
                <a:solidFill>
                  <a:schemeClr val="bg1"/>
                </a:solidFill>
              </a:rPr>
              <a:t>The </a:t>
            </a:r>
            <a:r>
              <a:rPr lang="en-US" sz="1800" dirty="0">
                <a:solidFill>
                  <a:schemeClr val="bg1"/>
                </a:solidFill>
              </a:rPr>
              <a:t>Actual Return Date </a:t>
            </a:r>
            <a:r>
              <a:rPr lang="en-US" sz="1800" b="0" dirty="0">
                <a:solidFill>
                  <a:schemeClr val="bg1"/>
                </a:solidFill>
              </a:rPr>
              <a:t>must be on or </a:t>
            </a:r>
            <a:r>
              <a:rPr lang="en-US" sz="1800" dirty="0">
                <a:solidFill>
                  <a:schemeClr val="bg1"/>
                </a:solidFill>
              </a:rPr>
              <a:t>before </a:t>
            </a:r>
            <a:r>
              <a:rPr lang="en-US" sz="1800" b="0" dirty="0">
                <a:solidFill>
                  <a:schemeClr val="bg1"/>
                </a:solidFill>
              </a:rPr>
              <a:t>the </a:t>
            </a:r>
            <a:r>
              <a:rPr lang="en-US" sz="1800" dirty="0">
                <a:solidFill>
                  <a:schemeClr val="bg1"/>
                </a:solidFill>
              </a:rPr>
              <a:t>Expected Return Date</a:t>
            </a:r>
            <a:r>
              <a:rPr lang="en-US" sz="1800" b="0" dirty="0">
                <a:solidFill>
                  <a:schemeClr val="bg1"/>
                </a:solidFill>
              </a:rPr>
              <a:t>. </a:t>
            </a:r>
          </a:p>
          <a:p>
            <a:pPr marL="285744" indent="-285744">
              <a:buFont typeface="Arial" panose="020B0604020202020204" pitchFamily="34" charset="0"/>
              <a:buChar char="•"/>
            </a:pPr>
            <a:r>
              <a:rPr lang="en-US" sz="1800" b="0" dirty="0">
                <a:solidFill>
                  <a:schemeClr val="bg1"/>
                </a:solidFill>
              </a:rPr>
              <a:t>If needed, </a:t>
            </a:r>
            <a:r>
              <a:rPr lang="en-US" sz="1800" dirty="0">
                <a:solidFill>
                  <a:schemeClr val="bg1"/>
                </a:solidFill>
              </a:rPr>
              <a:t>edit</a:t>
            </a:r>
            <a:r>
              <a:rPr lang="en-US" sz="1800" b="0" dirty="0">
                <a:solidFill>
                  <a:schemeClr val="bg1"/>
                </a:solidFill>
              </a:rPr>
              <a:t> the Expected Return Date. </a:t>
            </a:r>
          </a:p>
          <a:p>
            <a:pPr marL="285744" indent="-285744">
              <a:buFont typeface="Arial" panose="020B0604020202020204" pitchFamily="34" charset="0"/>
              <a:buChar char="•"/>
            </a:pPr>
            <a:r>
              <a:rPr lang="en-US" sz="1800" dirty="0">
                <a:solidFill>
                  <a:schemeClr val="bg1"/>
                </a:solidFill>
              </a:rPr>
              <a:t>Then </a:t>
            </a:r>
            <a:r>
              <a:rPr lang="en-US" sz="1800" b="0" dirty="0">
                <a:solidFill>
                  <a:schemeClr val="bg1"/>
                </a:solidFill>
              </a:rPr>
              <a:t>the Actual Return</a:t>
            </a:r>
            <a:r>
              <a:rPr lang="en-US" sz="1800" dirty="0">
                <a:solidFill>
                  <a:schemeClr val="bg1"/>
                </a:solidFill>
              </a:rPr>
              <a:t>.</a:t>
            </a:r>
          </a:p>
        </p:txBody>
      </p:sp>
      <p:sp>
        <p:nvSpPr>
          <p:cNvPr id="9" name="Line Callout 1 8"/>
          <p:cNvSpPr/>
          <p:nvPr/>
        </p:nvSpPr>
        <p:spPr>
          <a:xfrm flipH="1">
            <a:off x="3827334" y="5399367"/>
            <a:ext cx="5133785" cy="981655"/>
          </a:xfrm>
          <a:prstGeom prst="borderCallout1">
            <a:avLst>
              <a:gd name="adj1" fmla="val -2956"/>
              <a:gd name="adj2" fmla="val 66071"/>
              <a:gd name="adj3" fmla="val -32876"/>
              <a:gd name="adj4" fmla="val 25826"/>
            </a:avLst>
          </a:prstGeom>
          <a:solidFill>
            <a:srgbClr val="FFFF00"/>
          </a:solidFill>
          <a:ln w="25400" cap="sq" cmpd="sng" algn="ctr">
            <a:solidFill>
              <a:srgbClr val="1D579B"/>
            </a:solidFill>
            <a:prstDash val="solid"/>
            <a:tailEnd type="triangle" w="lg" len="lg"/>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defRPr/>
            </a:pPr>
            <a:r>
              <a:rPr lang="en-US" kern="0" dirty="0">
                <a:solidFill>
                  <a:srgbClr val="000000"/>
                </a:solidFill>
                <a:latin typeface="Arial" panose="020B0604020202020204" pitchFamily="34" charset="0"/>
                <a:ea typeface="Times New Roman"/>
                <a:cs typeface="Arial" panose="020B0604020202020204" pitchFamily="34" charset="0"/>
              </a:rPr>
              <a:t>Enter a note describing the action taken. This is the only way the Approvers and UCPC WFA Production know what was edited.</a:t>
            </a:r>
          </a:p>
        </p:txBody>
      </p:sp>
      <p:sp>
        <p:nvSpPr>
          <p:cNvPr id="10" name="Line Callout 1 9"/>
          <p:cNvSpPr/>
          <p:nvPr/>
        </p:nvSpPr>
        <p:spPr>
          <a:xfrm flipH="1">
            <a:off x="182881" y="5240554"/>
            <a:ext cx="3367716" cy="692639"/>
          </a:xfrm>
          <a:prstGeom prst="borderCallout1">
            <a:avLst>
              <a:gd name="adj1" fmla="val 758"/>
              <a:gd name="adj2" fmla="val 33646"/>
              <a:gd name="adj3" fmla="val -66247"/>
              <a:gd name="adj4" fmla="val 49069"/>
            </a:avLst>
          </a:prstGeom>
          <a:solidFill>
            <a:srgbClr val="FFFF00"/>
          </a:solidFill>
          <a:ln w="25400" cap="sq" cmpd="sng" algn="ctr">
            <a:solidFill>
              <a:srgbClr val="1D579B"/>
            </a:solidFill>
            <a:prstDash val="solid"/>
            <a:tailEnd type="triangle" w="lg" len="lg"/>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defRPr/>
            </a:pPr>
            <a:r>
              <a:rPr lang="en-US" kern="0" dirty="0">
                <a:solidFill>
                  <a:srgbClr val="000000"/>
                </a:solidFill>
                <a:latin typeface="Arial" panose="020B0604020202020204" pitchFamily="34" charset="0"/>
                <a:ea typeface="Times New Roman"/>
                <a:cs typeface="Arial" panose="020B0604020202020204" pitchFamily="34" charset="0"/>
              </a:rPr>
              <a:t>Enter the </a:t>
            </a:r>
            <a:r>
              <a:rPr lang="en-US" b="1" kern="0" dirty="0">
                <a:solidFill>
                  <a:srgbClr val="000000"/>
                </a:solidFill>
                <a:latin typeface="Arial" panose="020B0604020202020204" pitchFamily="34" charset="0"/>
                <a:ea typeface="Times New Roman"/>
                <a:cs typeface="Arial" panose="020B0604020202020204" pitchFamily="34" charset="0"/>
              </a:rPr>
              <a:t>Actual Return Date </a:t>
            </a:r>
            <a:r>
              <a:rPr lang="en-US" kern="0" dirty="0">
                <a:solidFill>
                  <a:srgbClr val="000000"/>
                </a:solidFill>
                <a:latin typeface="Arial" panose="020B0604020202020204" pitchFamily="34" charset="0"/>
                <a:ea typeface="Times New Roman"/>
                <a:cs typeface="Arial" panose="020B0604020202020204" pitchFamily="34" charset="0"/>
              </a:rPr>
              <a:t>on the </a:t>
            </a:r>
            <a:r>
              <a:rPr lang="en-US" b="1" kern="0" dirty="0">
                <a:solidFill>
                  <a:srgbClr val="000000"/>
                </a:solidFill>
                <a:latin typeface="Arial" panose="020B0604020202020204" pitchFamily="34" charset="0"/>
                <a:ea typeface="Times New Roman"/>
                <a:cs typeface="Arial" panose="020B0604020202020204" pitchFamily="34" charset="0"/>
              </a:rPr>
              <a:t>same </a:t>
            </a:r>
            <a:r>
              <a:rPr lang="en-US" kern="0" dirty="0">
                <a:solidFill>
                  <a:srgbClr val="000000"/>
                </a:solidFill>
                <a:latin typeface="Arial" panose="020B0604020202020204" pitchFamily="34" charset="0"/>
                <a:ea typeface="Times New Roman"/>
                <a:cs typeface="Arial" panose="020B0604020202020204" pitchFamily="34" charset="0"/>
              </a:rPr>
              <a:t>row.</a:t>
            </a:r>
          </a:p>
        </p:txBody>
      </p:sp>
      <p:sp>
        <p:nvSpPr>
          <p:cNvPr id="11" name="Line Callout 1 10"/>
          <p:cNvSpPr/>
          <p:nvPr/>
        </p:nvSpPr>
        <p:spPr>
          <a:xfrm flipH="1">
            <a:off x="5846529" y="3684734"/>
            <a:ext cx="3114591" cy="649679"/>
          </a:xfrm>
          <a:prstGeom prst="borderCallout1">
            <a:avLst>
              <a:gd name="adj1" fmla="val 99468"/>
              <a:gd name="adj2" fmla="val 39862"/>
              <a:gd name="adj3" fmla="val 199967"/>
              <a:gd name="adj4" fmla="val 18425"/>
            </a:avLst>
          </a:prstGeom>
          <a:solidFill>
            <a:srgbClr val="FFFF00"/>
          </a:solidFill>
          <a:ln w="28575" cap="sq" cmpd="sng" algn="ctr">
            <a:solidFill>
              <a:srgbClr val="1D579B"/>
            </a:solidFill>
            <a:prstDash val="solid"/>
            <a:tailEnd type="triangle" w="lg" len="lg"/>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defRPr/>
            </a:pPr>
            <a:r>
              <a:rPr lang="en-US" kern="0" dirty="0">
                <a:solidFill>
                  <a:srgbClr val="000000"/>
                </a:solidFill>
                <a:latin typeface="Arial" panose="020B0604020202020204" pitchFamily="34" charset="0"/>
                <a:ea typeface="Times New Roman"/>
                <a:cs typeface="Arial" panose="020B0604020202020204" pitchFamily="34" charset="0"/>
              </a:rPr>
              <a:t>Click </a:t>
            </a:r>
            <a:r>
              <a:rPr lang="en-US" b="1" kern="0" dirty="0">
                <a:solidFill>
                  <a:srgbClr val="000000"/>
                </a:solidFill>
                <a:latin typeface="Arial" panose="020B0604020202020204" pitchFamily="34" charset="0"/>
                <a:ea typeface="Times New Roman"/>
                <a:cs typeface="Arial" panose="020B0604020202020204" pitchFamily="34" charset="0"/>
              </a:rPr>
              <a:t>Submit</a:t>
            </a:r>
            <a:r>
              <a:rPr lang="en-US" kern="0" dirty="0">
                <a:solidFill>
                  <a:srgbClr val="000000"/>
                </a:solidFill>
                <a:latin typeface="Arial" panose="020B0604020202020204" pitchFamily="34" charset="0"/>
                <a:ea typeface="Times New Roman"/>
                <a:cs typeface="Arial" panose="020B0604020202020204" pitchFamily="34" charset="0"/>
              </a:rPr>
              <a:t> to send for approval and processing</a:t>
            </a:r>
            <a:r>
              <a:rPr lang="en-US" sz="1100" kern="0" dirty="0">
                <a:solidFill>
                  <a:srgbClr val="000000"/>
                </a:solidFill>
                <a:latin typeface="Arial" panose="020B0604020202020204" pitchFamily="34" charset="0"/>
                <a:ea typeface="Times New Roman"/>
                <a:cs typeface="Arial" panose="020B0604020202020204" pitchFamily="34" charset="0"/>
              </a:rPr>
              <a:t>.</a:t>
            </a:r>
          </a:p>
        </p:txBody>
      </p:sp>
    </p:spTree>
    <p:extLst>
      <p:ext uri="{BB962C8B-B14F-4D97-AF65-F5344CB8AC3E}">
        <p14:creationId xmlns:p14="http://schemas.microsoft.com/office/powerpoint/2010/main" val="58304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Return </a:t>
            </a:r>
            <a:r>
              <a:rPr lang="en-US" dirty="0"/>
              <a:t>Leave of </a:t>
            </a:r>
            <a:r>
              <a:rPr lang="en-US" dirty="0" smtClean="0"/>
              <a:t>Absence</a:t>
            </a:r>
            <a:endParaRPr lang="en-US" dirty="0"/>
          </a:p>
        </p:txBody>
      </p:sp>
      <p:sp>
        <p:nvSpPr>
          <p:cNvPr id="3" name="TextBox 2"/>
          <p:cNvSpPr txBox="1"/>
          <p:nvPr/>
        </p:nvSpPr>
        <p:spPr>
          <a:xfrm>
            <a:off x="629587" y="1236354"/>
            <a:ext cx="7674964" cy="1015663"/>
          </a:xfrm>
          <a:prstGeom prst="rect">
            <a:avLst/>
          </a:prstGeom>
          <a:noFill/>
        </p:spPr>
        <p:txBody>
          <a:bodyPr wrap="square" rtlCol="0">
            <a:spAutoFit/>
          </a:bodyPr>
          <a:lstStyle/>
          <a:p>
            <a:pPr algn="ctr"/>
            <a:r>
              <a:rPr lang="en-US" sz="3200" b="1" dirty="0" smtClean="0"/>
              <a:t>Intermittent Leave </a:t>
            </a:r>
          </a:p>
          <a:p>
            <a:pPr algn="ctr"/>
            <a:r>
              <a:rPr lang="en-US" sz="2800" dirty="0" smtClean="0"/>
              <a:t>Special Returns</a:t>
            </a:r>
            <a:endParaRPr lang="en-US" sz="2800" dirty="0"/>
          </a:p>
        </p:txBody>
      </p:sp>
      <p:grpSp>
        <p:nvGrpSpPr>
          <p:cNvPr id="24" name="Group 23"/>
          <p:cNvGrpSpPr/>
          <p:nvPr/>
        </p:nvGrpSpPr>
        <p:grpSpPr>
          <a:xfrm>
            <a:off x="571520" y="4430474"/>
            <a:ext cx="8115281" cy="1667814"/>
            <a:chOff x="717581" y="2678806"/>
            <a:chExt cx="8115281" cy="1667814"/>
          </a:xfrm>
        </p:grpSpPr>
        <p:pic>
          <p:nvPicPr>
            <p:cNvPr id="13" name="Picture 12"/>
            <p:cNvPicPr>
              <a:picLocks noChangeAspect="1"/>
            </p:cNvPicPr>
            <p:nvPr/>
          </p:nvPicPr>
          <p:blipFill rotWithShape="1">
            <a:blip r:embed="rId3"/>
            <a:srcRect r="20034"/>
            <a:stretch/>
          </p:blipFill>
          <p:spPr>
            <a:xfrm>
              <a:off x="717581" y="2678806"/>
              <a:ext cx="8115281" cy="1038227"/>
            </a:xfrm>
            <a:prstGeom prst="rect">
              <a:avLst/>
            </a:prstGeom>
          </p:spPr>
        </p:pic>
        <p:sp>
          <p:nvSpPr>
            <p:cNvPr id="4" name="Line Callout 1 3"/>
            <p:cNvSpPr/>
            <p:nvPr/>
          </p:nvSpPr>
          <p:spPr>
            <a:xfrm>
              <a:off x="4834279" y="3717033"/>
              <a:ext cx="3852522" cy="629587"/>
            </a:xfrm>
            <a:prstGeom prst="borderCallout1">
              <a:avLst>
                <a:gd name="adj1" fmla="val 43790"/>
                <a:gd name="adj2" fmla="val -788"/>
                <a:gd name="adj3" fmla="val -19683"/>
                <a:gd name="adj4" fmla="val -46725"/>
              </a:avLst>
            </a:prstGeom>
            <a:solidFill>
              <a:srgbClr val="FFFF00"/>
            </a:solidFill>
            <a:ln w="19050">
              <a:solidFill>
                <a:srgbClr val="09548E"/>
              </a:solidFill>
              <a:tailEnd type="triangle" w="lg" len="lg"/>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latin typeface="Arial" panose="020B0604020202020204" pitchFamily="34" charset="0"/>
                  <a:cs typeface="Arial" panose="020B0604020202020204" pitchFamily="34" charset="0"/>
                </a:rPr>
                <a:t>Intermittent then Unpaid - Block</a:t>
              </a:r>
              <a:endParaRPr lang="en-US" b="1"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3688422" y="3339101"/>
              <a:ext cx="565079" cy="287677"/>
            </a:xfrm>
            <a:prstGeom prst="rect">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 name="TextBox 21"/>
          <p:cNvSpPr txBox="1"/>
          <p:nvPr/>
        </p:nvSpPr>
        <p:spPr>
          <a:xfrm>
            <a:off x="1248830" y="2291962"/>
            <a:ext cx="6648759" cy="646331"/>
          </a:xfrm>
          <a:prstGeom prst="rect">
            <a:avLst/>
          </a:prstGeom>
          <a:noFill/>
        </p:spPr>
        <p:txBody>
          <a:bodyPr wrap="square" rtlCol="0">
            <a:spAutoFit/>
          </a:bodyPr>
          <a:lstStyle/>
          <a:p>
            <a:pPr algn="ctr"/>
            <a:r>
              <a:rPr lang="en-US" dirty="0"/>
              <a:t>When an Intermittent EA precedes or follows an Paid/Unpaid Block, </a:t>
            </a:r>
            <a:endParaRPr lang="en-US" dirty="0" smtClean="0"/>
          </a:p>
          <a:p>
            <a:r>
              <a:rPr lang="en-US" dirty="0" smtClean="0"/>
              <a:t>the </a:t>
            </a:r>
            <a:r>
              <a:rPr lang="en-US" dirty="0"/>
              <a:t>employee must be returned from leave</a:t>
            </a:r>
            <a:r>
              <a:rPr lang="en-US" dirty="0" smtClean="0"/>
              <a:t>.</a:t>
            </a:r>
            <a:endParaRPr lang="en-US" dirty="0"/>
          </a:p>
        </p:txBody>
      </p:sp>
      <p:graphicFrame>
        <p:nvGraphicFramePr>
          <p:cNvPr id="23" name="Table 22"/>
          <p:cNvGraphicFramePr>
            <a:graphicFrameLocks noGrp="1"/>
          </p:cNvGraphicFramePr>
          <p:nvPr>
            <p:extLst>
              <p:ext uri="{D42A27DB-BD31-4B8C-83A1-F6EECF244321}">
                <p14:modId xmlns:p14="http://schemas.microsoft.com/office/powerpoint/2010/main" val="872801315"/>
              </p:ext>
            </p:extLst>
          </p:nvPr>
        </p:nvGraphicFramePr>
        <p:xfrm>
          <a:off x="2592009" y="3077575"/>
          <a:ext cx="3962400" cy="100584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660462427"/>
                    </a:ext>
                  </a:extLst>
                </a:gridCol>
                <a:gridCol w="3048000">
                  <a:extLst>
                    <a:ext uri="{9D8B030D-6E8A-4147-A177-3AD203B41FA5}">
                      <a16:colId xmlns:a16="http://schemas.microsoft.com/office/drawing/2014/main" val="3134073517"/>
                    </a:ext>
                  </a:extLst>
                </a:gridCol>
              </a:tblGrid>
              <a:tr h="274320">
                <a:tc>
                  <a:txBody>
                    <a:bodyPr/>
                    <a:lstStyle/>
                    <a:p>
                      <a:r>
                        <a:rPr lang="en-US" sz="1600" b="0" dirty="0" smtClean="0">
                          <a:solidFill>
                            <a:schemeClr val="tx1"/>
                          </a:solidFill>
                        </a:rPr>
                        <a:t>First</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en-US" sz="1600" b="0" dirty="0" smtClean="0">
                          <a:solidFill>
                            <a:schemeClr val="tx1"/>
                          </a:solidFill>
                        </a:rPr>
                        <a:t>Paid Block</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963581683"/>
                  </a:ext>
                </a:extLst>
              </a:tr>
              <a:tr h="274320">
                <a:tc>
                  <a:txBody>
                    <a:bodyPr/>
                    <a:lstStyle/>
                    <a:p>
                      <a:r>
                        <a:rPr lang="en-US" sz="1600" b="0" dirty="0" smtClean="0">
                          <a:solidFill>
                            <a:schemeClr val="tx1"/>
                          </a:solidFill>
                        </a:rPr>
                        <a:t>Second</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en-US" sz="1600" b="0" dirty="0" smtClean="0">
                          <a:solidFill>
                            <a:schemeClr val="tx1"/>
                          </a:solidFill>
                        </a:rPr>
                        <a:t>Intermittent/Reduced Schedule</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899890741"/>
                  </a:ext>
                </a:extLst>
              </a:tr>
              <a:tr h="274320">
                <a:tc>
                  <a:txBody>
                    <a:bodyPr/>
                    <a:lstStyle/>
                    <a:p>
                      <a:r>
                        <a:rPr lang="en-US" sz="1600" b="0" dirty="0" smtClean="0">
                          <a:solidFill>
                            <a:schemeClr val="tx1"/>
                          </a:solidFill>
                        </a:rPr>
                        <a:t>Third</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en-US" sz="1600" b="0" dirty="0" smtClean="0">
                          <a:solidFill>
                            <a:schemeClr val="tx1"/>
                          </a:solidFill>
                        </a:rPr>
                        <a:t>Unpaid Block</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111256616"/>
                  </a:ext>
                </a:extLst>
              </a:tr>
            </a:tbl>
          </a:graphicData>
        </a:graphic>
      </p:graphicFrame>
    </p:spTree>
    <p:extLst>
      <p:ext uri="{BB962C8B-B14F-4D97-AF65-F5344CB8AC3E}">
        <p14:creationId xmlns:p14="http://schemas.microsoft.com/office/powerpoint/2010/main" val="240560893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Return Leave of Absence</a:t>
            </a:r>
          </a:p>
        </p:txBody>
      </p:sp>
      <p:sp>
        <p:nvSpPr>
          <p:cNvPr id="4" name="Slide Number Placeholder 3"/>
          <p:cNvSpPr>
            <a:spLocks noGrp="1"/>
          </p:cNvSpPr>
          <p:nvPr>
            <p:ph type="sldNum" sz="quarter" idx="13"/>
          </p:nvPr>
        </p:nvSpPr>
        <p:spPr/>
        <p:txBody>
          <a:bodyPr/>
          <a:lstStyle/>
          <a:p>
            <a:fld id="{D27D3C37-BFEB-BA4B-B781-4564C6A0B2B2}" type="slidenum">
              <a:rPr lang="en-US" smtClean="0">
                <a:solidFill>
                  <a:srgbClr val="005581"/>
                </a:solidFill>
              </a:rPr>
              <a:pPr/>
              <a:t>85</a:t>
            </a:fld>
            <a:endParaRPr lang="en-US" dirty="0">
              <a:solidFill>
                <a:srgbClr val="005581"/>
              </a:solidFill>
            </a:endParaRPr>
          </a:p>
        </p:txBody>
      </p:sp>
      <p:sp>
        <p:nvSpPr>
          <p:cNvPr id="23" name="TextBox 22"/>
          <p:cNvSpPr txBox="1"/>
          <p:nvPr/>
        </p:nvSpPr>
        <p:spPr>
          <a:xfrm>
            <a:off x="2487705" y="1484027"/>
            <a:ext cx="3771901" cy="1015663"/>
          </a:xfrm>
          <a:prstGeom prst="rect">
            <a:avLst/>
          </a:prstGeom>
          <a:noFill/>
        </p:spPr>
        <p:txBody>
          <a:bodyPr wrap="square" rtlCol="0">
            <a:spAutoFit/>
          </a:bodyPr>
          <a:lstStyle/>
          <a:p>
            <a:pPr algn="ctr"/>
            <a:r>
              <a:rPr lang="en-US" sz="3200" b="1" dirty="0" smtClean="0"/>
              <a:t>Intermittent Leave </a:t>
            </a:r>
          </a:p>
          <a:p>
            <a:pPr algn="ctr"/>
            <a:r>
              <a:rPr lang="en-US" sz="2800" dirty="0" smtClean="0"/>
              <a:t>Special Returns</a:t>
            </a:r>
            <a:endParaRPr lang="en-US" sz="2800" dirty="0"/>
          </a:p>
        </p:txBody>
      </p:sp>
      <p:sp>
        <p:nvSpPr>
          <p:cNvPr id="25" name="Rectangle 24"/>
          <p:cNvSpPr/>
          <p:nvPr/>
        </p:nvSpPr>
        <p:spPr>
          <a:xfrm>
            <a:off x="1928553" y="2177935"/>
            <a:ext cx="881149" cy="1052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2" name="Group 31"/>
          <p:cNvGrpSpPr/>
          <p:nvPr/>
        </p:nvGrpSpPr>
        <p:grpSpPr>
          <a:xfrm>
            <a:off x="1554135" y="2608199"/>
            <a:ext cx="6014268" cy="2059289"/>
            <a:chOff x="1554135" y="2608199"/>
            <a:chExt cx="6014268" cy="2059289"/>
          </a:xfrm>
        </p:grpSpPr>
        <p:pic>
          <p:nvPicPr>
            <p:cNvPr id="6" name="Picture 5"/>
            <p:cNvPicPr>
              <a:picLocks noChangeAspect="1"/>
            </p:cNvPicPr>
            <p:nvPr/>
          </p:nvPicPr>
          <p:blipFill rotWithShape="1">
            <a:blip r:embed="rId2"/>
            <a:srcRect r="10935"/>
            <a:stretch/>
          </p:blipFill>
          <p:spPr>
            <a:xfrm>
              <a:off x="1554135" y="2608199"/>
              <a:ext cx="6014268" cy="2054802"/>
            </a:xfrm>
            <a:prstGeom prst="rect">
              <a:avLst/>
            </a:prstGeom>
            <a:ln>
              <a:solidFill>
                <a:schemeClr val="bg1">
                  <a:lumMod val="50000"/>
                </a:schemeClr>
              </a:solidFill>
            </a:ln>
          </p:spPr>
        </p:pic>
        <p:sp>
          <p:nvSpPr>
            <p:cNvPr id="7" name="Rectangle 6"/>
            <p:cNvSpPr/>
            <p:nvPr/>
          </p:nvSpPr>
          <p:spPr>
            <a:xfrm>
              <a:off x="2123291" y="3291902"/>
              <a:ext cx="448146" cy="17654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5408611" y="3946436"/>
              <a:ext cx="2141514" cy="454936"/>
            </a:xfrm>
            <a:prstGeom prst="rect">
              <a:avLst/>
            </a:prstGeom>
            <a:solidFill>
              <a:srgbClr val="FFFF00"/>
            </a:solidFill>
            <a:ln>
              <a:solidFill>
                <a:srgbClr val="1D57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smtClean="0">
                  <a:solidFill>
                    <a:schemeClr val="tx1"/>
                  </a:solidFill>
                </a:rPr>
                <a:t>Return from </a:t>
              </a:r>
              <a:r>
                <a:rPr lang="en-US" sz="1350" b="1" dirty="0">
                  <a:solidFill>
                    <a:schemeClr val="tx1"/>
                  </a:solidFill>
                </a:rPr>
                <a:t>Unpaid to Intermittent</a:t>
              </a:r>
            </a:p>
          </p:txBody>
        </p:sp>
        <p:sp>
          <p:nvSpPr>
            <p:cNvPr id="21" name="Rectangle 20"/>
            <p:cNvSpPr/>
            <p:nvPr/>
          </p:nvSpPr>
          <p:spPr>
            <a:xfrm>
              <a:off x="2953673" y="4490945"/>
              <a:ext cx="503598" cy="17654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4" name="Picture 23"/>
            <p:cNvPicPr>
              <a:picLocks noChangeAspect="1"/>
            </p:cNvPicPr>
            <p:nvPr/>
          </p:nvPicPr>
          <p:blipFill>
            <a:blip r:embed="rId3"/>
            <a:stretch>
              <a:fillRect/>
            </a:stretch>
          </p:blipFill>
          <p:spPr>
            <a:xfrm>
              <a:off x="1554135" y="2643451"/>
              <a:ext cx="6005518" cy="1194504"/>
            </a:xfrm>
            <a:prstGeom prst="rect">
              <a:avLst/>
            </a:prstGeom>
            <a:ln>
              <a:solidFill>
                <a:schemeClr val="bg1">
                  <a:lumMod val="50000"/>
                </a:schemeClr>
              </a:solidFill>
            </a:ln>
          </p:spPr>
        </p:pic>
        <p:sp>
          <p:nvSpPr>
            <p:cNvPr id="26" name="Rectangle 25"/>
            <p:cNvSpPr/>
            <p:nvPr/>
          </p:nvSpPr>
          <p:spPr>
            <a:xfrm>
              <a:off x="4508734" y="4509853"/>
              <a:ext cx="1112138" cy="1108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4"/>
            <a:stretch>
              <a:fillRect/>
            </a:stretch>
          </p:blipFill>
          <p:spPr>
            <a:xfrm>
              <a:off x="1715576" y="4498394"/>
              <a:ext cx="407715" cy="122315"/>
            </a:xfrm>
            <a:prstGeom prst="rect">
              <a:avLst/>
            </a:prstGeom>
          </p:spPr>
        </p:pic>
        <p:pic>
          <p:nvPicPr>
            <p:cNvPr id="28" name="Picture 27"/>
            <p:cNvPicPr>
              <a:picLocks noChangeAspect="1"/>
            </p:cNvPicPr>
            <p:nvPr/>
          </p:nvPicPr>
          <p:blipFill>
            <a:blip r:embed="rId5"/>
            <a:stretch>
              <a:fillRect/>
            </a:stretch>
          </p:blipFill>
          <p:spPr>
            <a:xfrm>
              <a:off x="2271902" y="4493418"/>
              <a:ext cx="431606" cy="132266"/>
            </a:xfrm>
            <a:prstGeom prst="rect">
              <a:avLst/>
            </a:prstGeom>
          </p:spPr>
        </p:pic>
        <p:pic>
          <p:nvPicPr>
            <p:cNvPr id="29" name="Picture 28"/>
            <p:cNvPicPr>
              <a:picLocks noChangeAspect="1"/>
            </p:cNvPicPr>
            <p:nvPr/>
          </p:nvPicPr>
          <p:blipFill>
            <a:blip r:embed="rId5"/>
            <a:stretch>
              <a:fillRect/>
            </a:stretch>
          </p:blipFill>
          <p:spPr>
            <a:xfrm>
              <a:off x="2989669" y="4498394"/>
              <a:ext cx="431606" cy="132266"/>
            </a:xfrm>
            <a:prstGeom prst="rect">
              <a:avLst/>
            </a:prstGeom>
          </p:spPr>
        </p:pic>
        <p:sp>
          <p:nvSpPr>
            <p:cNvPr id="8" name="Rectangle 7"/>
            <p:cNvSpPr/>
            <p:nvPr/>
          </p:nvSpPr>
          <p:spPr>
            <a:xfrm>
              <a:off x="2628249" y="3481756"/>
              <a:ext cx="503598" cy="17654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1" name="Straight Arrow Connector 30"/>
            <p:cNvCxnSpPr/>
            <p:nvPr/>
          </p:nvCxnSpPr>
          <p:spPr>
            <a:xfrm flipV="1">
              <a:off x="3529853" y="3658299"/>
              <a:ext cx="2729753" cy="832646"/>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8451962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459620" y="1371600"/>
            <a:ext cx="8452299" cy="5029200"/>
          </a:xfrm>
        </p:spPr>
        <p:txBody>
          <a:bodyPr/>
          <a:lstStyle/>
          <a:p>
            <a:pPr marL="0" indent="0">
              <a:buNone/>
            </a:pPr>
            <a:r>
              <a:rPr lang="en-US" sz="2800" dirty="0"/>
              <a:t>Having completed this lesson, you should be able to:</a:t>
            </a:r>
          </a:p>
          <a:p>
            <a:pPr>
              <a:buFont typeface="Arial" panose="020B0604020202020204" pitchFamily="34" charset="0"/>
              <a:buChar char="•"/>
            </a:pPr>
            <a:r>
              <a:rPr lang="en-US" sz="2400" dirty="0"/>
              <a:t>List the key system steps to return an employee from leave.</a:t>
            </a:r>
          </a:p>
          <a:p>
            <a:pPr>
              <a:buFont typeface="Arial" panose="020B0604020202020204" pitchFamily="34" charset="0"/>
              <a:buChar char="•"/>
            </a:pPr>
            <a:r>
              <a:rPr lang="en-US" sz="2400" dirty="0"/>
              <a:t>Return an employee from an Extended Absence.</a:t>
            </a:r>
          </a:p>
        </p:txBody>
      </p:sp>
      <p:sp>
        <p:nvSpPr>
          <p:cNvPr id="4" name="Title 3"/>
          <p:cNvSpPr>
            <a:spLocks noGrp="1"/>
          </p:cNvSpPr>
          <p:nvPr>
            <p:ph type="title"/>
          </p:nvPr>
        </p:nvSpPr>
        <p:spPr/>
        <p:txBody>
          <a:bodyPr/>
          <a:lstStyle/>
          <a:p>
            <a:r>
              <a:rPr lang="en-US" dirty="0"/>
              <a:t>Lesson Objectives Review</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9832" y="283464"/>
            <a:ext cx="914400" cy="914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1521381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19293"/>
            <a:ext cx="9144000" cy="7079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2"/>
          <p:cNvSpPr txBox="1">
            <a:spLocks/>
          </p:cNvSpPr>
          <p:nvPr/>
        </p:nvSpPr>
        <p:spPr>
          <a:xfrm>
            <a:off x="1623060" y="2081773"/>
            <a:ext cx="8366760" cy="749808"/>
          </a:xfrm>
          <a:prstGeom prst="rect">
            <a:avLst/>
          </a:prstGeom>
        </p:spPr>
        <p:txBody>
          <a:bodyPr vert="horz" lIns="91440" tIns="45720" rIns="91440" bIns="45720" rtlCol="0" anchor="ctr">
            <a:normAutofit/>
          </a:bodyPr>
          <a:lstStyle>
            <a:lvl1pPr algn="l" defTabSz="457200" rtl="0" eaLnBrk="1" latinLnBrk="0" hangingPunct="1">
              <a:spcBef>
                <a:spcPct val="0"/>
              </a:spcBef>
              <a:buNone/>
              <a:defRPr lang="en-US" sz="4000" kern="1200" baseline="0">
                <a:solidFill>
                  <a:srgbClr val="000000"/>
                </a:solidFill>
                <a:latin typeface="Arial Black" panose="020B0A04020102020204" pitchFamily="34" charset="0"/>
                <a:ea typeface="Verdana" panose="020B0604030504040204" pitchFamily="34" charset="0"/>
                <a:cs typeface="Verdana" panose="020B0604030504040204" pitchFamily="34" charset="0"/>
              </a:defRPr>
            </a:lvl1pPr>
          </a:lstStyle>
          <a:p>
            <a:r>
              <a:rPr lang="en-US" sz="3600" dirty="0">
                <a:solidFill>
                  <a:srgbClr val="FFC000"/>
                </a:solidFill>
              </a:rPr>
              <a:t>LESSON</a:t>
            </a:r>
            <a:r>
              <a:rPr lang="en-US" sz="3600" dirty="0">
                <a:solidFill>
                  <a:schemeClr val="tx1">
                    <a:lumMod val="75000"/>
                    <a:lumOff val="25000"/>
                  </a:schemeClr>
                </a:solidFill>
              </a:rPr>
              <a:t> </a:t>
            </a:r>
            <a:r>
              <a:rPr lang="en-US" sz="3600" dirty="0">
                <a:solidFill>
                  <a:srgbClr val="FFC000"/>
                </a:solidFill>
              </a:rPr>
              <a:t>4</a:t>
            </a:r>
          </a:p>
        </p:txBody>
      </p:sp>
      <p:sp>
        <p:nvSpPr>
          <p:cNvPr id="7" name="Text Placeholder 1"/>
          <p:cNvSpPr txBox="1">
            <a:spLocks/>
          </p:cNvSpPr>
          <p:nvPr/>
        </p:nvSpPr>
        <p:spPr>
          <a:xfrm>
            <a:off x="1813561" y="2915864"/>
            <a:ext cx="6935233" cy="1190915"/>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kern="1200">
                <a:solidFill>
                  <a:srgbClr val="000000"/>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9pPr>
          </a:lstStyle>
          <a:p>
            <a:r>
              <a:rPr lang="en-US" sz="4400" b="1" dirty="0">
                <a:solidFill>
                  <a:srgbClr val="1D579B"/>
                </a:solidFill>
                <a:latin typeface="Nirmala UI Semilight" panose="020B0402040204020203" pitchFamily="34" charset="0"/>
                <a:ea typeface="Microsoft Sans Serif" panose="020B0604020202020204" pitchFamily="34" charset="0"/>
                <a:cs typeface="Nirmala UI Semilight" panose="020B0402040204020203" pitchFamily="34" charset="0"/>
              </a:rPr>
              <a:t>View EA Transaction History</a:t>
            </a:r>
          </a:p>
          <a:p>
            <a:endParaRPr lang="en-US" sz="4400" b="1" dirty="0">
              <a:solidFill>
                <a:srgbClr val="1D579B"/>
              </a:solidFill>
              <a:latin typeface="Nirmala UI Semilight" panose="020B0402040204020203" pitchFamily="34" charset="0"/>
              <a:ea typeface="Microsoft Sans Serif" panose="020B0604020202020204" pitchFamily="34" charset="0"/>
              <a:cs typeface="Nirmala UI Semilight" panose="020B0402040204020203" pitchFamily="34" charset="0"/>
            </a:endParaRPr>
          </a:p>
        </p:txBody>
      </p:sp>
      <p:sp>
        <p:nvSpPr>
          <p:cNvPr id="8" name="Curved Right Arrow 7"/>
          <p:cNvSpPr/>
          <p:nvPr/>
        </p:nvSpPr>
        <p:spPr>
          <a:xfrm>
            <a:off x="190500" y="2245437"/>
            <a:ext cx="1432560" cy="1416391"/>
          </a:xfrm>
          <a:prstGeom prst="curvedRightArrow">
            <a:avLst/>
          </a:prstGeom>
          <a:gradFill>
            <a:gsLst>
              <a:gs pos="0">
                <a:schemeClr val="accent5">
                  <a:lumMod val="5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9" name="Picture 8">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b="10636"/>
          <a:stretch/>
        </p:blipFill>
        <p:spPr>
          <a:xfrm>
            <a:off x="8515029" y="77987"/>
            <a:ext cx="537531" cy="518160"/>
          </a:xfrm>
          <a:prstGeom prst="rect">
            <a:avLst/>
          </a:prstGeom>
        </p:spPr>
      </p:pic>
    </p:spTree>
    <p:custDataLst>
      <p:tags r:id="rId1"/>
    </p:custDataLst>
    <p:extLst>
      <p:ext uri="{BB962C8B-B14F-4D97-AF65-F5344CB8AC3E}">
        <p14:creationId xmlns:p14="http://schemas.microsoft.com/office/powerpoint/2010/main" val="348841445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4514129" y="1126895"/>
            <a:ext cx="4384340" cy="4800600"/>
          </a:xfrm>
        </p:spPr>
        <p:txBody>
          <a:bodyPr>
            <a:normAutofit/>
          </a:bodyPr>
          <a:lstStyle/>
          <a:p>
            <a:pPr marL="0" indent="0">
              <a:buNone/>
            </a:pPr>
            <a:r>
              <a:rPr lang="en-US" sz="1400" b="1" i="1" dirty="0"/>
              <a:t>  </a:t>
            </a:r>
          </a:p>
          <a:p>
            <a:pPr marL="0" indent="0">
              <a:buNone/>
            </a:pPr>
            <a:r>
              <a:rPr lang="en-US" sz="2400" i="1" dirty="0"/>
              <a:t>In this lesson we will:</a:t>
            </a:r>
          </a:p>
          <a:p>
            <a:pPr>
              <a:buFont typeface="Arial" panose="020B0604020202020204" pitchFamily="34" charset="0"/>
              <a:buChar char="•"/>
            </a:pPr>
            <a:r>
              <a:rPr lang="en-US" sz="2000" dirty="0"/>
              <a:t>View EA history using the </a:t>
            </a:r>
            <a:r>
              <a:rPr lang="en-US" sz="2000" b="1" dirty="0"/>
              <a:t>Extended Absences Trans History</a:t>
            </a:r>
            <a:r>
              <a:rPr lang="en-US" sz="2000" dirty="0"/>
              <a:t> page.</a:t>
            </a:r>
          </a:p>
          <a:p>
            <a:pPr marL="0" indent="0">
              <a:buNone/>
            </a:pPr>
            <a:r>
              <a:rPr lang="en-US" sz="2000" dirty="0">
                <a:solidFill>
                  <a:srgbClr val="7030A0"/>
                </a:solidFill>
              </a:rPr>
              <a:t> </a:t>
            </a:r>
            <a:endParaRPr lang="en-US" sz="2000" dirty="0"/>
          </a:p>
          <a:p>
            <a:endParaRPr lang="en-US" sz="2800" dirty="0"/>
          </a:p>
        </p:txBody>
      </p:sp>
      <p:sp>
        <p:nvSpPr>
          <p:cNvPr id="4" name="Title 3"/>
          <p:cNvSpPr>
            <a:spLocks noGrp="1"/>
          </p:cNvSpPr>
          <p:nvPr>
            <p:ph type="title"/>
          </p:nvPr>
        </p:nvSpPr>
        <p:spPr/>
        <p:txBody>
          <a:bodyPr/>
          <a:lstStyle/>
          <a:p>
            <a:r>
              <a:rPr lang="en-US" dirty="0"/>
              <a:t>Lesson Objectives</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2885" y="68263"/>
            <a:ext cx="914400" cy="914400"/>
          </a:xfrm>
          <a:prstGeom prst="rect">
            <a:avLst/>
          </a:prstGeom>
          <a:ln>
            <a:noFill/>
          </a:ln>
          <a:effectLst>
            <a:outerShdw blurRad="292100" dist="139700" dir="2700000" algn="tl" rotWithShape="0">
              <a:srgbClr val="333333">
                <a:alpha val="65000"/>
              </a:srgbClr>
            </a:outerShdw>
          </a:effectLst>
        </p:spPr>
      </p:pic>
      <p:graphicFrame>
        <p:nvGraphicFramePr>
          <p:cNvPr id="8" name="Diagram 7"/>
          <p:cNvGraphicFramePr/>
          <p:nvPr>
            <p:extLst>
              <p:ext uri="{D42A27DB-BD31-4B8C-83A1-F6EECF244321}">
                <p14:modId xmlns:p14="http://schemas.microsoft.com/office/powerpoint/2010/main" val="4176762986"/>
              </p:ext>
            </p:extLst>
          </p:nvPr>
        </p:nvGraphicFramePr>
        <p:xfrm>
          <a:off x="279711" y="1310209"/>
          <a:ext cx="4149416" cy="43886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5-Point Star 8"/>
          <p:cNvSpPr>
            <a:spLocks/>
          </p:cNvSpPr>
          <p:nvPr/>
        </p:nvSpPr>
        <p:spPr>
          <a:xfrm>
            <a:off x="530352" y="4791456"/>
            <a:ext cx="475488" cy="47548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9060139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1165" y="1313321"/>
            <a:ext cx="8477273" cy="783193"/>
          </a:xfrm>
          <a:prstGeom prst="roundRect">
            <a:avLst/>
          </a:prstGeom>
          <a:solidFill>
            <a:srgbClr val="FFCC99"/>
          </a:solidFill>
        </p:spPr>
        <p:txBody>
          <a:bodyPr wrap="square" rtlCol="0">
            <a:spAutoFit/>
          </a:bodyPr>
          <a:lstStyle/>
          <a:p>
            <a:r>
              <a:rPr lang="en-US" sz="2000" b="1" dirty="0"/>
              <a:t>Navigation:</a:t>
            </a:r>
            <a:r>
              <a:rPr lang="en-US" sz="2000" dirty="0"/>
              <a:t> PeopleSoft Menu &gt; Global Payroll &amp; Absence </a:t>
            </a:r>
            <a:r>
              <a:rPr lang="en-US" sz="2000" dirty="0" err="1"/>
              <a:t>Mgmt</a:t>
            </a:r>
            <a:r>
              <a:rPr lang="en-US" sz="2000" dirty="0"/>
              <a:t> &gt; Payee Data &gt; Maintain Absences &gt; UC Customizations &gt; </a:t>
            </a:r>
            <a:r>
              <a:rPr lang="en-US" sz="2000" b="1" dirty="0"/>
              <a:t>Extended Absence Trans History</a:t>
            </a:r>
          </a:p>
        </p:txBody>
      </p:sp>
      <p:sp>
        <p:nvSpPr>
          <p:cNvPr id="7" name="Title 4"/>
          <p:cNvSpPr txBox="1">
            <a:spLocks/>
          </p:cNvSpPr>
          <p:nvPr/>
        </p:nvSpPr>
        <p:spPr>
          <a:xfrm>
            <a:off x="1" y="79086"/>
            <a:ext cx="9241971" cy="85091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lang="en-US" sz="4000" b="1" i="0" u="none" kern="1200" baseline="0">
                <a:solidFill>
                  <a:srgbClr val="000000"/>
                </a:solidFill>
                <a:latin typeface="Arial" panose="020B0604020202020204" pitchFamily="34" charset="0"/>
                <a:ea typeface="Verdana" panose="020B0604030504040204" pitchFamily="34" charset="0"/>
                <a:cs typeface="Arial" panose="020B0604020202020204" pitchFamily="34" charset="0"/>
              </a:defRPr>
            </a:lvl1pPr>
          </a:lstStyle>
          <a:p>
            <a:pPr algn="l"/>
            <a:r>
              <a:rPr lang="en-US" sz="3000" dirty="0">
                <a:latin typeface="Arial Black" panose="020B0A04020102020204" pitchFamily="34" charset="0"/>
              </a:rPr>
              <a:t>Extended Absence Trans. History page</a:t>
            </a:r>
          </a:p>
        </p:txBody>
      </p:sp>
    </p:spTree>
    <p:extLst>
      <p:ext uri="{BB962C8B-B14F-4D97-AF65-F5344CB8AC3E}">
        <p14:creationId xmlns:p14="http://schemas.microsoft.com/office/powerpoint/2010/main" val="33940511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371601"/>
            <a:ext cx="8229600" cy="1038225"/>
          </a:xfrm>
        </p:spPr>
        <p:txBody>
          <a:bodyPr>
            <a:normAutofit/>
          </a:bodyPr>
          <a:lstStyle/>
          <a:p>
            <a:pPr marL="0" indent="0">
              <a:buNone/>
            </a:pPr>
            <a:r>
              <a:rPr lang="en-US" sz="2800" dirty="0"/>
              <a:t>Leave Initiators submit extended absence requests (after 5 days) on behalf of employees. </a:t>
            </a:r>
          </a:p>
        </p:txBody>
      </p:sp>
      <p:sp>
        <p:nvSpPr>
          <p:cNvPr id="5" name="Title 4"/>
          <p:cNvSpPr>
            <a:spLocks noGrp="1"/>
          </p:cNvSpPr>
          <p:nvPr>
            <p:ph type="title"/>
          </p:nvPr>
        </p:nvSpPr>
        <p:spPr/>
        <p:txBody>
          <a:bodyPr>
            <a:normAutofit/>
          </a:bodyPr>
          <a:lstStyle/>
          <a:p>
            <a:r>
              <a:rPr lang="en-US" dirty="0" smtClean="0"/>
              <a:t>Extended Absence Types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983432182"/>
              </p:ext>
            </p:extLst>
          </p:nvPr>
        </p:nvGraphicFramePr>
        <p:xfrm>
          <a:off x="378103" y="3291842"/>
          <a:ext cx="4114800" cy="24993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tblGrid>
              <a:tr h="375920">
                <a:tc>
                  <a:txBody>
                    <a:bodyPr/>
                    <a:lstStyle/>
                    <a:p>
                      <a:pPr algn="ctr"/>
                      <a:r>
                        <a:rPr lang="en-US" sz="1900" dirty="0" smtClean="0"/>
                        <a:t>EA Leave </a:t>
                      </a:r>
                      <a:r>
                        <a:rPr lang="en-US" sz="1900" baseline="0" dirty="0" smtClean="0"/>
                        <a:t>Type Examples</a:t>
                      </a:r>
                      <a:endParaRPr lang="en-US" sz="1900" baseline="0" dirty="0"/>
                    </a:p>
                  </a:txBody>
                  <a:tcPr/>
                </a:tc>
                <a:extLst>
                  <a:ext uri="{0D108BD9-81ED-4DB2-BD59-A6C34878D82A}">
                    <a16:rowId xmlns:a16="http://schemas.microsoft.com/office/drawing/2014/main" val="10000"/>
                  </a:ext>
                </a:extLst>
              </a:tr>
              <a:tr h="2111015">
                <a:tc>
                  <a:txBody>
                    <a:bodyPr/>
                    <a:lstStyle/>
                    <a:p>
                      <a:pPr marL="114300" indent="-114300">
                        <a:buFont typeface="Arial" panose="020B0604020202020204" pitchFamily="34" charset="0"/>
                        <a:buChar char="•"/>
                      </a:pPr>
                      <a:r>
                        <a:rPr lang="en-US" sz="1900" kern="1200" dirty="0"/>
                        <a:t>Medical</a:t>
                      </a:r>
                    </a:p>
                    <a:p>
                      <a:pPr marL="114300" indent="-114300">
                        <a:buFont typeface="Arial" panose="020B0604020202020204" pitchFamily="34" charset="0"/>
                        <a:buChar char="•"/>
                      </a:pPr>
                      <a:r>
                        <a:rPr lang="en-US" sz="1900" kern="1200" dirty="0"/>
                        <a:t>Workers’ Compensation</a:t>
                      </a:r>
                    </a:p>
                    <a:p>
                      <a:pPr marL="114300" indent="-114300">
                        <a:buFont typeface="Arial" panose="020B0604020202020204" pitchFamily="34" charset="0"/>
                        <a:buChar char="•"/>
                      </a:pPr>
                      <a:r>
                        <a:rPr lang="en-US" sz="1900" kern="1200" dirty="0"/>
                        <a:t>Sabbatical</a:t>
                      </a:r>
                    </a:p>
                    <a:p>
                      <a:pPr marL="114300" indent="-114300">
                        <a:buFont typeface="Arial" panose="020B0604020202020204" pitchFamily="34" charset="0"/>
                        <a:buChar char="•"/>
                      </a:pPr>
                      <a:r>
                        <a:rPr lang="en-US" sz="1900" kern="1200" dirty="0"/>
                        <a:t>Military Leave</a:t>
                      </a:r>
                    </a:p>
                    <a:p>
                      <a:pPr marL="114300" indent="-114300">
                        <a:buFont typeface="Arial" panose="020B0604020202020204" pitchFamily="34" charset="0"/>
                        <a:buChar char="•"/>
                      </a:pPr>
                      <a:r>
                        <a:rPr lang="en-US" sz="1900" kern="1200" dirty="0"/>
                        <a:t>Personal</a:t>
                      </a:r>
                    </a:p>
                    <a:p>
                      <a:pPr marL="114300" indent="-114300">
                        <a:buFont typeface="Arial" panose="020B0604020202020204" pitchFamily="34" charset="0"/>
                        <a:buChar char="•"/>
                      </a:pPr>
                      <a:r>
                        <a:rPr lang="en-US" sz="1900" kern="1200" dirty="0"/>
                        <a:t>Bereavement</a:t>
                      </a:r>
                    </a:p>
                    <a:p>
                      <a:pPr marL="114300" indent="-114300">
                        <a:buFont typeface="Arial" panose="020B0604020202020204" pitchFamily="34" charset="0"/>
                        <a:buChar char="•"/>
                      </a:pPr>
                      <a:r>
                        <a:rPr lang="en-US" sz="1900" kern="1200" dirty="0"/>
                        <a:t>Rehabilitation</a:t>
                      </a:r>
                      <a:endParaRPr lang="en-US" sz="1900" b="0" kern="1200" dirty="0">
                        <a:solidFill>
                          <a:schemeClr val="tx1"/>
                        </a:solidFill>
                        <a:latin typeface="+mn-lt"/>
                        <a:ea typeface="+mn-ea"/>
                        <a:cs typeface="+mn-cs"/>
                      </a:endParaRP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231339247"/>
              </p:ext>
            </p:extLst>
          </p:nvPr>
        </p:nvGraphicFramePr>
        <p:xfrm>
          <a:off x="4651099" y="3282226"/>
          <a:ext cx="4114800" cy="2404945"/>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tblGrid>
              <a:tr h="375920">
                <a:tc>
                  <a:txBody>
                    <a:bodyPr/>
                    <a:lstStyle/>
                    <a:p>
                      <a:pPr algn="ctr"/>
                      <a:r>
                        <a:rPr lang="en-US" sz="1900" dirty="0"/>
                        <a:t>Family and Medical Leave (FML)</a:t>
                      </a:r>
                    </a:p>
                  </a:txBody>
                  <a:tcPr/>
                </a:tc>
                <a:extLst>
                  <a:ext uri="{0D108BD9-81ED-4DB2-BD59-A6C34878D82A}">
                    <a16:rowId xmlns:a16="http://schemas.microsoft.com/office/drawing/2014/main" val="10000"/>
                  </a:ext>
                </a:extLst>
              </a:tr>
              <a:tr h="2023945">
                <a:tc>
                  <a:txBody>
                    <a:bodyPr/>
                    <a:lstStyle/>
                    <a:p>
                      <a:pPr marL="0" indent="0">
                        <a:buFont typeface="Arial" panose="020B0604020202020204" pitchFamily="34" charset="0"/>
                        <a:buNone/>
                      </a:pPr>
                      <a:r>
                        <a:rPr lang="en-US" sz="1900" kern="1200" dirty="0"/>
                        <a:t>Leaves under any of the following statutes:</a:t>
                      </a:r>
                    </a:p>
                    <a:p>
                      <a:pPr marL="171450" lvl="1" indent="-100013">
                        <a:buFont typeface="Arial" panose="020B0604020202020204" pitchFamily="34" charset="0"/>
                        <a:buChar char="•"/>
                      </a:pPr>
                      <a:r>
                        <a:rPr lang="en-US" sz="1900" kern="1200" dirty="0"/>
                        <a:t>FMLA</a:t>
                      </a:r>
                      <a:r>
                        <a:rPr lang="en-US" sz="1900" kern="1200" baseline="0" dirty="0"/>
                        <a:t>–</a:t>
                      </a:r>
                      <a:r>
                        <a:rPr lang="en-US" sz="1900" kern="1200" dirty="0"/>
                        <a:t>Family and Medical Leave Act</a:t>
                      </a:r>
                    </a:p>
                    <a:p>
                      <a:pPr marL="171450" lvl="1" indent="-100013">
                        <a:buFont typeface="Arial" panose="020B0604020202020204" pitchFamily="34" charset="0"/>
                        <a:buChar char="•"/>
                      </a:pPr>
                      <a:r>
                        <a:rPr lang="en-US" sz="1900" kern="1200" dirty="0"/>
                        <a:t>CFRA</a:t>
                      </a:r>
                      <a:r>
                        <a:rPr lang="en-US" sz="1900" kern="1200" baseline="0" dirty="0"/>
                        <a:t>–</a:t>
                      </a:r>
                      <a:r>
                        <a:rPr lang="en-US" sz="1900" kern="1200" dirty="0"/>
                        <a:t>California Family Rights Act</a:t>
                      </a:r>
                    </a:p>
                    <a:p>
                      <a:pPr marL="171450" lvl="1" indent="-100013">
                        <a:buFont typeface="Arial" panose="020B0604020202020204" pitchFamily="34" charset="0"/>
                        <a:buChar char="•"/>
                      </a:pPr>
                      <a:r>
                        <a:rPr lang="en-US" sz="1900" kern="1200" dirty="0"/>
                        <a:t>PDLL</a:t>
                      </a:r>
                      <a:r>
                        <a:rPr lang="en-US" sz="1900" kern="1200" baseline="0" dirty="0"/>
                        <a:t>–</a:t>
                      </a:r>
                      <a:r>
                        <a:rPr lang="en-US" sz="1900" kern="1200" dirty="0"/>
                        <a:t>Pregnancy Disability Leave Law</a:t>
                      </a:r>
                      <a:endParaRPr lang="en-US" sz="1900" b="0" kern="1200" dirty="0">
                        <a:solidFill>
                          <a:schemeClr val="tx1"/>
                        </a:solidFill>
                        <a:latin typeface="+mn-lt"/>
                        <a:ea typeface="+mn-ea"/>
                        <a:cs typeface="+mn-cs"/>
                      </a:endParaRPr>
                    </a:p>
                  </a:txBody>
                  <a:tcPr/>
                </a:tc>
                <a:extLst>
                  <a:ext uri="{0D108BD9-81ED-4DB2-BD59-A6C34878D82A}">
                    <a16:rowId xmlns:a16="http://schemas.microsoft.com/office/drawing/2014/main" val="10001"/>
                  </a:ext>
                </a:extLst>
              </a:tr>
            </a:tbl>
          </a:graphicData>
        </a:graphic>
      </p:graphicFrame>
      <p:sp>
        <p:nvSpPr>
          <p:cNvPr id="2" name="TextBox 1"/>
          <p:cNvSpPr txBox="1"/>
          <p:nvPr/>
        </p:nvSpPr>
        <p:spPr>
          <a:xfrm>
            <a:off x="378103" y="2688337"/>
            <a:ext cx="8387796" cy="461665"/>
          </a:xfrm>
          <a:prstGeom prst="rect">
            <a:avLst/>
          </a:prstGeom>
          <a:solidFill>
            <a:srgbClr val="5B9BD5"/>
          </a:solidFill>
        </p:spPr>
        <p:txBody>
          <a:bodyPr wrap="square" rtlCol="0">
            <a:spAutoFit/>
          </a:bodyPr>
          <a:lstStyle/>
          <a:p>
            <a:pPr algn="ctr"/>
            <a:r>
              <a:rPr lang="en-US" sz="2400" b="1" dirty="0">
                <a:solidFill>
                  <a:schemeClr val="bg1"/>
                </a:solidFill>
              </a:rPr>
              <a:t>Examples of Leave Types</a:t>
            </a:r>
          </a:p>
        </p:txBody>
      </p:sp>
    </p:spTree>
    <p:extLst>
      <p:ext uri="{BB962C8B-B14F-4D97-AF65-F5344CB8AC3E}">
        <p14:creationId xmlns:p14="http://schemas.microsoft.com/office/powerpoint/2010/main" val="2224956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7973" y="79086"/>
            <a:ext cx="9143999" cy="850911"/>
          </a:xfrm>
        </p:spPr>
        <p:txBody>
          <a:bodyPr/>
          <a:lstStyle/>
          <a:p>
            <a:r>
              <a:rPr lang="en-US" sz="3000" dirty="0"/>
              <a:t>Extended Absence Trans. History page</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491" y="2853785"/>
            <a:ext cx="4389120" cy="25402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 Box 348" descr="5%"/>
          <p:cNvSpPr txBox="1">
            <a:spLocks noChangeArrowheads="1"/>
          </p:cNvSpPr>
          <p:nvPr/>
        </p:nvSpPr>
        <p:spPr bwMode="auto">
          <a:xfrm>
            <a:off x="4589050" y="3488617"/>
            <a:ext cx="3946975" cy="1905395"/>
          </a:xfrm>
          <a:prstGeom prst="rect">
            <a:avLst/>
          </a:prstGeom>
          <a:solidFill>
            <a:schemeClr val="accent2">
              <a:lumMod val="40000"/>
              <a:lumOff val="60000"/>
            </a:schemeClr>
          </a:solidFill>
          <a:ln w="25400">
            <a:solidFill>
              <a:schemeClr val="tx1"/>
            </a:solidFill>
          </a:ln>
        </p:spPr>
        <p:txBody>
          <a:bodyPr rot="0" vert="horz" wrap="square" lIns="91440" tIns="91440" rIns="91440" bIns="45720" anchor="t" anchorCtr="0" upright="1">
            <a:noAutofit/>
          </a:bodyPr>
          <a:lstStyle>
            <a:defPPr>
              <a:defRPr lang="en-US"/>
            </a:defPPr>
            <a:lvl1pPr>
              <a:spcBef>
                <a:spcPts val="600"/>
              </a:spcBef>
              <a:defRPr sz="1200" b="1">
                <a:latin typeface="Arial" panose="020B0604020202020204" pitchFamily="34" charset="0"/>
                <a:ea typeface="Times New Roman"/>
                <a:cs typeface="Arial" panose="020B0604020202020204" pitchFamily="34" charset="0"/>
              </a:defRPr>
            </a:lvl1pPr>
          </a:lstStyle>
          <a:p>
            <a:r>
              <a:rPr lang="en-US" sz="1800" b="0" dirty="0">
                <a:latin typeface="+mn-lt"/>
              </a:rPr>
              <a:t>Search using any or all:</a:t>
            </a:r>
          </a:p>
          <a:p>
            <a:pPr marL="285744" indent="-285744">
              <a:buFont typeface="Arial" panose="020B0604020202020204" pitchFamily="34" charset="0"/>
              <a:buChar char="•"/>
            </a:pPr>
            <a:r>
              <a:rPr lang="en-US" sz="1800" dirty="0">
                <a:latin typeface="+mn-lt"/>
              </a:rPr>
              <a:t>Empl ID</a:t>
            </a:r>
          </a:p>
          <a:p>
            <a:pPr marL="285744" indent="-285744">
              <a:buFont typeface="Arial" panose="020B0604020202020204" pitchFamily="34" charset="0"/>
              <a:buChar char="•"/>
            </a:pPr>
            <a:r>
              <a:rPr lang="en-US" sz="1800" dirty="0">
                <a:latin typeface="+mn-lt"/>
              </a:rPr>
              <a:t>Transaction Number</a:t>
            </a:r>
          </a:p>
          <a:p>
            <a:pPr marL="285744" indent="-285744">
              <a:buFont typeface="Arial" panose="020B0604020202020204" pitchFamily="34" charset="0"/>
              <a:buChar char="•"/>
            </a:pPr>
            <a:r>
              <a:rPr lang="en-US" sz="1800" dirty="0">
                <a:latin typeface="+mn-lt"/>
              </a:rPr>
              <a:t>Name</a:t>
            </a:r>
          </a:p>
          <a:p>
            <a:pPr marL="285744" indent="-285744">
              <a:buFont typeface="Arial" panose="020B0604020202020204" pitchFamily="34" charset="0"/>
              <a:buChar char="•"/>
            </a:pPr>
            <a:r>
              <a:rPr lang="en-US" sz="1800" dirty="0">
                <a:latin typeface="+mn-lt"/>
              </a:rPr>
              <a:t>Last Name</a:t>
            </a:r>
          </a:p>
        </p:txBody>
      </p:sp>
      <p:sp>
        <p:nvSpPr>
          <p:cNvPr id="2" name="TextBox 1"/>
          <p:cNvSpPr txBox="1"/>
          <p:nvPr/>
        </p:nvSpPr>
        <p:spPr>
          <a:xfrm>
            <a:off x="307497" y="1376931"/>
            <a:ext cx="8477273" cy="783193"/>
          </a:xfrm>
          <a:prstGeom prst="roundRect">
            <a:avLst/>
          </a:prstGeom>
          <a:solidFill>
            <a:srgbClr val="FFCC99"/>
          </a:solidFill>
        </p:spPr>
        <p:txBody>
          <a:bodyPr wrap="square" rtlCol="0">
            <a:spAutoFit/>
          </a:bodyPr>
          <a:lstStyle/>
          <a:p>
            <a:r>
              <a:rPr lang="en-US" sz="2000" b="1" dirty="0"/>
              <a:t>Navigation:</a:t>
            </a:r>
            <a:r>
              <a:rPr lang="en-US" sz="2000" dirty="0"/>
              <a:t> PeopleSoft Menu &gt; Global Payroll &amp; Absence </a:t>
            </a:r>
            <a:r>
              <a:rPr lang="en-US" sz="2000" dirty="0" err="1"/>
              <a:t>Mgmt</a:t>
            </a:r>
            <a:r>
              <a:rPr lang="en-US" sz="2000" dirty="0"/>
              <a:t> &gt; Payee Data &gt; Maintain Absences &gt; UC Customizations &gt; </a:t>
            </a:r>
            <a:r>
              <a:rPr lang="en-US" sz="2000" b="1" dirty="0"/>
              <a:t>Extended Absence Trans History</a:t>
            </a:r>
          </a:p>
        </p:txBody>
      </p:sp>
    </p:spTree>
    <p:extLst>
      <p:ext uri="{BB962C8B-B14F-4D97-AF65-F5344CB8AC3E}">
        <p14:creationId xmlns:p14="http://schemas.microsoft.com/office/powerpoint/2010/main" val="212117540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 y="3441469"/>
            <a:ext cx="8869680" cy="2646791"/>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6" name="Content Placeholder 5"/>
          <p:cNvSpPr>
            <a:spLocks noGrp="1"/>
          </p:cNvSpPr>
          <p:nvPr>
            <p:ph idx="1"/>
          </p:nvPr>
        </p:nvSpPr>
        <p:spPr>
          <a:xfrm>
            <a:off x="457200" y="1144099"/>
            <a:ext cx="8229600" cy="2352895"/>
          </a:xfrm>
        </p:spPr>
        <p:txBody>
          <a:bodyPr>
            <a:normAutofit fontScale="92500"/>
          </a:bodyPr>
          <a:lstStyle/>
          <a:p>
            <a:pPr>
              <a:buFont typeface="Arial" panose="020B0604020202020204" pitchFamily="34" charset="0"/>
              <a:buChar char="•"/>
            </a:pPr>
            <a:r>
              <a:rPr lang="en-US" sz="2400" dirty="0"/>
              <a:t>Each row represents a change in </a:t>
            </a:r>
            <a:r>
              <a:rPr lang="en-US" sz="2400" b="1" dirty="0"/>
              <a:t>Status</a:t>
            </a:r>
            <a:r>
              <a:rPr lang="en-US" sz="2400" dirty="0"/>
              <a:t> and displays the </a:t>
            </a:r>
            <a:r>
              <a:rPr lang="en-US" sz="2400" b="1" dirty="0"/>
              <a:t>User ID </a:t>
            </a:r>
            <a:r>
              <a:rPr lang="en-US" sz="2400" dirty="0"/>
              <a:t>and </a:t>
            </a:r>
            <a:r>
              <a:rPr lang="en-US" sz="2400" b="1" dirty="0"/>
              <a:t>Time Stamp</a:t>
            </a:r>
            <a:r>
              <a:rPr lang="en-US" sz="2400" dirty="0"/>
              <a:t>,</a:t>
            </a:r>
            <a:r>
              <a:rPr lang="en-US" sz="2400" b="1" dirty="0"/>
              <a:t> </a:t>
            </a:r>
            <a:r>
              <a:rPr lang="en-US" sz="2400" dirty="0"/>
              <a:t>as well as </a:t>
            </a:r>
            <a:r>
              <a:rPr lang="en-US" sz="2400" b="1" dirty="0"/>
              <a:t>Notes</a:t>
            </a:r>
            <a:r>
              <a:rPr lang="en-US" sz="2400" dirty="0"/>
              <a:t> from the request. </a:t>
            </a:r>
          </a:p>
          <a:p>
            <a:pPr lvl="1"/>
            <a:r>
              <a:rPr lang="en-US" sz="2400" dirty="0"/>
              <a:t>In this example, a workers’ compensation absence request was</a:t>
            </a:r>
            <a:br>
              <a:rPr lang="en-US" sz="2400" dirty="0"/>
            </a:br>
            <a:r>
              <a:rPr lang="en-US" sz="2400" dirty="0"/>
              <a:t>submitted on 7/23/18 at 10:11am</a:t>
            </a:r>
            <a:br>
              <a:rPr lang="en-US" sz="2400" dirty="0"/>
            </a:br>
            <a:r>
              <a:rPr lang="en-US" sz="2400" dirty="0"/>
              <a:t>approved on 7/23/18 at 10:19am</a:t>
            </a:r>
            <a:br>
              <a:rPr lang="en-US" sz="2400" dirty="0"/>
            </a:br>
            <a:r>
              <a:rPr lang="en-US" sz="2400" dirty="0"/>
              <a:t>and entered into </a:t>
            </a:r>
            <a:r>
              <a:rPr lang="en-US" sz="2400" b="1" dirty="0"/>
              <a:t>Job Data </a:t>
            </a:r>
            <a:r>
              <a:rPr lang="en-US" sz="2400" dirty="0"/>
              <a:t>and approved on 7/23/18 at 10:27am</a:t>
            </a:r>
          </a:p>
        </p:txBody>
      </p:sp>
      <p:sp>
        <p:nvSpPr>
          <p:cNvPr id="5" name="Title 4"/>
          <p:cNvSpPr>
            <a:spLocks noGrp="1"/>
          </p:cNvSpPr>
          <p:nvPr>
            <p:ph type="title"/>
          </p:nvPr>
        </p:nvSpPr>
        <p:spPr>
          <a:xfrm>
            <a:off x="137160" y="65687"/>
            <a:ext cx="9006840" cy="850911"/>
          </a:xfrm>
        </p:spPr>
        <p:txBody>
          <a:bodyPr/>
          <a:lstStyle/>
          <a:p>
            <a:r>
              <a:rPr lang="en-US" sz="3000" dirty="0"/>
              <a:t>Extended Absence Trans. History </a:t>
            </a:r>
            <a:r>
              <a:rPr lang="en-US" sz="1800" dirty="0"/>
              <a:t>(</a:t>
            </a:r>
            <a:r>
              <a:rPr lang="en-US" sz="1800" dirty="0" err="1"/>
              <a:t>con’t</a:t>
            </a:r>
            <a:r>
              <a:rPr lang="en-US" sz="1800" dirty="0"/>
              <a:t>)</a:t>
            </a:r>
          </a:p>
        </p:txBody>
      </p:sp>
      <p:sp>
        <p:nvSpPr>
          <p:cNvPr id="2" name="Rectangle 1"/>
          <p:cNvSpPr/>
          <p:nvPr/>
        </p:nvSpPr>
        <p:spPr>
          <a:xfrm>
            <a:off x="833481" y="4507264"/>
            <a:ext cx="631179" cy="1246173"/>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lIns="0" rIns="0" rtlCol="0" anchor="b" anchorCtr="0"/>
          <a:lstStyle/>
          <a:p>
            <a:pPr algn="ctr"/>
            <a:r>
              <a:rPr lang="en-US" sz="1600" b="1" dirty="0">
                <a:solidFill>
                  <a:schemeClr val="tx1"/>
                </a:solidFill>
              </a:rPr>
              <a:t>When</a:t>
            </a:r>
          </a:p>
        </p:txBody>
      </p:sp>
      <p:sp>
        <p:nvSpPr>
          <p:cNvPr id="9" name="Rectangle 8"/>
          <p:cNvSpPr/>
          <p:nvPr/>
        </p:nvSpPr>
        <p:spPr>
          <a:xfrm>
            <a:off x="234669" y="4507264"/>
            <a:ext cx="598811" cy="1246173"/>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lIns="0" rIns="0" rtlCol="0" anchor="b" anchorCtr="0"/>
          <a:lstStyle/>
          <a:p>
            <a:pPr algn="ctr"/>
            <a:r>
              <a:rPr lang="en-US" b="1" dirty="0">
                <a:solidFill>
                  <a:schemeClr val="tx1"/>
                </a:solidFill>
              </a:rPr>
              <a:t>Who</a:t>
            </a:r>
          </a:p>
        </p:txBody>
      </p:sp>
      <p:sp>
        <p:nvSpPr>
          <p:cNvPr id="8" name="Rectangle 7"/>
          <p:cNvSpPr/>
          <p:nvPr/>
        </p:nvSpPr>
        <p:spPr>
          <a:xfrm flipH="1">
            <a:off x="1294227" y="3724495"/>
            <a:ext cx="7466428" cy="498232"/>
          </a:xfrm>
          <a:prstGeom prst="rect">
            <a:avLst/>
          </a:prstGeom>
          <a:solidFill>
            <a:srgbClr val="FFFF00"/>
          </a:solidFill>
          <a:ln w="25400" cap="sq" cmpd="sng" algn="ctr">
            <a:solidFill>
              <a:schemeClr val="accent1">
                <a:lumMod val="75000"/>
              </a:schemeClr>
            </a:solidFill>
            <a:prstDash val="solid"/>
            <a:tailEnd type="triangle" w="lg" len="lg"/>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defRPr/>
            </a:pPr>
            <a:r>
              <a:rPr lang="en-US" sz="1900" kern="0" dirty="0">
                <a:solidFill>
                  <a:srgbClr val="000000"/>
                </a:solidFill>
                <a:ea typeface="Times New Roman"/>
                <a:cs typeface="Arial"/>
              </a:rPr>
              <a:t>Click the tabs to view additional information about the absence request.</a:t>
            </a:r>
          </a:p>
        </p:txBody>
      </p:sp>
      <p:sp>
        <p:nvSpPr>
          <p:cNvPr id="10" name="Rectangle 9"/>
          <p:cNvSpPr/>
          <p:nvPr/>
        </p:nvSpPr>
        <p:spPr>
          <a:xfrm>
            <a:off x="8184123" y="4532406"/>
            <a:ext cx="631179" cy="1246173"/>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lIns="0" rIns="0" rtlCol="0" anchor="b" anchorCtr="0"/>
          <a:lstStyle/>
          <a:p>
            <a:pPr algn="ctr"/>
            <a:r>
              <a:rPr lang="en-US" sz="1600" b="1" dirty="0">
                <a:solidFill>
                  <a:schemeClr val="tx1"/>
                </a:solidFill>
              </a:rPr>
              <a:t>Notes</a:t>
            </a:r>
          </a:p>
        </p:txBody>
      </p:sp>
    </p:spTree>
    <p:extLst>
      <p:ext uri="{BB962C8B-B14F-4D97-AF65-F5344CB8AC3E}">
        <p14:creationId xmlns:p14="http://schemas.microsoft.com/office/powerpoint/2010/main" val="408756555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458411" y="1197864"/>
            <a:ext cx="8227180" cy="5029200"/>
          </a:xfrm>
        </p:spPr>
        <p:txBody>
          <a:bodyPr>
            <a:normAutofit/>
          </a:bodyPr>
          <a:lstStyle/>
          <a:p>
            <a:pPr marL="0" indent="0">
              <a:buNone/>
            </a:pPr>
            <a:r>
              <a:rPr lang="en-US" sz="2800" dirty="0"/>
              <a:t>Having completed this lesson, you should be able to:</a:t>
            </a:r>
          </a:p>
          <a:p>
            <a:pPr>
              <a:buFont typeface="Arial" panose="020B0604020202020204" pitchFamily="34" charset="0"/>
              <a:buChar char="•"/>
            </a:pPr>
            <a:r>
              <a:rPr lang="en-US" sz="2400" dirty="0"/>
              <a:t>View EA history using the </a:t>
            </a:r>
            <a:r>
              <a:rPr lang="en-US" sz="2400" b="1" dirty="0"/>
              <a:t>Extended Absences Trans History</a:t>
            </a:r>
            <a:r>
              <a:rPr lang="en-US" sz="2400" dirty="0"/>
              <a:t> page.</a:t>
            </a:r>
          </a:p>
        </p:txBody>
      </p:sp>
      <p:sp>
        <p:nvSpPr>
          <p:cNvPr id="4" name="Title 3"/>
          <p:cNvSpPr>
            <a:spLocks noGrp="1"/>
          </p:cNvSpPr>
          <p:nvPr>
            <p:ph type="title"/>
          </p:nvPr>
        </p:nvSpPr>
        <p:spPr/>
        <p:txBody>
          <a:bodyPr/>
          <a:lstStyle/>
          <a:p>
            <a:r>
              <a:rPr lang="en-US" dirty="0"/>
              <a:t>Lesson Objectives Review</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9832" y="283464"/>
            <a:ext cx="914400" cy="914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1568334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a:solidFill>
                  <a:srgbClr val="1D579B"/>
                </a:solidFill>
                <a:latin typeface="Nirmala UI Semilight" panose="020B0402040204020203" pitchFamily="34" charset="0"/>
                <a:ea typeface="Microsoft Sans Serif" panose="020B0604020202020204" pitchFamily="34" charset="0"/>
                <a:cs typeface="Nirmala UI Semilight" panose="020B0402040204020203" pitchFamily="34" charset="0"/>
              </a:rPr>
              <a:t>Course Review</a:t>
            </a:r>
          </a:p>
        </p:txBody>
      </p:sp>
      <p:pic>
        <p:nvPicPr>
          <p:cNvPr id="4" name="Picture 3">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b="10636"/>
          <a:stretch/>
        </p:blipFill>
        <p:spPr>
          <a:xfrm>
            <a:off x="8515029" y="77987"/>
            <a:ext cx="537531" cy="518160"/>
          </a:xfrm>
          <a:prstGeom prst="rect">
            <a:avLst/>
          </a:prstGeom>
        </p:spPr>
      </p:pic>
      <p:pic>
        <p:nvPicPr>
          <p:cNvPr id="2" name="Picture 1" descr="White Male 3D Man Isolated · Free image on Pixabay"/>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63689" y="3034146"/>
            <a:ext cx="2589415" cy="2589415"/>
          </a:xfrm>
          <a:prstGeom prst="rect">
            <a:avLst/>
          </a:prstGeom>
        </p:spPr>
      </p:pic>
      <p:sp>
        <p:nvSpPr>
          <p:cNvPr id="5" name="5-Point Star 4"/>
          <p:cNvSpPr>
            <a:spLocks/>
          </p:cNvSpPr>
          <p:nvPr/>
        </p:nvSpPr>
        <p:spPr>
          <a:xfrm>
            <a:off x="155448" y="1883664"/>
            <a:ext cx="475488" cy="47548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4234126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dirty="0"/>
              <a:t>Having completed this course, you should be able to:</a:t>
            </a:r>
          </a:p>
          <a:p>
            <a:pPr>
              <a:buFont typeface="Arial" panose="020B0604020202020204" pitchFamily="34" charset="0"/>
              <a:buChar char="•"/>
            </a:pPr>
            <a:r>
              <a:rPr lang="en-US" sz="2800" dirty="0"/>
              <a:t>Describe the Leave of Absence system process.</a:t>
            </a:r>
          </a:p>
          <a:p>
            <a:pPr>
              <a:buFont typeface="Arial" panose="020B0604020202020204" pitchFamily="34" charset="0"/>
              <a:buChar char="•"/>
            </a:pPr>
            <a:r>
              <a:rPr lang="en-US" sz="2800" dirty="0"/>
              <a:t>Identify the fields and functionality of the </a:t>
            </a:r>
            <a:r>
              <a:rPr lang="en-US" sz="2800" b="1" dirty="0"/>
              <a:t>Request Extended Absence </a:t>
            </a:r>
            <a:r>
              <a:rPr lang="en-US" sz="2800" dirty="0"/>
              <a:t>page and the </a:t>
            </a:r>
            <a:r>
              <a:rPr lang="en-US" sz="2800" b="1" dirty="0"/>
              <a:t>Administer Extended Absence </a:t>
            </a:r>
            <a:r>
              <a:rPr lang="en-US" sz="2800" dirty="0"/>
              <a:t>page.</a:t>
            </a:r>
          </a:p>
          <a:p>
            <a:pPr>
              <a:buFont typeface="Arial" panose="020B0604020202020204" pitchFamily="34" charset="0"/>
              <a:buChar char="•"/>
            </a:pPr>
            <a:r>
              <a:rPr lang="en-US" sz="2800" dirty="0"/>
              <a:t>Submit various types of employee EA.</a:t>
            </a:r>
          </a:p>
          <a:p>
            <a:pPr>
              <a:buFont typeface="Arial" panose="020B0604020202020204" pitchFamily="34" charset="0"/>
              <a:buChar char="•"/>
            </a:pPr>
            <a:r>
              <a:rPr lang="en-US" sz="2800" dirty="0"/>
              <a:t>Extend employee EA.</a:t>
            </a:r>
          </a:p>
          <a:p>
            <a:pPr>
              <a:buFont typeface="Arial" panose="020B0604020202020204" pitchFamily="34" charset="0"/>
              <a:buChar char="•"/>
            </a:pPr>
            <a:r>
              <a:rPr lang="en-US" sz="2800" dirty="0"/>
              <a:t>Edit employee EA.</a:t>
            </a:r>
          </a:p>
          <a:p>
            <a:pPr>
              <a:buFont typeface="Arial" panose="020B0604020202020204" pitchFamily="34" charset="0"/>
              <a:buChar char="•"/>
            </a:pPr>
            <a:r>
              <a:rPr lang="en-US" sz="2800" dirty="0"/>
              <a:t>Return employee from EA.</a:t>
            </a:r>
          </a:p>
        </p:txBody>
      </p:sp>
      <p:sp>
        <p:nvSpPr>
          <p:cNvPr id="3" name="Title 2"/>
          <p:cNvSpPr>
            <a:spLocks noGrp="1"/>
          </p:cNvSpPr>
          <p:nvPr>
            <p:ph type="title"/>
          </p:nvPr>
        </p:nvSpPr>
        <p:spPr/>
        <p:txBody>
          <a:bodyPr/>
          <a:lstStyle/>
          <a:p>
            <a:r>
              <a:rPr lang="en-US" dirty="0"/>
              <a:t>Course Objectives Review</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9832" y="283464"/>
            <a:ext cx="914400" cy="914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0627536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514338" indent="-514338">
              <a:buFont typeface="+mj-lt"/>
              <a:buAutoNum type="arabicPeriod"/>
            </a:pPr>
            <a:r>
              <a:rPr lang="en-US" dirty="0" smtClean="0"/>
              <a:t>After preliminary actions, Leave Initiator submits </a:t>
            </a:r>
            <a:r>
              <a:rPr lang="en-US" dirty="0"/>
              <a:t>extended absence </a:t>
            </a:r>
            <a:r>
              <a:rPr lang="en-US" dirty="0" smtClean="0"/>
              <a:t>requests</a:t>
            </a:r>
            <a:r>
              <a:rPr lang="en-US" dirty="0"/>
              <a:t>.</a:t>
            </a:r>
            <a:r>
              <a:rPr lang="en-US" dirty="0" smtClean="0"/>
              <a:t> </a:t>
            </a:r>
          </a:p>
          <a:p>
            <a:pPr marL="514338" indent="-514338">
              <a:buFont typeface="+mj-lt"/>
              <a:buAutoNum type="arabicPeriod"/>
            </a:pPr>
            <a:r>
              <a:rPr lang="en-US" dirty="0" smtClean="0"/>
              <a:t>New and Edited requests routes </a:t>
            </a:r>
            <a:r>
              <a:rPr lang="en-US" dirty="0"/>
              <a:t>to </a:t>
            </a:r>
            <a:r>
              <a:rPr lang="en-US" dirty="0" smtClean="0"/>
              <a:t>the local </a:t>
            </a:r>
            <a:r>
              <a:rPr lang="en-US" dirty="0"/>
              <a:t>Approver(s</a:t>
            </a:r>
            <a:r>
              <a:rPr lang="en-US" dirty="0" smtClean="0"/>
              <a:t>). </a:t>
            </a:r>
          </a:p>
          <a:p>
            <a:pPr marL="514338" indent="-514338">
              <a:buFont typeface="+mj-lt"/>
              <a:buAutoNum type="arabicPeriod"/>
            </a:pPr>
            <a:r>
              <a:rPr lang="en-US" dirty="0" smtClean="0"/>
              <a:t>Then </a:t>
            </a:r>
            <a:r>
              <a:rPr lang="en-US" dirty="0"/>
              <a:t>to the Approver at UCPC. </a:t>
            </a:r>
          </a:p>
          <a:p>
            <a:pPr lvl="1"/>
            <a:r>
              <a:rPr lang="en-US" dirty="0"/>
              <a:t>The UCPC WFA Production Approver adds the leave information to the employee’s </a:t>
            </a:r>
            <a:r>
              <a:rPr lang="en-US" b="1" dirty="0"/>
              <a:t>Job </a:t>
            </a:r>
            <a:r>
              <a:rPr lang="en-US" b="1" dirty="0" smtClean="0"/>
              <a:t>Data </a:t>
            </a:r>
            <a:r>
              <a:rPr lang="en-US" dirty="0" smtClean="0"/>
              <a:t>and </a:t>
            </a:r>
            <a:r>
              <a:rPr lang="en-US" dirty="0"/>
              <a:t>approves the absence request.</a:t>
            </a:r>
          </a:p>
          <a:p>
            <a:pPr>
              <a:buFont typeface="Arial" panose="020B0604020202020204" pitchFamily="34" charset="0"/>
              <a:buChar char="•"/>
            </a:pPr>
            <a:r>
              <a:rPr lang="en-US" dirty="0" smtClean="0"/>
              <a:t>EA changes require an edit </a:t>
            </a:r>
            <a:r>
              <a:rPr lang="en-US" b="1" dirty="0" smtClean="0"/>
              <a:t>or</a:t>
            </a:r>
            <a:r>
              <a:rPr lang="en-US" dirty="0" smtClean="0"/>
              <a:t> new request row.</a:t>
            </a:r>
          </a:p>
          <a:p>
            <a:pPr>
              <a:buFont typeface="Arial" panose="020B0604020202020204" pitchFamily="34" charset="0"/>
              <a:buChar char="•"/>
            </a:pPr>
            <a:r>
              <a:rPr lang="en-US" dirty="0" smtClean="0"/>
              <a:t>Enter </a:t>
            </a:r>
            <a:r>
              <a:rPr lang="en-US" dirty="0"/>
              <a:t>a </a:t>
            </a:r>
            <a:r>
              <a:rPr lang="en-US" b="1" dirty="0" smtClean="0"/>
              <a:t>meaningful </a:t>
            </a:r>
            <a:r>
              <a:rPr lang="en-US" dirty="0" smtClean="0">
                <a:solidFill>
                  <a:srgbClr val="FF0000"/>
                </a:solidFill>
              </a:rPr>
              <a:t>Comment</a:t>
            </a:r>
            <a:r>
              <a:rPr lang="en-US" dirty="0" smtClean="0"/>
              <a:t> </a:t>
            </a:r>
            <a:r>
              <a:rPr lang="en-US" b="1" dirty="0"/>
              <a:t>every </a:t>
            </a:r>
            <a:r>
              <a:rPr lang="en-US" dirty="0"/>
              <a:t>time you request a </a:t>
            </a:r>
            <a:r>
              <a:rPr lang="en-US" dirty="0" smtClean="0"/>
              <a:t>new EA or </a:t>
            </a:r>
            <a:r>
              <a:rPr lang="en-US" dirty="0"/>
              <a:t>edit </a:t>
            </a:r>
            <a:r>
              <a:rPr lang="en-US" dirty="0" smtClean="0"/>
              <a:t>one. </a:t>
            </a:r>
            <a:endParaRPr lang="en-US" dirty="0"/>
          </a:p>
        </p:txBody>
      </p:sp>
      <p:sp>
        <p:nvSpPr>
          <p:cNvPr id="3" name="Title 2"/>
          <p:cNvSpPr>
            <a:spLocks noGrp="1"/>
          </p:cNvSpPr>
          <p:nvPr>
            <p:ph type="title"/>
          </p:nvPr>
        </p:nvSpPr>
        <p:spPr/>
        <p:txBody>
          <a:bodyPr/>
          <a:lstStyle/>
          <a:p>
            <a:r>
              <a:rPr lang="en-US" dirty="0"/>
              <a:t>Putting It All Together</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9832" y="283464"/>
            <a:ext cx="914400" cy="914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5693692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57252185"/>
              </p:ext>
            </p:extLst>
          </p:nvPr>
        </p:nvGraphicFramePr>
        <p:xfrm>
          <a:off x="124691" y="1139401"/>
          <a:ext cx="4821382" cy="2842665"/>
        </p:xfrm>
        <a:graphic>
          <a:graphicData uri="http://schemas.openxmlformats.org/drawingml/2006/table">
            <a:tbl>
              <a:tblPr firstRow="1" bandRow="1">
                <a:tableStyleId>{5C22544A-7EE6-4342-B048-85BDC9FD1C3A}</a:tableStyleId>
              </a:tblPr>
              <a:tblGrid>
                <a:gridCol w="3487145">
                  <a:extLst>
                    <a:ext uri="{9D8B030D-6E8A-4147-A177-3AD203B41FA5}">
                      <a16:colId xmlns:a16="http://schemas.microsoft.com/office/drawing/2014/main" val="1610618051"/>
                    </a:ext>
                  </a:extLst>
                </a:gridCol>
                <a:gridCol w="1334237">
                  <a:extLst>
                    <a:ext uri="{9D8B030D-6E8A-4147-A177-3AD203B41FA5}">
                      <a16:colId xmlns:a16="http://schemas.microsoft.com/office/drawing/2014/main" val="2527793913"/>
                    </a:ext>
                  </a:extLst>
                </a:gridCol>
              </a:tblGrid>
              <a:tr h="429705">
                <a:tc>
                  <a:txBody>
                    <a:bodyPr/>
                    <a:lstStyle/>
                    <a:p>
                      <a:endParaRPr lang="en-US" sz="1300" dirty="0"/>
                    </a:p>
                  </a:txBody>
                  <a:tcPr/>
                </a:tc>
                <a:tc>
                  <a:txBody>
                    <a:bodyPr/>
                    <a:lstStyle/>
                    <a:p>
                      <a:pPr algn="ctr"/>
                      <a:r>
                        <a:rPr lang="en-US" sz="2000" dirty="0" smtClean="0"/>
                        <a:t>Pages</a:t>
                      </a:r>
                      <a:endParaRPr lang="en-US" sz="2000" dirty="0"/>
                    </a:p>
                  </a:txBody>
                  <a:tcPr/>
                </a:tc>
                <a:extLst>
                  <a:ext uri="{0D108BD9-81ED-4DB2-BD59-A6C34878D82A}">
                    <a16:rowId xmlns:a16="http://schemas.microsoft.com/office/drawing/2014/main" val="3378125968"/>
                  </a:ext>
                </a:extLst>
              </a:tr>
              <a:tr h="2412960">
                <a:tc>
                  <a:txBody>
                    <a:bodyPr/>
                    <a:lstStyle/>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smtClean="0"/>
                        <a:t>        </a:t>
                      </a:r>
                      <a:r>
                        <a:rPr lang="en-US" sz="1600" dirty="0" smtClean="0"/>
                        <a:t>_</a:t>
                      </a:r>
                      <a:r>
                        <a:rPr lang="en-US" sz="1900" dirty="0" smtClean="0"/>
                        <a:t>_</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dirty="0" smtClean="0"/>
                    </a:p>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dirty="0" smtClean="0"/>
                        <a:t>Request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dirty="0" smtClean="0"/>
                        <a:t>Extended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dirty="0" smtClean="0"/>
                        <a:t>Absence </a:t>
                      </a:r>
                    </a:p>
                    <a:p>
                      <a:pPr algn="ctr"/>
                      <a:r>
                        <a:rPr lang="en-US" sz="1300" dirty="0" smtClean="0"/>
                        <a:t>__</a:t>
                      </a:r>
                    </a:p>
                  </a:txBody>
                  <a:tcPr marL="182880"/>
                </a:tc>
                <a:extLst>
                  <a:ext uri="{0D108BD9-81ED-4DB2-BD59-A6C34878D82A}">
                    <a16:rowId xmlns:a16="http://schemas.microsoft.com/office/drawing/2014/main" val="979882929"/>
                  </a:ext>
                </a:extLst>
              </a:tr>
            </a:tbl>
          </a:graphicData>
        </a:graphic>
      </p:graphicFrame>
      <p:sp>
        <p:nvSpPr>
          <p:cNvPr id="4" name="TextBox 3"/>
          <p:cNvSpPr txBox="1"/>
          <p:nvPr/>
        </p:nvSpPr>
        <p:spPr>
          <a:xfrm>
            <a:off x="238991" y="1139401"/>
            <a:ext cx="3166111" cy="2523768"/>
          </a:xfrm>
          <a:prstGeom prst="rect">
            <a:avLst/>
          </a:prstGeom>
          <a:noFill/>
        </p:spPr>
        <p:txBody>
          <a:bodyPr wrap="square" rtlCol="0">
            <a:spAutoFit/>
          </a:bodyPr>
          <a:lstStyle/>
          <a:p>
            <a:pPr>
              <a:spcAft>
                <a:spcPts val="600"/>
              </a:spcAft>
            </a:pPr>
            <a:r>
              <a:rPr lang="en-US" sz="2000" dirty="0">
                <a:solidFill>
                  <a:srgbClr val="1D579B"/>
                </a:solidFill>
              </a:rPr>
              <a:t>	</a:t>
            </a:r>
            <a:r>
              <a:rPr lang="en-US" sz="2000" b="1" dirty="0">
                <a:solidFill>
                  <a:schemeClr val="bg1"/>
                </a:solidFill>
              </a:rPr>
              <a:t>Preliminary Actions</a:t>
            </a:r>
          </a:p>
          <a:p>
            <a:pPr>
              <a:spcAft>
                <a:spcPts val="600"/>
              </a:spcAft>
            </a:pPr>
            <a:endParaRPr lang="en-US" sz="800" b="1" dirty="0">
              <a:solidFill>
                <a:schemeClr val="bg1"/>
              </a:solidFill>
            </a:endParaRPr>
          </a:p>
          <a:p>
            <a:pPr marL="342891" indent="-342891">
              <a:spcAft>
                <a:spcPts val="600"/>
              </a:spcAft>
              <a:buFont typeface="Wingdings" panose="05000000000000000000" pitchFamily="2" charset="2"/>
              <a:buChar char="q"/>
            </a:pPr>
            <a:r>
              <a:rPr lang="en-US" sz="2000" dirty="0"/>
              <a:t>Person Org Summary</a:t>
            </a:r>
          </a:p>
          <a:p>
            <a:pPr marL="342891" indent="-342891">
              <a:spcAft>
                <a:spcPts val="600"/>
              </a:spcAft>
              <a:buFont typeface="Wingdings" panose="05000000000000000000" pitchFamily="2" charset="2"/>
              <a:buChar char="q"/>
            </a:pPr>
            <a:r>
              <a:rPr lang="en-US" sz="2000" dirty="0"/>
              <a:t>Benefits Summary		</a:t>
            </a:r>
          </a:p>
          <a:p>
            <a:pPr marL="342891" indent="-342891">
              <a:spcAft>
                <a:spcPts val="600"/>
              </a:spcAft>
              <a:buFont typeface="Wingdings" panose="05000000000000000000" pitchFamily="2" charset="2"/>
              <a:buChar char="q"/>
            </a:pPr>
            <a:r>
              <a:rPr lang="en-US" sz="2000" dirty="0"/>
              <a:t>Review Absence Balances</a:t>
            </a:r>
          </a:p>
          <a:p>
            <a:pPr marL="342891" indent="-342891">
              <a:spcAft>
                <a:spcPts val="600"/>
              </a:spcAft>
              <a:buFont typeface="Wingdings" panose="05000000000000000000" pitchFamily="2" charset="2"/>
              <a:buChar char="q"/>
            </a:pPr>
            <a:r>
              <a:rPr lang="en-US" sz="2000" dirty="0"/>
              <a:t>Election Form</a:t>
            </a:r>
          </a:p>
          <a:p>
            <a:pPr marL="342891" indent="-342891">
              <a:spcAft>
                <a:spcPts val="600"/>
              </a:spcAft>
              <a:buFont typeface="Wingdings" panose="05000000000000000000" pitchFamily="2" charset="2"/>
              <a:buChar char="q"/>
            </a:pPr>
            <a:r>
              <a:rPr lang="en-US" sz="2000" dirty="0"/>
              <a:t>Contact HR</a:t>
            </a:r>
          </a:p>
        </p:txBody>
      </p:sp>
      <p:sp>
        <p:nvSpPr>
          <p:cNvPr id="8" name="Right Brace 7"/>
          <p:cNvSpPr/>
          <p:nvPr/>
        </p:nvSpPr>
        <p:spPr>
          <a:xfrm>
            <a:off x="3296066" y="2318007"/>
            <a:ext cx="244015" cy="756731"/>
          </a:xfrm>
          <a:prstGeom prst="rightBrace">
            <a:avLst>
              <a:gd name="adj1" fmla="val 27201"/>
              <a:gd name="adj2" fmla="val 49389"/>
            </a:avLst>
          </a:prstGeom>
          <a:noFill/>
          <a:ln w="38100">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9" name="Table 8"/>
          <p:cNvGraphicFramePr>
            <a:graphicFrameLocks noGrp="1"/>
          </p:cNvGraphicFramePr>
          <p:nvPr>
            <p:extLst>
              <p:ext uri="{D42A27DB-BD31-4B8C-83A1-F6EECF244321}">
                <p14:modId xmlns:p14="http://schemas.microsoft.com/office/powerpoint/2010/main" val="667122833"/>
              </p:ext>
            </p:extLst>
          </p:nvPr>
        </p:nvGraphicFramePr>
        <p:xfrm>
          <a:off x="5167745" y="1143003"/>
          <a:ext cx="3865419" cy="5193983"/>
        </p:xfrm>
        <a:graphic>
          <a:graphicData uri="http://schemas.openxmlformats.org/drawingml/2006/table">
            <a:tbl>
              <a:tblPr firstRow="1" bandRow="1">
                <a:tableStyleId>{5C22544A-7EE6-4342-B048-85BDC9FD1C3A}</a:tableStyleId>
              </a:tblPr>
              <a:tblGrid>
                <a:gridCol w="1620983">
                  <a:extLst>
                    <a:ext uri="{9D8B030D-6E8A-4147-A177-3AD203B41FA5}">
                      <a16:colId xmlns:a16="http://schemas.microsoft.com/office/drawing/2014/main" val="1610618051"/>
                    </a:ext>
                  </a:extLst>
                </a:gridCol>
                <a:gridCol w="2244436">
                  <a:extLst>
                    <a:ext uri="{9D8B030D-6E8A-4147-A177-3AD203B41FA5}">
                      <a16:colId xmlns:a16="http://schemas.microsoft.com/office/drawing/2014/main" val="2527793913"/>
                    </a:ext>
                  </a:extLst>
                </a:gridCol>
              </a:tblGrid>
              <a:tr h="3962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smtClean="0"/>
                        <a:t>Pages</a:t>
                      </a:r>
                    </a:p>
                  </a:txBody>
                  <a:tcPr/>
                </a:tc>
                <a:tc>
                  <a:txBody>
                    <a:bodyPr/>
                    <a:lstStyle/>
                    <a:p>
                      <a:pPr algn="ctr"/>
                      <a:r>
                        <a:rPr lang="en-US" sz="2000" dirty="0" smtClean="0"/>
                        <a:t>EA Actions</a:t>
                      </a:r>
                      <a:endParaRPr lang="en-US" sz="2000" dirty="0"/>
                    </a:p>
                  </a:txBody>
                  <a:tcPr/>
                </a:tc>
                <a:extLst>
                  <a:ext uri="{0D108BD9-81ED-4DB2-BD59-A6C34878D82A}">
                    <a16:rowId xmlns:a16="http://schemas.microsoft.com/office/drawing/2014/main" val="3378125968"/>
                  </a:ext>
                </a:extLst>
              </a:tr>
              <a:tr h="1432560">
                <a:tc>
                  <a:txBody>
                    <a:bodyPr/>
                    <a:lstStyle/>
                    <a:p>
                      <a:endParaRPr lang="en-US" sz="1300" dirty="0" smtClean="0"/>
                    </a:p>
                    <a:p>
                      <a:pPr marL="0" marR="0" lvl="0" indent="0" algn="ctr" defTabSz="457200" rtl="0" eaLnBrk="1" fontAlgn="auto" latinLnBrk="0" hangingPunct="1">
                        <a:lnSpc>
                          <a:spcPct val="100000"/>
                        </a:lnSpc>
                        <a:spcBef>
                          <a:spcPts val="0"/>
                        </a:spcBef>
                        <a:spcAft>
                          <a:spcPts val="0"/>
                        </a:spcAft>
                        <a:buClrTx/>
                        <a:buSzTx/>
                        <a:buFontTx/>
                        <a:buNone/>
                        <a:tabLst/>
                        <a:defRPr/>
                      </a:pPr>
                      <a:r>
                        <a:rPr lang="en-US" sz="1900" b="1" dirty="0" smtClean="0"/>
                        <a:t>Request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900" b="1" dirty="0" smtClean="0"/>
                        <a:t>Extended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900" b="1" dirty="0" smtClean="0"/>
                        <a:t>Absence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300" dirty="0" smtClean="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smtClean="0"/>
                        <a:t>        </a:t>
                      </a:r>
                      <a:endParaRPr lang="en-US" sz="1500" dirty="0" smtClean="0"/>
                    </a:p>
                    <a:p>
                      <a:pPr indent="347472">
                        <a:buFont typeface="Arial" panose="020B0604020202020204" pitchFamily="34" charset="0"/>
                        <a:buChar char="•"/>
                      </a:pPr>
                      <a:r>
                        <a:rPr lang="en-US" sz="1900" dirty="0" smtClean="0"/>
                        <a:t>Initial Request</a:t>
                      </a:r>
                    </a:p>
                    <a:p>
                      <a:pPr indent="347472">
                        <a:buFont typeface="Arial" panose="020B0604020202020204" pitchFamily="34" charset="0"/>
                        <a:buChar char="•"/>
                      </a:pPr>
                      <a:r>
                        <a:rPr lang="en-US" sz="1900" dirty="0" smtClean="0"/>
                        <a:t>Change Type</a:t>
                      </a:r>
                    </a:p>
                    <a:p>
                      <a:pPr indent="347472">
                        <a:buFont typeface="Arial" panose="020B0604020202020204" pitchFamily="34" charset="0"/>
                        <a:buChar char="•"/>
                      </a:pPr>
                      <a:r>
                        <a:rPr lang="en-US" sz="1900" dirty="0" smtClean="0"/>
                        <a:t>Add New ROW</a:t>
                      </a:r>
                      <a:endParaRPr lang="en-US" sz="1300" dirty="0" smtClean="0"/>
                    </a:p>
                    <a:p>
                      <a:r>
                        <a:rPr lang="en-US" sz="1300" dirty="0" smtClean="0"/>
                        <a:t>      </a:t>
                      </a:r>
                    </a:p>
                  </a:txBody>
                  <a:tcPr marL="182880"/>
                </a:tc>
                <a:extLst>
                  <a:ext uri="{0D108BD9-81ED-4DB2-BD59-A6C34878D82A}">
                    <a16:rowId xmlns:a16="http://schemas.microsoft.com/office/drawing/2014/main" val="979882929"/>
                  </a:ext>
                </a:extLst>
              </a:tr>
              <a:tr h="204216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300" dirty="0" smtClean="0"/>
                    </a:p>
                    <a:p>
                      <a:pPr marL="0" marR="0" lvl="0" indent="0" algn="ctr" defTabSz="457200" rtl="0" eaLnBrk="1" fontAlgn="auto" latinLnBrk="0" hangingPunct="1">
                        <a:lnSpc>
                          <a:spcPct val="100000"/>
                        </a:lnSpc>
                        <a:spcBef>
                          <a:spcPts val="0"/>
                        </a:spcBef>
                        <a:spcAft>
                          <a:spcPts val="0"/>
                        </a:spcAft>
                        <a:buClrTx/>
                        <a:buSzTx/>
                        <a:buFontTx/>
                        <a:buNone/>
                        <a:tabLst/>
                        <a:defRPr/>
                      </a:pPr>
                      <a:r>
                        <a:rPr lang="en-US" sz="1900" b="1" dirty="0" smtClean="0"/>
                        <a:t>Administer Absence Request</a:t>
                      </a:r>
                      <a:endParaRPr lang="en-US" sz="2000" b="1" dirty="0" smtClean="0"/>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300" dirty="0" smtClean="0"/>
                    </a:p>
                  </a:txBody>
                  <a:tcPr/>
                </a:tc>
                <a:tc>
                  <a:txBody>
                    <a:bodyPr/>
                    <a:lstStyle/>
                    <a:p>
                      <a:pPr marL="342900" indent="-342900">
                        <a:buFont typeface="Arial" panose="020B0604020202020204" pitchFamily="34" charset="0"/>
                        <a:buChar char="•"/>
                      </a:pPr>
                      <a:endParaRPr lang="en-US" sz="800" dirty="0" smtClean="0"/>
                    </a:p>
                    <a:p>
                      <a:pPr marL="342900" indent="-342900">
                        <a:buFont typeface="Arial" panose="020B0604020202020204" pitchFamily="34" charset="0"/>
                        <a:buChar char="•"/>
                      </a:pPr>
                      <a:r>
                        <a:rPr lang="en-US" sz="1900" dirty="0" smtClean="0"/>
                        <a:t>Edit</a:t>
                      </a:r>
                    </a:p>
                    <a:p>
                      <a:pPr marL="342900" indent="-342900">
                        <a:buFont typeface="Arial" panose="020B0604020202020204" pitchFamily="34" charset="0"/>
                        <a:buChar char="•"/>
                      </a:pPr>
                      <a:r>
                        <a:rPr lang="en-US" sz="1900" dirty="0" smtClean="0"/>
                        <a:t>Return from Absence</a:t>
                      </a:r>
                    </a:p>
                    <a:p>
                      <a:pPr marL="342900" indent="-342900">
                        <a:buFont typeface="Arial" panose="020B0604020202020204" pitchFamily="34" charset="0"/>
                        <a:buChar char="•"/>
                      </a:pPr>
                      <a:r>
                        <a:rPr lang="en-US" sz="1900" dirty="0" smtClean="0"/>
                        <a:t>Status</a:t>
                      </a:r>
                    </a:p>
                    <a:p>
                      <a:pPr marL="342900" indent="-342900">
                        <a:buFont typeface="Arial" panose="020B0604020202020204" pitchFamily="34" charset="0"/>
                        <a:buChar char="•"/>
                      </a:pPr>
                      <a:r>
                        <a:rPr lang="en-US" sz="1900" dirty="0" smtClean="0"/>
                        <a:t>Paid, Unpaid</a:t>
                      </a:r>
                    </a:p>
                    <a:p>
                      <a:pPr marL="342900" indent="-342900">
                        <a:buFont typeface="Arial" panose="020B0604020202020204" pitchFamily="34" charset="0"/>
                        <a:buChar char="•"/>
                      </a:pPr>
                      <a:r>
                        <a:rPr lang="en-US" sz="1900" dirty="0" smtClean="0"/>
                        <a:t>Cancel</a:t>
                      </a:r>
                    </a:p>
                    <a:p>
                      <a:pPr marL="0" indent="0">
                        <a:buFont typeface="Arial" panose="020B0604020202020204" pitchFamily="34" charset="0"/>
                        <a:buNone/>
                      </a:pPr>
                      <a:endParaRPr lang="en-US" sz="800" dirty="0" smtClean="0"/>
                    </a:p>
                  </a:txBody>
                  <a:tcPr marL="182880"/>
                </a:tc>
                <a:extLst>
                  <a:ext uri="{0D108BD9-81ED-4DB2-BD59-A6C34878D82A}">
                    <a16:rowId xmlns:a16="http://schemas.microsoft.com/office/drawing/2014/main" val="169579632"/>
                  </a:ext>
                </a:extLst>
              </a:tr>
              <a:tr h="127730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900" b="1" dirty="0" smtClean="0"/>
                        <a:t>Extended Absence Trans History</a:t>
                      </a:r>
                    </a:p>
                  </a:txBody>
                  <a:tcPr anchor="ctr"/>
                </a:tc>
                <a:tc>
                  <a:txBody>
                    <a:bodyPr/>
                    <a:lstStyle/>
                    <a:p>
                      <a:endParaRPr lang="en-US" sz="13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smtClean="0">
                          <a:solidFill>
                            <a:schemeClr val="tx1"/>
                          </a:solidFill>
                        </a:rPr>
                        <a:t>   All EA per </a:t>
                      </a:r>
                      <a:r>
                        <a:rPr lang="en-US" sz="1900" dirty="0" err="1" smtClean="0">
                          <a:solidFill>
                            <a:schemeClr val="tx1"/>
                          </a:solidFill>
                        </a:rPr>
                        <a:t>Empl</a:t>
                      </a:r>
                      <a:r>
                        <a:rPr lang="en-US" sz="1900" dirty="0" smtClean="0">
                          <a:solidFill>
                            <a:schemeClr val="tx1"/>
                          </a:solidFill>
                        </a:rPr>
                        <a:t>.</a:t>
                      </a:r>
                    </a:p>
                    <a:p>
                      <a:endParaRPr lang="en-US" sz="1300" dirty="0"/>
                    </a:p>
                  </a:txBody>
                  <a:tcPr marL="182880"/>
                </a:tc>
                <a:extLst>
                  <a:ext uri="{0D108BD9-81ED-4DB2-BD59-A6C34878D82A}">
                    <a16:rowId xmlns:a16="http://schemas.microsoft.com/office/drawing/2014/main" val="2217158526"/>
                  </a:ext>
                </a:extLst>
              </a:tr>
            </a:tbl>
          </a:graphicData>
        </a:graphic>
      </p:graphicFrame>
      <p:sp>
        <p:nvSpPr>
          <p:cNvPr id="10" name="Title 3"/>
          <p:cNvSpPr>
            <a:spLocks noGrp="1"/>
          </p:cNvSpPr>
          <p:nvPr>
            <p:ph type="title"/>
          </p:nvPr>
        </p:nvSpPr>
        <p:spPr>
          <a:xfrm>
            <a:off x="141515" y="26579"/>
            <a:ext cx="9002487" cy="850911"/>
          </a:xfrm>
        </p:spPr>
        <p:txBody>
          <a:bodyPr/>
          <a:lstStyle/>
          <a:p>
            <a:r>
              <a:rPr lang="en-US" dirty="0" smtClean="0"/>
              <a:t>Actions per Page</a:t>
            </a:r>
            <a:endParaRPr lang="en-US" dirty="0"/>
          </a:p>
        </p:txBody>
      </p:sp>
    </p:spTree>
    <p:extLst>
      <p:ext uri="{BB962C8B-B14F-4D97-AF65-F5344CB8AC3E}">
        <p14:creationId xmlns:p14="http://schemas.microsoft.com/office/powerpoint/2010/main" val="279806986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hatever possessed him? | Chris The Story Reading Ape's Blo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469" y="1970890"/>
            <a:ext cx="1252459" cy="1878687"/>
          </a:xfrm>
          <a:prstGeom prst="roundRect">
            <a:avLst/>
          </a:prstGeom>
        </p:spPr>
      </p:pic>
      <p:sp>
        <p:nvSpPr>
          <p:cNvPr id="4" name="Title 3"/>
          <p:cNvSpPr>
            <a:spLocks noGrp="1"/>
          </p:cNvSpPr>
          <p:nvPr>
            <p:ph type="title"/>
          </p:nvPr>
        </p:nvSpPr>
        <p:spPr>
          <a:xfrm>
            <a:off x="141515" y="26579"/>
            <a:ext cx="9002487" cy="850911"/>
          </a:xfrm>
        </p:spPr>
        <p:txBody>
          <a:bodyPr/>
          <a:lstStyle/>
          <a:p>
            <a:r>
              <a:rPr lang="en-US" dirty="0" smtClean="0"/>
              <a:t>Leave </a:t>
            </a:r>
            <a:r>
              <a:rPr lang="en-US" dirty="0"/>
              <a:t>of Absences</a:t>
            </a:r>
          </a:p>
        </p:txBody>
      </p:sp>
      <p:sp>
        <p:nvSpPr>
          <p:cNvPr id="3" name="Text Placeholder 2"/>
          <p:cNvSpPr>
            <a:spLocks noGrp="1"/>
          </p:cNvSpPr>
          <p:nvPr>
            <p:ph type="body" idx="10"/>
          </p:nvPr>
        </p:nvSpPr>
        <p:spPr>
          <a:xfrm>
            <a:off x="380045" y="1138419"/>
            <a:ext cx="3598500" cy="640080"/>
          </a:xfrm>
        </p:spPr>
        <p:txBody>
          <a:bodyPr>
            <a:noAutofit/>
          </a:bodyPr>
          <a:lstStyle/>
          <a:p>
            <a:r>
              <a:rPr lang="en-US" sz="2800" dirty="0">
                <a:solidFill>
                  <a:srgbClr val="000000"/>
                </a:solidFill>
              </a:rPr>
              <a:t>Where do I do What?</a:t>
            </a:r>
          </a:p>
        </p:txBody>
      </p:sp>
      <p:sp>
        <p:nvSpPr>
          <p:cNvPr id="8" name="TextBox 7"/>
          <p:cNvSpPr txBox="1"/>
          <p:nvPr/>
        </p:nvSpPr>
        <p:spPr>
          <a:xfrm>
            <a:off x="4418607" y="1302511"/>
            <a:ext cx="4451903" cy="3046988"/>
          </a:xfrm>
          <a:prstGeom prst="rect">
            <a:avLst/>
          </a:prstGeom>
          <a:noFill/>
        </p:spPr>
        <p:txBody>
          <a:bodyPr wrap="square" rtlCol="0">
            <a:spAutoFit/>
          </a:bodyPr>
          <a:lstStyle/>
          <a:p>
            <a:r>
              <a:rPr lang="en-US" sz="2400" b="1" dirty="0"/>
              <a:t>Edit Initial -  Administer Extended Absence</a:t>
            </a:r>
            <a:endParaRPr lang="en-US" sz="2400" dirty="0"/>
          </a:p>
          <a:p>
            <a:pPr marL="342891" indent="-342891">
              <a:buFont typeface="Arial" panose="020B0604020202020204" pitchFamily="34" charset="0"/>
              <a:buChar char="•"/>
            </a:pPr>
            <a:r>
              <a:rPr lang="en-US" sz="2400" dirty="0"/>
              <a:t>Change length of leave</a:t>
            </a:r>
          </a:p>
          <a:p>
            <a:pPr marL="342891" indent="-342891">
              <a:buFont typeface="Arial" panose="020B0604020202020204" pitchFamily="34" charset="0"/>
              <a:buChar char="•"/>
            </a:pPr>
            <a:r>
              <a:rPr lang="en-US" sz="2400" dirty="0"/>
              <a:t>Workers’ Comp to Medical</a:t>
            </a:r>
          </a:p>
          <a:p>
            <a:pPr marL="342891" indent="-342891">
              <a:buFont typeface="Arial" panose="020B0604020202020204" pitchFamily="34" charset="0"/>
              <a:buChar char="•"/>
            </a:pPr>
            <a:r>
              <a:rPr lang="en-US" sz="2400" dirty="0"/>
              <a:t>Paid to Unpaid or vice versa and Intermittent</a:t>
            </a:r>
          </a:p>
          <a:p>
            <a:pPr marL="342891" indent="-342891">
              <a:buFont typeface="Arial" panose="020B0604020202020204" pitchFamily="34" charset="0"/>
              <a:buChar char="•"/>
            </a:pPr>
            <a:r>
              <a:rPr lang="en-US" sz="2400" dirty="0"/>
              <a:t>Canceled Leave</a:t>
            </a:r>
          </a:p>
          <a:p>
            <a:pPr marL="342891" indent="-342891">
              <a:buFont typeface="Arial" panose="020B0604020202020204" pitchFamily="34" charset="0"/>
              <a:buChar char="•"/>
            </a:pPr>
            <a:r>
              <a:rPr lang="en-US" sz="2400" dirty="0"/>
              <a:t>Returned from Leave	</a:t>
            </a:r>
          </a:p>
        </p:txBody>
      </p:sp>
      <p:sp>
        <p:nvSpPr>
          <p:cNvPr id="9" name="TextBox 8"/>
          <p:cNvSpPr txBox="1"/>
          <p:nvPr/>
        </p:nvSpPr>
        <p:spPr>
          <a:xfrm>
            <a:off x="292940" y="4015625"/>
            <a:ext cx="8003360" cy="2308324"/>
          </a:xfrm>
          <a:prstGeom prst="rect">
            <a:avLst/>
          </a:prstGeom>
          <a:noFill/>
        </p:spPr>
        <p:txBody>
          <a:bodyPr wrap="square" rtlCol="0">
            <a:spAutoFit/>
          </a:bodyPr>
          <a:lstStyle/>
          <a:p>
            <a:pPr marL="342891" indent="-342891">
              <a:buFont typeface="Arial" panose="020B0604020202020204" pitchFamily="34" charset="0"/>
              <a:buChar char="•"/>
            </a:pPr>
            <a:r>
              <a:rPr lang="en-US" sz="2400" b="1" dirty="0"/>
              <a:t>Request Extended Absence</a:t>
            </a:r>
          </a:p>
          <a:p>
            <a:pPr marL="342891" indent="-342891">
              <a:buFont typeface="Arial" panose="020B0604020202020204" pitchFamily="34" charset="0"/>
              <a:buChar char="•"/>
            </a:pPr>
            <a:r>
              <a:rPr lang="en-US" sz="2400" dirty="0"/>
              <a:t>Initial New Request</a:t>
            </a:r>
          </a:p>
          <a:p>
            <a:pPr marL="342891" indent="-342891">
              <a:buFont typeface="Arial" panose="020B0604020202020204" pitchFamily="34" charset="0"/>
              <a:buChar char="•"/>
            </a:pPr>
            <a:r>
              <a:rPr lang="en-US" sz="2400" dirty="0"/>
              <a:t>Edit – New Request Row</a:t>
            </a:r>
          </a:p>
          <a:p>
            <a:pPr marL="342891" indent="-342891">
              <a:buFont typeface="Arial" panose="020B0604020202020204" pitchFamily="34" charset="0"/>
              <a:buChar char="•"/>
            </a:pPr>
            <a:r>
              <a:rPr lang="en-US" sz="2400" dirty="0"/>
              <a:t>Change leave type, </a:t>
            </a:r>
            <a:r>
              <a:rPr lang="en-US" sz="2400" b="1" u="sng" dirty="0"/>
              <a:t>except</a:t>
            </a:r>
            <a:r>
              <a:rPr lang="en-US" sz="2400" dirty="0"/>
              <a:t> Workers’ Comp to Medical</a:t>
            </a:r>
          </a:p>
          <a:p>
            <a:pPr marL="342891" indent="-342891">
              <a:buFont typeface="Arial" panose="020B0604020202020204" pitchFamily="34" charset="0"/>
              <a:buChar char="•"/>
            </a:pPr>
            <a:endParaRPr lang="en-US" sz="2400" dirty="0"/>
          </a:p>
          <a:p>
            <a:pPr marL="342891" indent="-342891">
              <a:buFont typeface="Arial" panose="020B0604020202020204" pitchFamily="34" charset="0"/>
              <a:buChar char="•"/>
            </a:pPr>
            <a:r>
              <a:rPr lang="en-US" sz="2400" dirty="0"/>
              <a:t>Note: Start Date of New = Expected Return Date of existing</a:t>
            </a:r>
          </a:p>
        </p:txBody>
      </p:sp>
      <p:cxnSp>
        <p:nvCxnSpPr>
          <p:cNvPr id="6" name="Straight Connector 5"/>
          <p:cNvCxnSpPr/>
          <p:nvPr/>
        </p:nvCxnSpPr>
        <p:spPr>
          <a:xfrm>
            <a:off x="444863" y="5749866"/>
            <a:ext cx="8271805" cy="15239"/>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pic>
        <p:nvPicPr>
          <p:cNvPr id="10" name="Picture 9" descr="Managing Software Debt – Building for Inevitable Chan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5021" y="2222531"/>
            <a:ext cx="1627668" cy="1206948"/>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87291882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ales 3D Model Isolated · Free image on Pixab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467" y="1566503"/>
            <a:ext cx="2194560" cy="2194560"/>
          </a:xfrm>
          <a:prstGeom prst="rect">
            <a:avLst/>
          </a:prstGeom>
        </p:spPr>
      </p:pic>
      <p:sp>
        <p:nvSpPr>
          <p:cNvPr id="6" name="Text Placeholder 2"/>
          <p:cNvSpPr>
            <a:spLocks noGrp="1"/>
          </p:cNvSpPr>
          <p:nvPr>
            <p:ph type="body" idx="10"/>
          </p:nvPr>
        </p:nvSpPr>
        <p:spPr>
          <a:xfrm>
            <a:off x="758857" y="1418263"/>
            <a:ext cx="3313523" cy="640080"/>
          </a:xfrm>
        </p:spPr>
        <p:txBody>
          <a:bodyPr/>
          <a:lstStyle/>
          <a:p>
            <a:r>
              <a:rPr lang="en-US" dirty="0" smtClean="0">
                <a:solidFill>
                  <a:srgbClr val="000000"/>
                </a:solidFill>
              </a:rPr>
              <a:t>When can </a:t>
            </a:r>
            <a:r>
              <a:rPr lang="en-US" dirty="0">
                <a:solidFill>
                  <a:srgbClr val="000000"/>
                </a:solidFill>
              </a:rPr>
              <a:t>I do What?</a:t>
            </a:r>
          </a:p>
        </p:txBody>
      </p:sp>
      <p:graphicFrame>
        <p:nvGraphicFramePr>
          <p:cNvPr id="9" name="Diagram 8"/>
          <p:cNvGraphicFramePr/>
          <p:nvPr>
            <p:extLst>
              <p:ext uri="{D42A27DB-BD31-4B8C-83A1-F6EECF244321}">
                <p14:modId xmlns:p14="http://schemas.microsoft.com/office/powerpoint/2010/main" val="3188512059"/>
              </p:ext>
            </p:extLst>
          </p:nvPr>
        </p:nvGraphicFramePr>
        <p:xfrm>
          <a:off x="40397" y="3264351"/>
          <a:ext cx="9018740" cy="28438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Title 3"/>
          <p:cNvSpPr>
            <a:spLocks noGrp="1"/>
          </p:cNvSpPr>
          <p:nvPr>
            <p:ph type="title"/>
          </p:nvPr>
        </p:nvSpPr>
        <p:spPr/>
        <p:txBody>
          <a:bodyPr/>
          <a:lstStyle/>
          <a:p>
            <a:r>
              <a:rPr lang="en-US" dirty="0" smtClean="0"/>
              <a:t>Leave </a:t>
            </a:r>
            <a:r>
              <a:rPr lang="en-US" dirty="0"/>
              <a:t>of Absences</a:t>
            </a:r>
          </a:p>
        </p:txBody>
      </p:sp>
      <p:pic>
        <p:nvPicPr>
          <p:cNvPr id="16" name="Picture 15" descr="Question Mark Note Duplicate · Free image on Pixabay"/>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74747" y="2502663"/>
            <a:ext cx="1095239" cy="1120232"/>
          </a:xfrm>
          <a:prstGeom prst="rect">
            <a:avLst/>
          </a:prstGeom>
        </p:spPr>
      </p:pic>
      <p:grpSp>
        <p:nvGrpSpPr>
          <p:cNvPr id="3" name="Group 2"/>
          <p:cNvGrpSpPr/>
          <p:nvPr/>
        </p:nvGrpSpPr>
        <p:grpSpPr>
          <a:xfrm>
            <a:off x="1123807" y="3909306"/>
            <a:ext cx="4944535" cy="1508105"/>
            <a:chOff x="1123807" y="3909304"/>
            <a:chExt cx="4944534" cy="1508105"/>
          </a:xfrm>
        </p:grpSpPr>
        <p:pic>
          <p:nvPicPr>
            <p:cNvPr id="17" name="Picture 16"/>
            <p:cNvPicPr>
              <a:picLocks noChangeAspect="1"/>
            </p:cNvPicPr>
            <p:nvPr/>
          </p:nvPicPr>
          <p:blipFill rotWithShape="1">
            <a:blip r:embed="rId10"/>
            <a:srcRect l="10275" t="29601" r="8990" b="25600"/>
            <a:stretch/>
          </p:blipFill>
          <p:spPr>
            <a:xfrm>
              <a:off x="4242912" y="4780547"/>
              <a:ext cx="1825429" cy="511120"/>
            </a:xfrm>
            <a:prstGeom prst="roundRect">
              <a:avLst/>
            </a:prstGeom>
            <a:effectLst>
              <a:softEdge rad="31750"/>
            </a:effectLst>
          </p:spPr>
        </p:pic>
        <p:sp>
          <p:nvSpPr>
            <p:cNvPr id="2" name="TextBox 1"/>
            <p:cNvSpPr txBox="1"/>
            <p:nvPr/>
          </p:nvSpPr>
          <p:spPr>
            <a:xfrm>
              <a:off x="1123807" y="3909304"/>
              <a:ext cx="3119105" cy="1508105"/>
            </a:xfrm>
            <a:prstGeom prst="rect">
              <a:avLst/>
            </a:prstGeom>
            <a:noFill/>
          </p:spPr>
          <p:txBody>
            <a:bodyPr wrap="square" rtlCol="0">
              <a:spAutoFit/>
            </a:bodyPr>
            <a:lstStyle/>
            <a:p>
              <a:r>
                <a:rPr lang="en-US" sz="1400" dirty="0">
                  <a:sym typeface="Wingdings" panose="05000000000000000000" pitchFamily="2" charset="2"/>
                </a:rPr>
                <a:t>  </a:t>
              </a:r>
              <a:r>
                <a:rPr lang="en-US" sz="2300" dirty="0"/>
                <a:t>Edit</a:t>
              </a:r>
            </a:p>
            <a:p>
              <a:r>
                <a:rPr lang="en-US" sz="1400" dirty="0">
                  <a:sym typeface="Wingdings" panose="05000000000000000000" pitchFamily="2" charset="2"/>
                </a:rPr>
                <a:t>  </a:t>
              </a:r>
              <a:r>
                <a:rPr lang="en-US" sz="2300" dirty="0"/>
                <a:t>Email local</a:t>
              </a:r>
            </a:p>
            <a:p>
              <a:pPr lvl="0"/>
              <a:r>
                <a:rPr lang="en-US" sz="2300" dirty="0"/>
                <a:t>   approver</a:t>
              </a:r>
            </a:p>
            <a:p>
              <a:pPr lvl="0"/>
              <a:r>
                <a:rPr lang="en-US" sz="2300" dirty="0"/>
                <a:t>   to deny</a:t>
              </a:r>
            </a:p>
          </p:txBody>
        </p:sp>
      </p:grpSp>
    </p:spTree>
    <p:extLst>
      <p:ext uri="{BB962C8B-B14F-4D97-AF65-F5344CB8AC3E}">
        <p14:creationId xmlns:p14="http://schemas.microsoft.com/office/powerpoint/2010/main" val="201727632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297774" y="1650163"/>
          <a:ext cx="8381999" cy="4648200"/>
        </p:xfrm>
        <a:graphic>
          <a:graphicData uri="http://schemas.openxmlformats.org/drawingml/2006/table">
            <a:tbl>
              <a:tblPr firstRow="1" bandRow="1">
                <a:tableStyleId>{5C22544A-7EE6-4342-B048-85BDC9FD1C3A}</a:tableStyleId>
              </a:tblPr>
              <a:tblGrid>
                <a:gridCol w="374844">
                  <a:extLst>
                    <a:ext uri="{9D8B030D-6E8A-4147-A177-3AD203B41FA5}">
                      <a16:colId xmlns:a16="http://schemas.microsoft.com/office/drawing/2014/main" val="94491599"/>
                    </a:ext>
                  </a:extLst>
                </a:gridCol>
                <a:gridCol w="3816155">
                  <a:extLst>
                    <a:ext uri="{9D8B030D-6E8A-4147-A177-3AD203B41FA5}">
                      <a16:colId xmlns:a16="http://schemas.microsoft.com/office/drawing/2014/main" val="344153644"/>
                    </a:ext>
                  </a:extLst>
                </a:gridCol>
                <a:gridCol w="1371600">
                  <a:extLst>
                    <a:ext uri="{9D8B030D-6E8A-4147-A177-3AD203B41FA5}">
                      <a16:colId xmlns:a16="http://schemas.microsoft.com/office/drawing/2014/main" val="1931645289"/>
                    </a:ext>
                  </a:extLst>
                </a:gridCol>
                <a:gridCol w="1371600">
                  <a:extLst>
                    <a:ext uri="{9D8B030D-6E8A-4147-A177-3AD203B41FA5}">
                      <a16:colId xmlns:a16="http://schemas.microsoft.com/office/drawing/2014/main" val="2271803376"/>
                    </a:ext>
                  </a:extLst>
                </a:gridCol>
                <a:gridCol w="1447800">
                  <a:extLst>
                    <a:ext uri="{9D8B030D-6E8A-4147-A177-3AD203B41FA5}">
                      <a16:colId xmlns:a16="http://schemas.microsoft.com/office/drawing/2014/main" val="3056284643"/>
                    </a:ext>
                  </a:extLst>
                </a:gridCol>
              </a:tblGrid>
              <a:tr h="254000">
                <a:tc>
                  <a:txBody>
                    <a:bodyPr/>
                    <a:lstStyle/>
                    <a:p>
                      <a:pPr algn="ctr"/>
                      <a:r>
                        <a:rPr lang="en-US" sz="1100"/>
                        <a:t>#</a:t>
                      </a:r>
                      <a:endParaRPr lang="en-US" sz="1100" dirty="0"/>
                    </a:p>
                  </a:txBody>
                  <a:tcPr/>
                </a:tc>
                <a:tc>
                  <a:txBody>
                    <a:bodyPr/>
                    <a:lstStyle/>
                    <a:p>
                      <a:r>
                        <a:rPr lang="en-US" sz="1100" dirty="0"/>
                        <a:t>Scenario</a:t>
                      </a:r>
                    </a:p>
                  </a:txBody>
                  <a:tcPr/>
                </a:tc>
                <a:tc>
                  <a:txBody>
                    <a:bodyPr/>
                    <a:lstStyle/>
                    <a:p>
                      <a:pPr algn="ctr"/>
                      <a:r>
                        <a:rPr lang="en-US" sz="1100" baseline="0" dirty="0"/>
                        <a:t>Sender</a:t>
                      </a:r>
                      <a:endParaRPr lang="en-US" sz="1100" dirty="0"/>
                    </a:p>
                  </a:txBody>
                  <a:tcPr/>
                </a:tc>
                <a:tc>
                  <a:txBody>
                    <a:bodyPr/>
                    <a:lstStyle/>
                    <a:p>
                      <a:pPr algn="ctr"/>
                      <a:r>
                        <a:rPr lang="en-US" sz="1100"/>
                        <a:t>Receiver</a:t>
                      </a:r>
                      <a:endParaRPr lang="en-US" sz="1100" dirty="0"/>
                    </a:p>
                  </a:txBody>
                  <a:tcPr/>
                </a:tc>
                <a:tc>
                  <a:txBody>
                    <a:bodyPr/>
                    <a:lstStyle/>
                    <a:p>
                      <a:pPr algn="ctr"/>
                      <a:r>
                        <a:rPr lang="en-US" sz="1100" baseline="0" dirty="0"/>
                        <a:t>Method(s)</a:t>
                      </a:r>
                      <a:endParaRPr lang="en-US" sz="1100" dirty="0"/>
                    </a:p>
                  </a:txBody>
                  <a:tcPr/>
                </a:tc>
                <a:extLst>
                  <a:ext uri="{0D108BD9-81ED-4DB2-BD59-A6C34878D82A}">
                    <a16:rowId xmlns:a16="http://schemas.microsoft.com/office/drawing/2014/main" val="4011535095"/>
                  </a:ext>
                </a:extLst>
              </a:tr>
              <a:tr h="213360">
                <a:tc>
                  <a:txBody>
                    <a:bodyPr/>
                    <a:lstStyle/>
                    <a:p>
                      <a:pPr algn="ctr"/>
                      <a:r>
                        <a:rPr lang="en-US" sz="800" dirty="0" smtClean="0"/>
                        <a:t>1</a:t>
                      </a:r>
                      <a:endParaRPr lang="en-US" sz="800" dirty="0"/>
                    </a:p>
                  </a:txBody>
                  <a:tcPr anchor="ctr"/>
                </a:tc>
                <a:tc>
                  <a:txBody>
                    <a:bodyPr/>
                    <a:lstStyle/>
                    <a:p>
                      <a:r>
                        <a:rPr lang="en-US" sz="800"/>
                        <a:t>Send notification of noncompliance</a:t>
                      </a:r>
                      <a:endParaRPr lang="en-US" sz="800" dirty="0"/>
                    </a:p>
                  </a:txBody>
                  <a:tcPr anchor="ctr"/>
                </a:tc>
                <a:tc>
                  <a:txBody>
                    <a:bodyPr/>
                    <a:lstStyle/>
                    <a:p>
                      <a:pPr algn="ctr"/>
                      <a:r>
                        <a:rPr lang="en-US" sz="800"/>
                        <a:t>UCPath Center</a:t>
                      </a:r>
                      <a:endParaRPr lang="en-US" sz="800" dirty="0"/>
                    </a:p>
                  </a:txBody>
                  <a:tcPr anchor="ctr"/>
                </a:tc>
                <a:tc>
                  <a:txBody>
                    <a:bodyPr/>
                    <a:lstStyle/>
                    <a:p>
                      <a:pPr algn="ctr"/>
                      <a:r>
                        <a:rPr lang="en-US" sz="800"/>
                        <a:t>Location</a:t>
                      </a:r>
                      <a:endParaRPr lang="en-US" sz="800" dirty="0"/>
                    </a:p>
                  </a:txBody>
                  <a:tcPr anchor="ctr"/>
                </a:tc>
                <a:tc>
                  <a:txBody>
                    <a:bodyPr/>
                    <a:lstStyle/>
                    <a:p>
                      <a:pPr algn="ctr"/>
                      <a:r>
                        <a:rPr lang="en-US" sz="800"/>
                        <a:t>Case email</a:t>
                      </a:r>
                      <a:endParaRPr lang="en-US" sz="800" dirty="0"/>
                    </a:p>
                  </a:txBody>
                  <a:tcPr anchor="ctr"/>
                </a:tc>
                <a:extLst>
                  <a:ext uri="{0D108BD9-81ED-4DB2-BD59-A6C34878D82A}">
                    <a16:rowId xmlns:a16="http://schemas.microsoft.com/office/drawing/2014/main" val="49291357"/>
                  </a:ext>
                </a:extLst>
              </a:tr>
              <a:tr h="213360">
                <a:tc>
                  <a:txBody>
                    <a:bodyPr/>
                    <a:lstStyle/>
                    <a:p>
                      <a:pPr algn="ctr"/>
                      <a:r>
                        <a:rPr lang="en-US" sz="800" dirty="0" smtClean="0"/>
                        <a:t>2</a:t>
                      </a:r>
                      <a:endParaRPr lang="en-US" sz="800" dirty="0"/>
                    </a:p>
                  </a:txBody>
                  <a:tcPr anchor="ctr"/>
                </a:tc>
                <a:tc>
                  <a:txBody>
                    <a:bodyPr/>
                    <a:lstStyle/>
                    <a:p>
                      <a:r>
                        <a:rPr lang="en-US" sz="800" dirty="0"/>
                        <a:t>Send additional</a:t>
                      </a:r>
                      <a:r>
                        <a:rPr lang="en-US" sz="800" baseline="0" dirty="0"/>
                        <a:t> information (as needed)</a:t>
                      </a:r>
                      <a:endParaRPr lang="en-US" sz="800" dirty="0"/>
                    </a:p>
                  </a:txBody>
                  <a:tcPr anchor="ctr"/>
                </a:tc>
                <a:tc>
                  <a:txBody>
                    <a:bodyPr/>
                    <a:lstStyle/>
                    <a:p>
                      <a:pPr algn="ctr"/>
                      <a:r>
                        <a:rPr lang="en-US" sz="800"/>
                        <a:t>Location</a:t>
                      </a:r>
                      <a:endParaRPr lang="en-US" sz="800" dirty="0"/>
                    </a:p>
                  </a:txBody>
                  <a:tcPr anchor="ctr"/>
                </a:tc>
                <a:tc>
                  <a:txBody>
                    <a:bodyPr/>
                    <a:lstStyle/>
                    <a:p>
                      <a:pPr algn="ctr"/>
                      <a:r>
                        <a:rPr lang="en-US" sz="800"/>
                        <a:t>UCPath Center</a:t>
                      </a:r>
                      <a:endParaRPr lang="en-US" sz="800" dirty="0"/>
                    </a:p>
                  </a:txBody>
                  <a:tcPr anchor="ctr"/>
                </a:tc>
                <a:tc>
                  <a:txBody>
                    <a:bodyPr/>
                    <a:lstStyle/>
                    <a:p>
                      <a:pPr algn="ctr"/>
                      <a:r>
                        <a:rPr lang="en-US" sz="800" dirty="0"/>
                        <a:t>Email</a:t>
                      </a:r>
                      <a:r>
                        <a:rPr lang="en-US" sz="800" baseline="0" dirty="0"/>
                        <a:t> response</a:t>
                      </a:r>
                      <a:endParaRPr lang="en-US" sz="500" dirty="0"/>
                    </a:p>
                  </a:txBody>
                  <a:tcPr anchor="ctr"/>
                </a:tc>
                <a:extLst>
                  <a:ext uri="{0D108BD9-81ED-4DB2-BD59-A6C34878D82A}">
                    <a16:rowId xmlns:a16="http://schemas.microsoft.com/office/drawing/2014/main" val="3749967920"/>
                  </a:ext>
                </a:extLst>
              </a:tr>
              <a:tr h="213360">
                <a:tc>
                  <a:txBody>
                    <a:bodyPr/>
                    <a:lstStyle/>
                    <a:p>
                      <a:pPr algn="ctr"/>
                      <a:r>
                        <a:rPr lang="en-US" sz="800" dirty="0" smtClean="0"/>
                        <a:t>3</a:t>
                      </a:r>
                      <a:endParaRPr lang="en-US" sz="800" dirty="0"/>
                    </a:p>
                  </a:txBody>
                  <a:tcPr anchor="ctr"/>
                </a:tc>
                <a:tc>
                  <a:txBody>
                    <a:bodyPr/>
                    <a:lstStyle/>
                    <a:p>
                      <a:r>
                        <a:rPr lang="en-US" sz="800"/>
                        <a:t>Send notification of SWB transaction complete</a:t>
                      </a:r>
                      <a:endParaRPr lang="en-US" sz="800" dirty="0"/>
                    </a:p>
                  </a:txBody>
                  <a:tcPr anchor="ctr"/>
                </a:tc>
                <a:tc>
                  <a:txBody>
                    <a:bodyPr/>
                    <a:lstStyle/>
                    <a:p>
                      <a:pPr algn="ctr"/>
                      <a:r>
                        <a:rPr lang="en-US" sz="800"/>
                        <a:t>UCPath Center</a:t>
                      </a:r>
                      <a:endParaRPr lang="en-US" sz="800" dirty="0"/>
                    </a:p>
                  </a:txBody>
                  <a:tcPr anchor="ctr"/>
                </a:tc>
                <a:tc>
                  <a:txBody>
                    <a:bodyPr/>
                    <a:lstStyle/>
                    <a:p>
                      <a:pPr algn="ctr"/>
                      <a:r>
                        <a:rPr lang="en-US" sz="800"/>
                        <a:t>Location</a:t>
                      </a:r>
                      <a:endParaRPr lang="en-US" sz="800" dirty="0"/>
                    </a:p>
                  </a:txBody>
                  <a:tcPr anchor="ctr"/>
                </a:tc>
                <a:tc>
                  <a:txBody>
                    <a:bodyPr/>
                    <a:lstStyle/>
                    <a:p>
                      <a:pPr algn="ctr"/>
                      <a:r>
                        <a:rPr lang="en-US" sz="800"/>
                        <a:t>Case email</a:t>
                      </a:r>
                      <a:endParaRPr lang="en-US" sz="800" dirty="0"/>
                    </a:p>
                  </a:txBody>
                  <a:tcPr anchor="ctr"/>
                </a:tc>
                <a:extLst>
                  <a:ext uri="{0D108BD9-81ED-4DB2-BD59-A6C34878D82A}">
                    <a16:rowId xmlns:a16="http://schemas.microsoft.com/office/drawing/2014/main" val="3887323124"/>
                  </a:ext>
                </a:extLst>
              </a:tr>
              <a:tr h="335280">
                <a:tc>
                  <a:txBody>
                    <a:bodyPr/>
                    <a:lstStyle/>
                    <a:p>
                      <a:pPr algn="ctr"/>
                      <a:r>
                        <a:rPr lang="en-US" sz="800" dirty="0" smtClean="0"/>
                        <a:t>4</a:t>
                      </a:r>
                      <a:endParaRPr lang="en-US" sz="800" dirty="0"/>
                    </a:p>
                  </a:txBody>
                  <a:tcPr anchor="ctr"/>
                </a:tc>
                <a:tc>
                  <a:txBody>
                    <a:bodyPr/>
                    <a:lstStyle/>
                    <a:p>
                      <a:r>
                        <a:rPr lang="en-US" sz="800"/>
                        <a:t>Submit request for leave (with pay, without pay, or sabbatical)</a:t>
                      </a:r>
                      <a:endParaRPr lang="en-US" sz="800" dirty="0"/>
                    </a:p>
                  </a:txBody>
                  <a:tcPr anchor="ctr"/>
                </a:tc>
                <a:tc>
                  <a:txBody>
                    <a:bodyPr/>
                    <a:lstStyle/>
                    <a:p>
                      <a:pPr algn="ctr"/>
                      <a:r>
                        <a:rPr lang="en-US" sz="800"/>
                        <a:t>Employee / Location</a:t>
                      </a:r>
                      <a:endParaRPr lang="en-US" sz="800" dirty="0"/>
                    </a:p>
                  </a:txBody>
                  <a:tcPr anchor="ctr"/>
                </a:tc>
                <a:tc>
                  <a:txBody>
                    <a:bodyPr/>
                    <a:lstStyle/>
                    <a:p>
                      <a:pPr algn="ctr"/>
                      <a:r>
                        <a:rPr lang="en-US" sz="800" dirty="0"/>
                        <a:t>Location /</a:t>
                      </a:r>
                      <a:r>
                        <a:rPr lang="en-US" sz="800" baseline="0" dirty="0"/>
                        <a:t> </a:t>
                      </a:r>
                    </a:p>
                    <a:p>
                      <a:pPr algn="ctr"/>
                      <a:r>
                        <a:rPr lang="en-US" sz="800" baseline="0" dirty="0"/>
                        <a:t>UCPath Center</a:t>
                      </a:r>
                      <a:endParaRPr lang="en-US" sz="800" dirty="0"/>
                    </a:p>
                  </a:txBody>
                  <a:tcPr anchor="ctr"/>
                </a:tc>
                <a:tc>
                  <a:txBody>
                    <a:bodyPr/>
                    <a:lstStyle/>
                    <a:p>
                      <a:pPr algn="ctr"/>
                      <a:r>
                        <a:rPr lang="en-US" sz="800" dirty="0"/>
                        <a:t>Various / </a:t>
                      </a:r>
                    </a:p>
                    <a:p>
                      <a:pPr algn="ctr"/>
                      <a:r>
                        <a:rPr lang="en-US" sz="800" dirty="0"/>
                        <a:t>UCPath</a:t>
                      </a:r>
                    </a:p>
                  </a:txBody>
                  <a:tcPr anchor="ctr"/>
                </a:tc>
                <a:extLst>
                  <a:ext uri="{0D108BD9-81ED-4DB2-BD59-A6C34878D82A}">
                    <a16:rowId xmlns:a16="http://schemas.microsoft.com/office/drawing/2014/main" val="1805749576"/>
                  </a:ext>
                </a:extLst>
              </a:tr>
              <a:tr h="213360">
                <a:tc>
                  <a:txBody>
                    <a:bodyPr/>
                    <a:lstStyle/>
                    <a:p>
                      <a:pPr algn="ctr"/>
                      <a:r>
                        <a:rPr lang="en-US" sz="800" dirty="0" smtClean="0"/>
                        <a:t>5</a:t>
                      </a:r>
                      <a:endParaRPr lang="en-US" sz="800" dirty="0"/>
                    </a:p>
                  </a:txBody>
                  <a:tcPr anchor="ctr"/>
                </a:tc>
                <a:tc>
                  <a:txBody>
                    <a:bodyPr/>
                    <a:lstStyle/>
                    <a:p>
                      <a:r>
                        <a:rPr lang="en-US" sz="800" dirty="0"/>
                        <a:t>Send notification of leave</a:t>
                      </a:r>
                      <a:r>
                        <a:rPr lang="en-US" sz="800" baseline="0" dirty="0"/>
                        <a:t> request denied (as applicable)</a:t>
                      </a:r>
                      <a:endParaRPr lang="en-US" sz="800" dirty="0"/>
                    </a:p>
                  </a:txBody>
                  <a:tcPr anchor="ctr"/>
                </a:tc>
                <a:tc>
                  <a:txBody>
                    <a:bodyPr/>
                    <a:lstStyle/>
                    <a:p>
                      <a:pPr algn="ctr"/>
                      <a:r>
                        <a:rPr lang="en-US" sz="800" dirty="0"/>
                        <a:t>UCPath Center</a:t>
                      </a:r>
                    </a:p>
                  </a:txBody>
                  <a:tcPr anchor="ctr"/>
                </a:tc>
                <a:tc>
                  <a:txBody>
                    <a:bodyPr/>
                    <a:lstStyle/>
                    <a:p>
                      <a:pPr algn="ctr"/>
                      <a:r>
                        <a:rPr lang="en-US" sz="800"/>
                        <a:t>Location</a:t>
                      </a:r>
                      <a:endParaRPr lang="en-US" sz="800" dirty="0"/>
                    </a:p>
                  </a:txBody>
                  <a:tcPr anchor="ctr"/>
                </a:tc>
                <a:tc>
                  <a:txBody>
                    <a:bodyPr/>
                    <a:lstStyle/>
                    <a:p>
                      <a:pPr algn="ctr"/>
                      <a:r>
                        <a:rPr lang="en-US" sz="800" dirty="0"/>
                        <a:t>Case</a:t>
                      </a:r>
                      <a:r>
                        <a:rPr lang="en-US" sz="800" baseline="0" dirty="0"/>
                        <a:t> email</a:t>
                      </a:r>
                      <a:endParaRPr lang="en-US" sz="800" dirty="0"/>
                    </a:p>
                  </a:txBody>
                  <a:tcPr anchor="ctr"/>
                </a:tc>
                <a:extLst>
                  <a:ext uri="{0D108BD9-81ED-4DB2-BD59-A6C34878D82A}">
                    <a16:rowId xmlns:a16="http://schemas.microsoft.com/office/drawing/2014/main" val="1888631259"/>
                  </a:ext>
                </a:extLst>
              </a:tr>
              <a:tr h="213360">
                <a:tc>
                  <a:txBody>
                    <a:bodyPr/>
                    <a:lstStyle/>
                    <a:p>
                      <a:pPr algn="ctr"/>
                      <a:r>
                        <a:rPr lang="en-US" sz="800" dirty="0" smtClean="0"/>
                        <a:t>6</a:t>
                      </a:r>
                      <a:endParaRPr lang="en-US" sz="800" dirty="0"/>
                    </a:p>
                  </a:txBody>
                  <a:tcPr anchor="ctr"/>
                </a:tc>
                <a:tc>
                  <a:txBody>
                    <a:bodyPr/>
                    <a:lstStyle/>
                    <a:p>
                      <a:r>
                        <a:rPr lang="en-US" sz="800" dirty="0"/>
                        <a:t>Send notification</a:t>
                      </a:r>
                      <a:r>
                        <a:rPr lang="en-US" sz="800" baseline="0" dirty="0"/>
                        <a:t> of corrections to leave request needed (as applicable)</a:t>
                      </a:r>
                      <a:endParaRPr lang="en-US" sz="800" dirty="0"/>
                    </a:p>
                  </a:txBody>
                  <a:tcPr anchor="ctr"/>
                </a:tc>
                <a:tc>
                  <a:txBody>
                    <a:bodyPr/>
                    <a:lstStyle/>
                    <a:p>
                      <a:pPr algn="ctr"/>
                      <a:r>
                        <a:rPr lang="en-US" sz="800"/>
                        <a:t>UCPath Center</a:t>
                      </a:r>
                      <a:endParaRPr lang="en-US" sz="800" dirty="0"/>
                    </a:p>
                  </a:txBody>
                  <a:tcPr anchor="ctr"/>
                </a:tc>
                <a:tc>
                  <a:txBody>
                    <a:bodyPr/>
                    <a:lstStyle/>
                    <a:p>
                      <a:pPr algn="ctr"/>
                      <a:r>
                        <a:rPr lang="en-US" sz="800"/>
                        <a:t>Location</a:t>
                      </a:r>
                      <a:endParaRPr lang="en-US" sz="800" dirty="0"/>
                    </a:p>
                  </a:txBody>
                  <a:tcPr anchor="ctr"/>
                </a:tc>
                <a:tc>
                  <a:txBody>
                    <a:bodyPr/>
                    <a:lstStyle/>
                    <a:p>
                      <a:pPr algn="ctr"/>
                      <a:r>
                        <a:rPr lang="en-US" sz="800"/>
                        <a:t>UCPath</a:t>
                      </a:r>
                      <a:endParaRPr lang="en-US" sz="800" dirty="0"/>
                    </a:p>
                  </a:txBody>
                  <a:tcPr anchor="ctr"/>
                </a:tc>
                <a:extLst>
                  <a:ext uri="{0D108BD9-81ED-4DB2-BD59-A6C34878D82A}">
                    <a16:rowId xmlns:a16="http://schemas.microsoft.com/office/drawing/2014/main" val="2802663147"/>
                  </a:ext>
                </a:extLst>
              </a:tr>
              <a:tr h="213360">
                <a:tc>
                  <a:txBody>
                    <a:bodyPr/>
                    <a:lstStyle/>
                    <a:p>
                      <a:pPr algn="ctr"/>
                      <a:r>
                        <a:rPr lang="en-US" sz="800" dirty="0" smtClean="0"/>
                        <a:t>7</a:t>
                      </a:r>
                      <a:endParaRPr lang="en-US" sz="800" dirty="0"/>
                    </a:p>
                  </a:txBody>
                  <a:tcPr anchor="ctr"/>
                </a:tc>
                <a:tc>
                  <a:txBody>
                    <a:bodyPr/>
                    <a:lstStyle/>
                    <a:p>
                      <a:r>
                        <a:rPr lang="en-US" sz="800" dirty="0"/>
                        <a:t>Send notification of leave request processed</a:t>
                      </a:r>
                    </a:p>
                  </a:txBody>
                  <a:tcPr anchor="ctr"/>
                </a:tc>
                <a:tc>
                  <a:txBody>
                    <a:bodyPr/>
                    <a:lstStyle/>
                    <a:p>
                      <a:pPr algn="ctr"/>
                      <a:r>
                        <a:rPr lang="en-US" sz="800"/>
                        <a:t>UCPath</a:t>
                      </a:r>
                      <a:endParaRPr lang="en-US" sz="800" dirty="0"/>
                    </a:p>
                  </a:txBody>
                  <a:tcPr anchor="ctr"/>
                </a:tc>
                <a:tc>
                  <a:txBody>
                    <a:bodyPr/>
                    <a:lstStyle/>
                    <a:p>
                      <a:pPr algn="ctr"/>
                      <a:r>
                        <a:rPr lang="en-US" sz="800"/>
                        <a:t>Location</a:t>
                      </a:r>
                      <a:endParaRPr lang="en-US" sz="800" dirty="0"/>
                    </a:p>
                  </a:txBody>
                  <a:tcPr anchor="ctr"/>
                </a:tc>
                <a:tc>
                  <a:txBody>
                    <a:bodyPr/>
                    <a:lstStyle/>
                    <a:p>
                      <a:pPr algn="ctr"/>
                      <a:r>
                        <a:rPr lang="en-US" sz="800"/>
                        <a:t>Email</a:t>
                      </a:r>
                      <a:endParaRPr lang="en-US" sz="800" dirty="0"/>
                    </a:p>
                  </a:txBody>
                  <a:tcPr anchor="ctr"/>
                </a:tc>
                <a:extLst>
                  <a:ext uri="{0D108BD9-81ED-4DB2-BD59-A6C34878D82A}">
                    <a16:rowId xmlns:a16="http://schemas.microsoft.com/office/drawing/2014/main" val="1502152755"/>
                  </a:ext>
                </a:extLst>
              </a:tr>
              <a:tr h="213360">
                <a:tc>
                  <a:txBody>
                    <a:bodyPr/>
                    <a:lstStyle/>
                    <a:p>
                      <a:pPr algn="ctr"/>
                      <a:r>
                        <a:rPr lang="en-US" sz="800" dirty="0" smtClean="0"/>
                        <a:t>8</a:t>
                      </a:r>
                      <a:endParaRPr lang="en-US" sz="800" dirty="0"/>
                    </a:p>
                  </a:txBody>
                  <a:tcPr anchor="ctr"/>
                </a:tc>
                <a:tc>
                  <a:txBody>
                    <a:bodyPr/>
                    <a:lstStyle/>
                    <a:p>
                      <a:r>
                        <a:rPr lang="en-US" sz="800"/>
                        <a:t>Generate and send Leave Monitoring Report for employees on leave</a:t>
                      </a:r>
                      <a:endParaRPr lang="en-US" sz="800" dirty="0"/>
                    </a:p>
                  </a:txBody>
                  <a:tcPr anchor="ctr"/>
                </a:tc>
                <a:tc>
                  <a:txBody>
                    <a:bodyPr/>
                    <a:lstStyle/>
                    <a:p>
                      <a:pPr algn="ctr"/>
                      <a:r>
                        <a:rPr lang="en-US" sz="800"/>
                        <a:t>UCPath Center</a:t>
                      </a:r>
                      <a:endParaRPr lang="en-US" sz="800" dirty="0"/>
                    </a:p>
                  </a:txBody>
                  <a:tcPr anchor="ctr"/>
                </a:tc>
                <a:tc>
                  <a:txBody>
                    <a:bodyPr/>
                    <a:lstStyle/>
                    <a:p>
                      <a:pPr algn="ctr"/>
                      <a:r>
                        <a:rPr lang="en-US" sz="800"/>
                        <a:t>Location</a:t>
                      </a:r>
                      <a:endParaRPr lang="en-US" sz="800" dirty="0"/>
                    </a:p>
                  </a:txBody>
                  <a:tcPr anchor="ctr"/>
                </a:tc>
                <a:tc>
                  <a:txBody>
                    <a:bodyPr/>
                    <a:lstStyle/>
                    <a:p>
                      <a:pPr algn="ctr"/>
                      <a:r>
                        <a:rPr lang="en-US" sz="800" dirty="0"/>
                        <a:t>UCPath</a:t>
                      </a:r>
                      <a:endParaRPr lang="en-US" sz="500" dirty="0"/>
                    </a:p>
                  </a:txBody>
                  <a:tcPr anchor="ctr"/>
                </a:tc>
                <a:extLst>
                  <a:ext uri="{0D108BD9-81ED-4DB2-BD59-A6C34878D82A}">
                    <a16:rowId xmlns:a16="http://schemas.microsoft.com/office/drawing/2014/main" val="2553258940"/>
                  </a:ext>
                </a:extLst>
              </a:tr>
              <a:tr h="213360">
                <a:tc>
                  <a:txBody>
                    <a:bodyPr/>
                    <a:lstStyle/>
                    <a:p>
                      <a:pPr algn="ctr"/>
                      <a:r>
                        <a:rPr lang="en-US" sz="800" dirty="0" smtClean="0"/>
                        <a:t>9</a:t>
                      </a:r>
                      <a:endParaRPr lang="en-US" sz="800" dirty="0"/>
                    </a:p>
                  </a:txBody>
                  <a:tcPr anchor="ctr"/>
                </a:tc>
                <a:tc>
                  <a:txBody>
                    <a:bodyPr/>
                    <a:lstStyle/>
                    <a:p>
                      <a:r>
                        <a:rPr lang="en-US" sz="800"/>
                        <a:t>Generate and send benefits billing statements</a:t>
                      </a:r>
                      <a:endParaRPr lang="en-US" sz="800" dirty="0"/>
                    </a:p>
                  </a:txBody>
                  <a:tcPr anchor="ctr"/>
                </a:tc>
                <a:tc>
                  <a:txBody>
                    <a:bodyPr/>
                    <a:lstStyle/>
                    <a:p>
                      <a:pPr algn="ctr"/>
                      <a:r>
                        <a:rPr lang="en-US" sz="800"/>
                        <a:t>UCPath</a:t>
                      </a:r>
                      <a:endParaRPr lang="en-US" sz="800" dirty="0"/>
                    </a:p>
                  </a:txBody>
                  <a:tcPr anchor="ctr"/>
                </a:tc>
                <a:tc>
                  <a:txBody>
                    <a:bodyPr/>
                    <a:lstStyle/>
                    <a:p>
                      <a:pPr algn="ctr"/>
                      <a:r>
                        <a:rPr lang="en-US" sz="800"/>
                        <a:t>Employee</a:t>
                      </a:r>
                      <a:endParaRPr lang="en-US" sz="800" dirty="0"/>
                    </a:p>
                  </a:txBody>
                  <a:tcPr anchor="ctr"/>
                </a:tc>
                <a:tc>
                  <a:txBody>
                    <a:bodyPr/>
                    <a:lstStyle/>
                    <a:p>
                      <a:pPr algn="ctr"/>
                      <a:r>
                        <a:rPr lang="en-US" sz="800" dirty="0">
                          <a:solidFill>
                            <a:schemeClr val="tx1"/>
                          </a:solidFill>
                        </a:rPr>
                        <a:t>Mail</a:t>
                      </a:r>
                      <a:r>
                        <a:rPr lang="en-US" sz="800" baseline="0" dirty="0">
                          <a:solidFill>
                            <a:schemeClr val="tx1"/>
                          </a:solidFill>
                        </a:rPr>
                        <a:t> to home/mailing address</a:t>
                      </a:r>
                      <a:endParaRPr lang="en-US" sz="800" dirty="0">
                        <a:solidFill>
                          <a:schemeClr val="tx1"/>
                        </a:solidFill>
                      </a:endParaRPr>
                    </a:p>
                  </a:txBody>
                  <a:tcPr anchor="ctr"/>
                </a:tc>
                <a:extLst>
                  <a:ext uri="{0D108BD9-81ED-4DB2-BD59-A6C34878D82A}">
                    <a16:rowId xmlns:a16="http://schemas.microsoft.com/office/drawing/2014/main" val="1421583843"/>
                  </a:ext>
                </a:extLst>
              </a:tr>
              <a:tr h="213360">
                <a:tc>
                  <a:txBody>
                    <a:bodyPr/>
                    <a:lstStyle/>
                    <a:p>
                      <a:pPr algn="ctr"/>
                      <a:r>
                        <a:rPr lang="en-US" sz="800" dirty="0" smtClean="0"/>
                        <a:t>10</a:t>
                      </a:r>
                      <a:endParaRPr lang="en-US" sz="800" dirty="0"/>
                    </a:p>
                  </a:txBody>
                  <a:tcPr anchor="ctr"/>
                </a:tc>
                <a:tc>
                  <a:txBody>
                    <a:bodyPr/>
                    <a:lstStyle/>
                    <a:p>
                      <a:r>
                        <a:rPr lang="en-US" sz="800"/>
                        <a:t>Submit payment for benefits</a:t>
                      </a:r>
                      <a:endParaRPr lang="en-US" sz="800" dirty="0"/>
                    </a:p>
                  </a:txBody>
                  <a:tcPr anchor="ctr"/>
                </a:tc>
                <a:tc>
                  <a:txBody>
                    <a:bodyPr/>
                    <a:lstStyle/>
                    <a:p>
                      <a:pPr algn="ctr"/>
                      <a:r>
                        <a:rPr lang="en-US" sz="800"/>
                        <a:t>Employee</a:t>
                      </a:r>
                      <a:endParaRPr lang="en-US" sz="800" dirty="0"/>
                    </a:p>
                  </a:txBody>
                  <a:tcPr anchor="ctr"/>
                </a:tc>
                <a:tc>
                  <a:txBody>
                    <a:bodyPr/>
                    <a:lstStyle/>
                    <a:p>
                      <a:pPr algn="ctr"/>
                      <a:r>
                        <a:rPr lang="en-US" sz="800"/>
                        <a:t>UCPath Center</a:t>
                      </a:r>
                      <a:endParaRPr lang="en-US" sz="800" dirty="0"/>
                    </a:p>
                  </a:txBody>
                  <a:tcPr anchor="ctr"/>
                </a:tc>
                <a:tc>
                  <a:txBody>
                    <a:bodyPr/>
                    <a:lstStyle/>
                    <a:p>
                      <a:pPr algn="ctr"/>
                      <a:r>
                        <a:rPr lang="en-US" sz="800">
                          <a:solidFill>
                            <a:schemeClr val="tx1"/>
                          </a:solidFill>
                        </a:rPr>
                        <a:t>Mail</a:t>
                      </a:r>
                      <a:endParaRPr lang="en-US" sz="800" dirty="0">
                        <a:solidFill>
                          <a:schemeClr val="tx1"/>
                        </a:solidFill>
                      </a:endParaRPr>
                    </a:p>
                  </a:txBody>
                  <a:tcPr anchor="ctr"/>
                </a:tc>
                <a:extLst>
                  <a:ext uri="{0D108BD9-81ED-4DB2-BD59-A6C34878D82A}">
                    <a16:rowId xmlns:a16="http://schemas.microsoft.com/office/drawing/2014/main" val="883281168"/>
                  </a:ext>
                </a:extLst>
              </a:tr>
              <a:tr h="213360">
                <a:tc>
                  <a:txBody>
                    <a:bodyPr/>
                    <a:lstStyle/>
                    <a:p>
                      <a:pPr algn="ctr"/>
                      <a:r>
                        <a:rPr lang="en-US" sz="800" dirty="0" smtClean="0"/>
                        <a:t>11</a:t>
                      </a:r>
                      <a:endParaRPr lang="en-US" sz="800" dirty="0"/>
                    </a:p>
                  </a:txBody>
                  <a:tcPr anchor="ctr"/>
                </a:tc>
                <a:tc>
                  <a:txBody>
                    <a:bodyPr/>
                    <a:lstStyle/>
                    <a:p>
                      <a:r>
                        <a:rPr lang="en-US" sz="800"/>
                        <a:t>Send notification of delinquency (as applicable)</a:t>
                      </a:r>
                      <a:endParaRPr lang="en-US" sz="800" dirty="0"/>
                    </a:p>
                  </a:txBody>
                  <a:tcPr anchor="ctr"/>
                </a:tc>
                <a:tc>
                  <a:txBody>
                    <a:bodyPr/>
                    <a:lstStyle/>
                    <a:p>
                      <a:pPr algn="ctr"/>
                      <a:r>
                        <a:rPr lang="en-US" sz="800"/>
                        <a:t>UCPath Center</a:t>
                      </a:r>
                      <a:endParaRPr lang="en-US" sz="800" dirty="0"/>
                    </a:p>
                  </a:txBody>
                  <a:tcPr anchor="ctr"/>
                </a:tc>
                <a:tc>
                  <a:txBody>
                    <a:bodyPr/>
                    <a:lstStyle/>
                    <a:p>
                      <a:pPr algn="ctr"/>
                      <a:r>
                        <a:rPr lang="en-US" sz="800"/>
                        <a:t>Employee</a:t>
                      </a:r>
                      <a:endParaRPr lang="en-US" sz="800" dirty="0"/>
                    </a:p>
                  </a:txBody>
                  <a:tcPr anchor="ctr"/>
                </a:tc>
                <a:tc>
                  <a:txBody>
                    <a:bodyPr/>
                    <a:lstStyle/>
                    <a:p>
                      <a:pPr algn="ctr"/>
                      <a:r>
                        <a:rPr lang="en-US" sz="800">
                          <a:solidFill>
                            <a:schemeClr val="tx1"/>
                          </a:solidFill>
                        </a:rPr>
                        <a:t>Mail</a:t>
                      </a:r>
                      <a:endParaRPr lang="en-US" sz="800" dirty="0">
                        <a:solidFill>
                          <a:schemeClr val="tx1"/>
                        </a:solidFill>
                      </a:endParaRPr>
                    </a:p>
                  </a:txBody>
                  <a:tcPr anchor="ctr"/>
                </a:tc>
                <a:extLst>
                  <a:ext uri="{0D108BD9-81ED-4DB2-BD59-A6C34878D82A}">
                    <a16:rowId xmlns:a16="http://schemas.microsoft.com/office/drawing/2014/main" val="962306511"/>
                  </a:ext>
                </a:extLst>
              </a:tr>
              <a:tr h="213360">
                <a:tc>
                  <a:txBody>
                    <a:bodyPr/>
                    <a:lstStyle/>
                    <a:p>
                      <a:pPr algn="ctr"/>
                      <a:r>
                        <a:rPr lang="en-US" sz="800" dirty="0" smtClean="0"/>
                        <a:t>12</a:t>
                      </a:r>
                      <a:endParaRPr lang="en-US" sz="800" dirty="0"/>
                    </a:p>
                  </a:txBody>
                  <a:tcPr anchor="ctr"/>
                </a:tc>
                <a:tc>
                  <a:txBody>
                    <a:bodyPr/>
                    <a:lstStyle/>
                    <a:p>
                      <a:r>
                        <a:rPr lang="en-US" sz="800" dirty="0"/>
                        <a:t>Send notification of de-enrollment</a:t>
                      </a:r>
                      <a:r>
                        <a:rPr lang="en-US" sz="800" baseline="0" dirty="0"/>
                        <a:t> (as applicable)</a:t>
                      </a:r>
                      <a:endParaRPr lang="en-US" sz="800" dirty="0"/>
                    </a:p>
                  </a:txBody>
                  <a:tcPr anchor="ctr"/>
                </a:tc>
                <a:tc>
                  <a:txBody>
                    <a:bodyPr/>
                    <a:lstStyle/>
                    <a:p>
                      <a:pPr algn="ctr"/>
                      <a:r>
                        <a:rPr lang="en-US" sz="800"/>
                        <a:t>UCPath Center</a:t>
                      </a:r>
                      <a:endParaRPr lang="en-US" sz="800" dirty="0"/>
                    </a:p>
                  </a:txBody>
                  <a:tcPr anchor="ctr"/>
                </a:tc>
                <a:tc>
                  <a:txBody>
                    <a:bodyPr/>
                    <a:lstStyle/>
                    <a:p>
                      <a:pPr algn="ctr"/>
                      <a:r>
                        <a:rPr lang="en-US" sz="800"/>
                        <a:t>Employee / Location</a:t>
                      </a:r>
                      <a:endParaRPr lang="en-US" sz="800" dirty="0"/>
                    </a:p>
                  </a:txBody>
                  <a:tcPr anchor="ctr"/>
                </a:tc>
                <a:tc>
                  <a:txBody>
                    <a:bodyPr/>
                    <a:lstStyle/>
                    <a:p>
                      <a:pPr algn="ctr"/>
                      <a:r>
                        <a:rPr lang="en-US" sz="800">
                          <a:solidFill>
                            <a:schemeClr val="tx1"/>
                          </a:solidFill>
                        </a:rPr>
                        <a:t>Case email</a:t>
                      </a:r>
                      <a:endParaRPr lang="en-US" sz="800" dirty="0">
                        <a:solidFill>
                          <a:schemeClr val="tx1"/>
                        </a:solidFill>
                      </a:endParaRPr>
                    </a:p>
                  </a:txBody>
                  <a:tcPr anchor="ctr"/>
                </a:tc>
                <a:extLst>
                  <a:ext uri="{0D108BD9-81ED-4DB2-BD59-A6C34878D82A}">
                    <a16:rowId xmlns:a16="http://schemas.microsoft.com/office/drawing/2014/main" val="3146279384"/>
                  </a:ext>
                </a:extLst>
              </a:tr>
              <a:tr h="213360">
                <a:tc>
                  <a:txBody>
                    <a:bodyPr/>
                    <a:lstStyle/>
                    <a:p>
                      <a:pPr algn="ctr"/>
                      <a:r>
                        <a:rPr lang="en-US" sz="800" dirty="0" smtClean="0"/>
                        <a:t>13</a:t>
                      </a:r>
                      <a:endParaRPr lang="en-US" sz="800" dirty="0"/>
                    </a:p>
                  </a:txBody>
                  <a:tcPr anchor="ctr"/>
                </a:tc>
                <a:tc>
                  <a:txBody>
                    <a:bodyPr/>
                    <a:lstStyle/>
                    <a:p>
                      <a:r>
                        <a:rPr lang="en-US" sz="800"/>
                        <a:t>Send election packet and custom benefits forms (as applicable)</a:t>
                      </a:r>
                      <a:endParaRPr lang="en-US" sz="800" dirty="0"/>
                    </a:p>
                  </a:txBody>
                  <a:tcPr anchor="ctr"/>
                </a:tc>
                <a:tc>
                  <a:txBody>
                    <a:bodyPr/>
                    <a:lstStyle/>
                    <a:p>
                      <a:pPr algn="ctr"/>
                      <a:r>
                        <a:rPr lang="en-US" sz="800"/>
                        <a:t>UCPath Center</a:t>
                      </a:r>
                      <a:endParaRPr lang="en-US" sz="800" dirty="0"/>
                    </a:p>
                  </a:txBody>
                  <a:tcPr anchor="ctr"/>
                </a:tc>
                <a:tc>
                  <a:txBody>
                    <a:bodyPr/>
                    <a:lstStyle/>
                    <a:p>
                      <a:pPr algn="ctr"/>
                      <a:r>
                        <a:rPr lang="en-US" sz="800"/>
                        <a:t>Employee</a:t>
                      </a:r>
                      <a:endParaRPr lang="en-US" sz="800" dirty="0"/>
                    </a:p>
                  </a:txBody>
                  <a:tcPr anchor="ctr"/>
                </a:tc>
                <a:tc>
                  <a:txBody>
                    <a:bodyPr/>
                    <a:lstStyle/>
                    <a:p>
                      <a:pPr algn="ctr"/>
                      <a:r>
                        <a:rPr lang="en-US" sz="800">
                          <a:solidFill>
                            <a:schemeClr val="tx1"/>
                          </a:solidFill>
                        </a:rPr>
                        <a:t>Mail</a:t>
                      </a:r>
                      <a:endParaRPr lang="en-US" sz="800" dirty="0">
                        <a:solidFill>
                          <a:schemeClr val="tx1"/>
                        </a:solidFill>
                      </a:endParaRPr>
                    </a:p>
                  </a:txBody>
                  <a:tcPr anchor="ctr"/>
                </a:tc>
                <a:extLst>
                  <a:ext uri="{0D108BD9-81ED-4DB2-BD59-A6C34878D82A}">
                    <a16:rowId xmlns:a16="http://schemas.microsoft.com/office/drawing/2014/main" val="3848133529"/>
                  </a:ext>
                </a:extLst>
              </a:tr>
              <a:tr h="213360">
                <a:tc>
                  <a:txBody>
                    <a:bodyPr/>
                    <a:lstStyle/>
                    <a:p>
                      <a:pPr algn="ctr"/>
                      <a:r>
                        <a:rPr lang="en-US" sz="800" dirty="0" smtClean="0"/>
                        <a:t>14</a:t>
                      </a:r>
                      <a:endParaRPr lang="en-US" sz="800" dirty="0"/>
                    </a:p>
                  </a:txBody>
                  <a:tcPr anchor="ctr"/>
                </a:tc>
                <a:tc>
                  <a:txBody>
                    <a:bodyPr/>
                    <a:lstStyle/>
                    <a:p>
                      <a:r>
                        <a:rPr lang="en-US" sz="800" dirty="0"/>
                        <a:t>Submit direct</a:t>
                      </a:r>
                      <a:r>
                        <a:rPr lang="en-US" sz="800" baseline="0" dirty="0"/>
                        <a:t> billing election form</a:t>
                      </a:r>
                      <a:endParaRPr lang="en-US" sz="800" dirty="0"/>
                    </a:p>
                  </a:txBody>
                  <a:tcPr anchor="ctr"/>
                </a:tc>
                <a:tc>
                  <a:txBody>
                    <a:bodyPr/>
                    <a:lstStyle/>
                    <a:p>
                      <a:pPr algn="ctr"/>
                      <a:r>
                        <a:rPr lang="en-US" sz="800" dirty="0"/>
                        <a:t>Employee</a:t>
                      </a:r>
                    </a:p>
                  </a:txBody>
                  <a:tcPr anchor="ctr"/>
                </a:tc>
                <a:tc>
                  <a:txBody>
                    <a:bodyPr/>
                    <a:lstStyle/>
                    <a:p>
                      <a:pPr algn="ctr"/>
                      <a:r>
                        <a:rPr lang="en-US" sz="800"/>
                        <a:t>UCPath Center</a:t>
                      </a:r>
                      <a:endParaRPr lang="en-US" sz="800" dirty="0"/>
                    </a:p>
                  </a:txBody>
                  <a:tcPr anchor="ctr"/>
                </a:tc>
                <a:tc>
                  <a:txBody>
                    <a:bodyPr/>
                    <a:lstStyle/>
                    <a:p>
                      <a:pPr algn="ctr"/>
                      <a:r>
                        <a:rPr lang="en-US" sz="800">
                          <a:solidFill>
                            <a:schemeClr val="tx1"/>
                          </a:solidFill>
                        </a:rPr>
                        <a:t>UCPath Inquiry</a:t>
                      </a:r>
                      <a:endParaRPr lang="en-US" sz="800" dirty="0">
                        <a:solidFill>
                          <a:schemeClr val="tx1"/>
                        </a:solidFill>
                      </a:endParaRPr>
                    </a:p>
                  </a:txBody>
                  <a:tcPr anchor="ctr"/>
                </a:tc>
                <a:extLst>
                  <a:ext uri="{0D108BD9-81ED-4DB2-BD59-A6C34878D82A}">
                    <a16:rowId xmlns:a16="http://schemas.microsoft.com/office/drawing/2014/main" val="2255593980"/>
                  </a:ext>
                </a:extLst>
              </a:tr>
              <a:tr h="213360">
                <a:tc>
                  <a:txBody>
                    <a:bodyPr/>
                    <a:lstStyle/>
                    <a:p>
                      <a:pPr algn="ctr"/>
                      <a:r>
                        <a:rPr lang="en-US" sz="800" dirty="0" smtClean="0"/>
                        <a:t>15</a:t>
                      </a:r>
                      <a:endParaRPr lang="en-US" sz="800" dirty="0"/>
                    </a:p>
                  </a:txBody>
                  <a:tcPr anchor="ctr"/>
                </a:tc>
                <a:tc>
                  <a:txBody>
                    <a:bodyPr/>
                    <a:lstStyle/>
                    <a:p>
                      <a:r>
                        <a:rPr lang="en-US" sz="800" dirty="0"/>
                        <a:t>Submit Extended</a:t>
                      </a:r>
                      <a:r>
                        <a:rPr lang="en-US" sz="800" baseline="0" dirty="0"/>
                        <a:t> Absence request to return employee to active status</a:t>
                      </a:r>
                      <a:endParaRPr lang="en-US" sz="800" dirty="0"/>
                    </a:p>
                  </a:txBody>
                  <a:tcPr anchor="ctr"/>
                </a:tc>
                <a:tc>
                  <a:txBody>
                    <a:bodyPr/>
                    <a:lstStyle/>
                    <a:p>
                      <a:pPr algn="ctr"/>
                      <a:r>
                        <a:rPr lang="en-US" sz="800"/>
                        <a:t>Location</a:t>
                      </a:r>
                      <a:endParaRPr lang="en-US" sz="800" dirty="0"/>
                    </a:p>
                  </a:txBody>
                  <a:tcPr anchor="ctr"/>
                </a:tc>
                <a:tc>
                  <a:txBody>
                    <a:bodyPr/>
                    <a:lstStyle/>
                    <a:p>
                      <a:pPr algn="ctr"/>
                      <a:r>
                        <a:rPr lang="en-US" sz="800"/>
                        <a:t>UCPath Center</a:t>
                      </a:r>
                      <a:endParaRPr lang="en-US" sz="800" dirty="0"/>
                    </a:p>
                  </a:txBody>
                  <a:tcPr anchor="ctr"/>
                </a:tc>
                <a:tc>
                  <a:txBody>
                    <a:bodyPr/>
                    <a:lstStyle/>
                    <a:p>
                      <a:pPr algn="ctr"/>
                      <a:r>
                        <a:rPr lang="en-US" sz="800"/>
                        <a:t>UCPath</a:t>
                      </a:r>
                      <a:endParaRPr lang="en-US" sz="800" dirty="0"/>
                    </a:p>
                  </a:txBody>
                  <a:tcPr anchor="ctr"/>
                </a:tc>
                <a:extLst>
                  <a:ext uri="{0D108BD9-81ED-4DB2-BD59-A6C34878D82A}">
                    <a16:rowId xmlns:a16="http://schemas.microsoft.com/office/drawing/2014/main" val="451815300"/>
                  </a:ext>
                </a:extLst>
              </a:tr>
              <a:tr h="213360">
                <a:tc>
                  <a:txBody>
                    <a:bodyPr/>
                    <a:lstStyle/>
                    <a:p>
                      <a:pPr algn="ctr"/>
                      <a:r>
                        <a:rPr lang="en-US" sz="800" dirty="0" smtClean="0"/>
                        <a:t>16</a:t>
                      </a:r>
                      <a:endParaRPr lang="en-US" sz="800" dirty="0"/>
                    </a:p>
                  </a:txBody>
                  <a:tcPr anchor="ctr"/>
                </a:tc>
                <a:tc>
                  <a:txBody>
                    <a:bodyPr/>
                    <a:lstStyle/>
                    <a:p>
                      <a:r>
                        <a:rPr lang="en-US" sz="800" dirty="0"/>
                        <a:t>Send notification of UCRP</a:t>
                      </a:r>
                      <a:r>
                        <a:rPr lang="en-US" sz="800" baseline="0" dirty="0"/>
                        <a:t> buyback eligibility</a:t>
                      </a:r>
                      <a:endParaRPr lang="en-US" sz="800" dirty="0"/>
                    </a:p>
                  </a:txBody>
                  <a:tcPr anchor="ctr"/>
                </a:tc>
                <a:tc>
                  <a:txBody>
                    <a:bodyPr/>
                    <a:lstStyle/>
                    <a:p>
                      <a:pPr algn="ctr"/>
                      <a:r>
                        <a:rPr lang="en-US" sz="800"/>
                        <a:t>UCPath Center</a:t>
                      </a:r>
                      <a:endParaRPr lang="en-US" sz="800" dirty="0"/>
                    </a:p>
                  </a:txBody>
                  <a:tcPr anchor="ctr"/>
                </a:tc>
                <a:tc>
                  <a:txBody>
                    <a:bodyPr/>
                    <a:lstStyle/>
                    <a:p>
                      <a:pPr algn="ctr"/>
                      <a:r>
                        <a:rPr lang="en-US" sz="800" dirty="0"/>
                        <a:t>Employee</a:t>
                      </a:r>
                    </a:p>
                  </a:txBody>
                  <a:tcPr anchor="ctr"/>
                </a:tc>
                <a:tc>
                  <a:txBody>
                    <a:bodyPr/>
                    <a:lstStyle/>
                    <a:p>
                      <a:pPr algn="ctr"/>
                      <a:r>
                        <a:rPr lang="en-US" sz="800"/>
                        <a:t>Case email</a:t>
                      </a:r>
                      <a:endParaRPr lang="en-US" sz="800" dirty="0"/>
                    </a:p>
                  </a:txBody>
                  <a:tcPr anchor="ctr"/>
                </a:tc>
                <a:extLst>
                  <a:ext uri="{0D108BD9-81ED-4DB2-BD59-A6C34878D82A}">
                    <a16:rowId xmlns:a16="http://schemas.microsoft.com/office/drawing/2014/main" val="3580504662"/>
                  </a:ext>
                </a:extLst>
              </a:tr>
              <a:tr h="213360">
                <a:tc>
                  <a:txBody>
                    <a:bodyPr/>
                    <a:lstStyle/>
                    <a:p>
                      <a:pPr algn="ctr"/>
                      <a:r>
                        <a:rPr lang="en-US" sz="800" dirty="0" smtClean="0"/>
                        <a:t>17</a:t>
                      </a:r>
                      <a:endParaRPr lang="en-US" sz="800" dirty="0"/>
                    </a:p>
                  </a:txBody>
                  <a:tcPr anchor="ctr"/>
                </a:tc>
                <a:tc>
                  <a:txBody>
                    <a:bodyPr/>
                    <a:lstStyle/>
                    <a:p>
                      <a:r>
                        <a:rPr lang="en-US" sz="800"/>
                        <a:t>Send notification of new benefits event</a:t>
                      </a:r>
                      <a:endParaRPr lang="en-US" sz="800" dirty="0"/>
                    </a:p>
                  </a:txBody>
                  <a:tcPr anchor="ctr"/>
                </a:tc>
                <a:tc>
                  <a:txBody>
                    <a:bodyPr/>
                    <a:lstStyle/>
                    <a:p>
                      <a:pPr algn="ctr"/>
                      <a:r>
                        <a:rPr lang="en-US" sz="800"/>
                        <a:t>UCPath</a:t>
                      </a:r>
                      <a:endParaRPr lang="en-US" sz="800" dirty="0"/>
                    </a:p>
                  </a:txBody>
                  <a:tcPr anchor="ctr"/>
                </a:tc>
                <a:tc>
                  <a:txBody>
                    <a:bodyPr/>
                    <a:lstStyle/>
                    <a:p>
                      <a:pPr algn="ctr"/>
                      <a:r>
                        <a:rPr lang="en-US" sz="800"/>
                        <a:t>Employee</a:t>
                      </a:r>
                      <a:endParaRPr lang="en-US" sz="800" dirty="0"/>
                    </a:p>
                  </a:txBody>
                  <a:tcPr anchor="ctr"/>
                </a:tc>
                <a:tc>
                  <a:txBody>
                    <a:bodyPr/>
                    <a:lstStyle/>
                    <a:p>
                      <a:pPr algn="ctr"/>
                      <a:r>
                        <a:rPr lang="en-US" sz="800"/>
                        <a:t>Email</a:t>
                      </a:r>
                      <a:endParaRPr lang="en-US" sz="800" dirty="0"/>
                    </a:p>
                  </a:txBody>
                  <a:tcPr anchor="ctr"/>
                </a:tc>
                <a:extLst>
                  <a:ext uri="{0D108BD9-81ED-4DB2-BD59-A6C34878D82A}">
                    <a16:rowId xmlns:a16="http://schemas.microsoft.com/office/drawing/2014/main" val="2669909211"/>
                  </a:ext>
                </a:extLst>
              </a:tr>
              <a:tr h="213360">
                <a:tc>
                  <a:txBody>
                    <a:bodyPr/>
                    <a:lstStyle/>
                    <a:p>
                      <a:pPr algn="ctr"/>
                      <a:r>
                        <a:rPr lang="en-US" sz="800" dirty="0" smtClean="0"/>
                        <a:t>18</a:t>
                      </a:r>
                      <a:endParaRPr lang="en-US" sz="800" dirty="0"/>
                    </a:p>
                  </a:txBody>
                  <a:tcPr anchor="ctr"/>
                </a:tc>
                <a:tc>
                  <a:txBody>
                    <a:bodyPr/>
                    <a:lstStyle/>
                    <a:p>
                      <a:r>
                        <a:rPr lang="en-US" sz="800" dirty="0"/>
                        <a:t>Send notification of enrollment eligibility</a:t>
                      </a:r>
                      <a:r>
                        <a:rPr lang="en-US" sz="800" baseline="0" dirty="0"/>
                        <a:t> for appropriate plans (as applicable)</a:t>
                      </a:r>
                      <a:endParaRPr lang="en-US" sz="800" dirty="0"/>
                    </a:p>
                  </a:txBody>
                  <a:tcPr anchor="ctr"/>
                </a:tc>
                <a:tc>
                  <a:txBody>
                    <a:bodyPr/>
                    <a:lstStyle/>
                    <a:p>
                      <a:pPr algn="ctr"/>
                      <a:r>
                        <a:rPr lang="en-US" sz="800" dirty="0"/>
                        <a:t>UCPath</a:t>
                      </a:r>
                      <a:r>
                        <a:rPr lang="en-US" sz="800" baseline="0" dirty="0"/>
                        <a:t> Center</a:t>
                      </a:r>
                      <a:endParaRPr lang="en-US" sz="800" dirty="0"/>
                    </a:p>
                  </a:txBody>
                  <a:tcPr anchor="ctr"/>
                </a:tc>
                <a:tc>
                  <a:txBody>
                    <a:bodyPr/>
                    <a:lstStyle/>
                    <a:p>
                      <a:pPr algn="ctr"/>
                      <a:r>
                        <a:rPr lang="en-US" sz="800"/>
                        <a:t>Employee</a:t>
                      </a:r>
                      <a:endParaRPr lang="en-US" sz="800" dirty="0"/>
                    </a:p>
                  </a:txBody>
                  <a:tcPr anchor="ctr"/>
                </a:tc>
                <a:tc>
                  <a:txBody>
                    <a:bodyPr/>
                    <a:lstStyle/>
                    <a:p>
                      <a:pPr algn="ctr"/>
                      <a:r>
                        <a:rPr lang="en-US" sz="800" dirty="0"/>
                        <a:t>Case email</a:t>
                      </a:r>
                    </a:p>
                  </a:txBody>
                  <a:tcPr anchor="ctr"/>
                </a:tc>
                <a:extLst>
                  <a:ext uri="{0D108BD9-81ED-4DB2-BD59-A6C34878D82A}">
                    <a16:rowId xmlns:a16="http://schemas.microsoft.com/office/drawing/2014/main" val="3714538466"/>
                  </a:ext>
                </a:extLst>
              </a:tr>
              <a:tr h="213360">
                <a:tc>
                  <a:txBody>
                    <a:bodyPr/>
                    <a:lstStyle/>
                    <a:p>
                      <a:pPr algn="ctr"/>
                      <a:r>
                        <a:rPr lang="en-US" sz="800" dirty="0" smtClean="0"/>
                        <a:t>19</a:t>
                      </a:r>
                      <a:endParaRPr lang="en-US" sz="800" dirty="0"/>
                    </a:p>
                  </a:txBody>
                  <a:tcPr anchor="ctr"/>
                </a:tc>
                <a:tc>
                  <a:txBody>
                    <a:bodyPr/>
                    <a:lstStyle/>
                    <a:p>
                      <a:r>
                        <a:rPr lang="en-US" sz="800" dirty="0"/>
                        <a:t>Submit</a:t>
                      </a:r>
                      <a:r>
                        <a:rPr lang="en-US" sz="800" baseline="0" dirty="0"/>
                        <a:t> Return from Leave Benefits form</a:t>
                      </a:r>
                      <a:endParaRPr lang="en-US" sz="800" dirty="0"/>
                    </a:p>
                  </a:txBody>
                  <a:tcPr anchor="ctr"/>
                </a:tc>
                <a:tc>
                  <a:txBody>
                    <a:bodyPr/>
                    <a:lstStyle/>
                    <a:p>
                      <a:pPr algn="ctr"/>
                      <a:r>
                        <a:rPr lang="en-US" sz="800"/>
                        <a:t>Employee</a:t>
                      </a:r>
                      <a:endParaRPr lang="en-US" sz="800" dirty="0"/>
                    </a:p>
                  </a:txBody>
                  <a:tcPr anchor="ctr"/>
                </a:tc>
                <a:tc>
                  <a:txBody>
                    <a:bodyPr/>
                    <a:lstStyle/>
                    <a:p>
                      <a:pPr algn="ctr"/>
                      <a:r>
                        <a:rPr lang="en-US" sz="800"/>
                        <a:t>UCPath Center</a:t>
                      </a:r>
                      <a:endParaRPr lang="en-US" sz="800" dirty="0"/>
                    </a:p>
                  </a:txBody>
                  <a:tcPr anchor="ctr"/>
                </a:tc>
                <a:tc>
                  <a:txBody>
                    <a:bodyPr/>
                    <a:lstStyle/>
                    <a:p>
                      <a:pPr algn="ctr"/>
                      <a:r>
                        <a:rPr lang="en-US" sz="800" dirty="0"/>
                        <a:t>UCPath Inquiry / Mail / Fax</a:t>
                      </a:r>
                    </a:p>
                  </a:txBody>
                  <a:tcPr anchor="ctr"/>
                </a:tc>
                <a:extLst>
                  <a:ext uri="{0D108BD9-81ED-4DB2-BD59-A6C34878D82A}">
                    <a16:rowId xmlns:a16="http://schemas.microsoft.com/office/drawing/2014/main" val="1687085387"/>
                  </a:ext>
                </a:extLst>
              </a:tr>
              <a:tr h="213360">
                <a:tc>
                  <a:txBody>
                    <a:bodyPr/>
                    <a:lstStyle/>
                    <a:p>
                      <a:pPr algn="ctr"/>
                      <a:r>
                        <a:rPr lang="en-US" sz="800" dirty="0" smtClean="0"/>
                        <a:t>20</a:t>
                      </a:r>
                      <a:endParaRPr lang="en-US" sz="800" dirty="0"/>
                    </a:p>
                  </a:txBody>
                  <a:tcPr anchor="ctr"/>
                </a:tc>
                <a:tc>
                  <a:txBody>
                    <a:bodyPr/>
                    <a:lstStyle/>
                    <a:p>
                      <a:r>
                        <a:rPr lang="en-US" sz="800" dirty="0"/>
                        <a:t>Submit benefit</a:t>
                      </a:r>
                      <a:r>
                        <a:rPr lang="en-US" sz="800" baseline="0" dirty="0"/>
                        <a:t> elections</a:t>
                      </a:r>
                      <a:endParaRPr lang="en-US" sz="800" dirty="0"/>
                    </a:p>
                  </a:txBody>
                  <a:tcPr anchor="ctr"/>
                </a:tc>
                <a:tc>
                  <a:txBody>
                    <a:bodyPr/>
                    <a:lstStyle/>
                    <a:p>
                      <a:pPr algn="ctr"/>
                      <a:r>
                        <a:rPr lang="en-US" sz="800"/>
                        <a:t>Employee</a:t>
                      </a:r>
                      <a:endParaRPr lang="en-US" sz="800" dirty="0"/>
                    </a:p>
                  </a:txBody>
                  <a:tcPr anchor="ctr"/>
                </a:tc>
                <a:tc>
                  <a:txBody>
                    <a:bodyPr/>
                    <a:lstStyle/>
                    <a:p>
                      <a:pPr algn="ctr"/>
                      <a:r>
                        <a:rPr lang="en-US" sz="800"/>
                        <a:t>UCPath Center</a:t>
                      </a:r>
                      <a:endParaRPr lang="en-US" sz="800" dirty="0"/>
                    </a:p>
                  </a:txBody>
                  <a:tcPr anchor="ctr"/>
                </a:tc>
                <a:tc>
                  <a:txBody>
                    <a:bodyPr/>
                    <a:lstStyle/>
                    <a:p>
                      <a:pPr algn="ctr"/>
                      <a:r>
                        <a:rPr lang="en-US" sz="800" dirty="0"/>
                        <a:t>UCPath</a:t>
                      </a:r>
                    </a:p>
                  </a:txBody>
                  <a:tcPr anchor="ctr"/>
                </a:tc>
                <a:extLst>
                  <a:ext uri="{0D108BD9-81ED-4DB2-BD59-A6C34878D82A}">
                    <a16:rowId xmlns:a16="http://schemas.microsoft.com/office/drawing/2014/main" val="239602670"/>
                  </a:ext>
                </a:extLst>
              </a:tr>
            </a:tbl>
          </a:graphicData>
        </a:graphic>
      </p:graphicFrame>
      <p:sp>
        <p:nvSpPr>
          <p:cNvPr id="6" name="Title 3"/>
          <p:cNvSpPr>
            <a:spLocks noGrp="1"/>
          </p:cNvSpPr>
          <p:nvPr>
            <p:ph type="title"/>
          </p:nvPr>
        </p:nvSpPr>
        <p:spPr>
          <a:xfrm>
            <a:off x="0" y="2"/>
            <a:ext cx="9056688" cy="1120775"/>
          </a:xfrm>
        </p:spPr>
        <p:txBody>
          <a:bodyPr/>
          <a:lstStyle/>
          <a:p>
            <a:r>
              <a:rPr lang="en-US" dirty="0" smtClean="0"/>
              <a:t>Leave </a:t>
            </a:r>
            <a:r>
              <a:rPr lang="en-US" dirty="0"/>
              <a:t>of Absences</a:t>
            </a:r>
          </a:p>
        </p:txBody>
      </p:sp>
      <p:grpSp>
        <p:nvGrpSpPr>
          <p:cNvPr id="12" name="Group 11"/>
          <p:cNvGrpSpPr/>
          <p:nvPr/>
        </p:nvGrpSpPr>
        <p:grpSpPr>
          <a:xfrm>
            <a:off x="5370426" y="12772"/>
            <a:ext cx="3683593" cy="1688995"/>
            <a:chOff x="5810702" y="16166"/>
            <a:chExt cx="3210692" cy="1044539"/>
          </a:xfrm>
        </p:grpSpPr>
        <p:pic>
          <p:nvPicPr>
            <p:cNvPr id="3" name="Picture 2" descr="75+ Free Stock Images 3D Human Character Best Collection &amp; High Resolution"/>
            <p:cNvPicPr>
              <a:picLocks noChangeAspect="1"/>
            </p:cNvPicPr>
            <p:nvPr/>
          </p:nvPicPr>
          <p:blipFill rotWithShape="1">
            <a:blip r:embed="rId3">
              <a:extLst>
                <a:ext uri="{28A0092B-C50C-407E-A947-70E740481C1C}">
                  <a14:useLocalDpi xmlns:a14="http://schemas.microsoft.com/office/drawing/2010/main" val="0"/>
                </a:ext>
              </a:extLst>
            </a:blip>
            <a:srcRect l="6306" t="10328" r="5064" b="40165"/>
            <a:stretch/>
          </p:blipFill>
          <p:spPr>
            <a:xfrm>
              <a:off x="5997516" y="65659"/>
              <a:ext cx="3023878" cy="995046"/>
            </a:xfrm>
            <a:prstGeom prst="roundRect">
              <a:avLst>
                <a:gd name="adj" fmla="val 39328"/>
              </a:avLst>
            </a:prstGeom>
            <a:noFill/>
          </p:spPr>
        </p:pic>
        <p:sp>
          <p:nvSpPr>
            <p:cNvPr id="7" name="TextBox 6"/>
            <p:cNvSpPr txBox="1"/>
            <p:nvPr/>
          </p:nvSpPr>
          <p:spPr>
            <a:xfrm>
              <a:off x="5810702" y="192539"/>
              <a:ext cx="902332" cy="285511"/>
            </a:xfrm>
            <a:prstGeom prst="rect">
              <a:avLst/>
            </a:prstGeom>
            <a:noFill/>
          </p:spPr>
          <p:txBody>
            <a:bodyPr wrap="square" rtlCol="0">
              <a:spAutoFit/>
            </a:bodyPr>
            <a:lstStyle/>
            <a:p>
              <a:r>
                <a:rPr lang="en-US" sz="2400" b="1" dirty="0"/>
                <a:t>Who</a:t>
              </a:r>
              <a:endParaRPr lang="en-US" b="1" dirty="0"/>
            </a:p>
          </p:txBody>
        </p:sp>
        <p:sp>
          <p:nvSpPr>
            <p:cNvPr id="8" name="TextBox 7"/>
            <p:cNvSpPr txBox="1"/>
            <p:nvPr/>
          </p:nvSpPr>
          <p:spPr>
            <a:xfrm>
              <a:off x="6333891" y="16166"/>
              <a:ext cx="758283" cy="228409"/>
            </a:xfrm>
            <a:prstGeom prst="rect">
              <a:avLst/>
            </a:prstGeom>
            <a:noFill/>
          </p:spPr>
          <p:txBody>
            <a:bodyPr wrap="square" rtlCol="0">
              <a:spAutoFit/>
            </a:bodyPr>
            <a:lstStyle/>
            <a:p>
              <a:r>
                <a:rPr lang="en-US" b="1" dirty="0"/>
                <a:t>does</a:t>
              </a:r>
            </a:p>
          </p:txBody>
        </p:sp>
        <p:sp>
          <p:nvSpPr>
            <p:cNvPr id="9" name="TextBox 8"/>
            <p:cNvSpPr txBox="1"/>
            <p:nvPr/>
          </p:nvSpPr>
          <p:spPr>
            <a:xfrm>
              <a:off x="7936911" y="37734"/>
              <a:ext cx="758283" cy="228409"/>
            </a:xfrm>
            <a:prstGeom prst="rect">
              <a:avLst/>
            </a:prstGeom>
            <a:noFill/>
          </p:spPr>
          <p:txBody>
            <a:bodyPr wrap="square" rtlCol="0">
              <a:spAutoFit/>
            </a:bodyPr>
            <a:lstStyle/>
            <a:p>
              <a:r>
                <a:rPr lang="en-US" b="1" dirty="0"/>
                <a:t>What</a:t>
              </a:r>
            </a:p>
          </p:txBody>
        </p:sp>
        <p:sp>
          <p:nvSpPr>
            <p:cNvPr id="10" name="TextBox 9"/>
            <p:cNvSpPr txBox="1"/>
            <p:nvPr/>
          </p:nvSpPr>
          <p:spPr>
            <a:xfrm>
              <a:off x="7164676" y="146372"/>
              <a:ext cx="249045" cy="285511"/>
            </a:xfrm>
            <a:prstGeom prst="rect">
              <a:avLst/>
            </a:prstGeom>
            <a:noFill/>
          </p:spPr>
          <p:txBody>
            <a:bodyPr wrap="square" rtlCol="0">
              <a:spAutoFit/>
            </a:bodyPr>
            <a:lstStyle/>
            <a:p>
              <a:r>
                <a:rPr lang="en-US" sz="2400" b="1" dirty="0">
                  <a:solidFill>
                    <a:srgbClr val="FF0000"/>
                  </a:solidFill>
                  <a:latin typeface="Segoe UI Black" panose="020B0A02040204020203" pitchFamily="34" charset="0"/>
                  <a:ea typeface="Segoe UI Black" panose="020B0A02040204020203" pitchFamily="34" charset="0"/>
                </a:rPr>
                <a:t>?</a:t>
              </a:r>
            </a:p>
          </p:txBody>
        </p:sp>
        <p:sp>
          <p:nvSpPr>
            <p:cNvPr id="11" name="TextBox 10"/>
            <p:cNvSpPr txBox="1"/>
            <p:nvPr/>
          </p:nvSpPr>
          <p:spPr>
            <a:xfrm>
              <a:off x="7582809" y="242997"/>
              <a:ext cx="249045" cy="285511"/>
            </a:xfrm>
            <a:prstGeom prst="rect">
              <a:avLst/>
            </a:prstGeom>
            <a:noFill/>
          </p:spPr>
          <p:txBody>
            <a:bodyPr wrap="square" rtlCol="0">
              <a:spAutoFit/>
            </a:bodyPr>
            <a:lstStyle/>
            <a:p>
              <a:r>
                <a:rPr lang="en-US" sz="2400" b="1" dirty="0">
                  <a:solidFill>
                    <a:srgbClr val="FF0000"/>
                  </a:solidFill>
                  <a:latin typeface="Segoe UI Black" panose="020B0A02040204020203" pitchFamily="34" charset="0"/>
                  <a:ea typeface="Segoe UI Black" panose="020B0A02040204020203" pitchFamily="34" charset="0"/>
                </a:rPr>
                <a:t>?</a:t>
              </a:r>
            </a:p>
          </p:txBody>
        </p:sp>
      </p:grpSp>
    </p:spTree>
    <p:extLst>
      <p:ext uri="{BB962C8B-B14F-4D97-AF65-F5344CB8AC3E}">
        <p14:creationId xmlns:p14="http://schemas.microsoft.com/office/powerpoint/2010/main" val="25309996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tpfexBG8"/>
  <p:tag name="ARTICULATE_DESIGN_ID_UCPATH THEME 1" val="5JyPYhkc"/>
  <p:tag name="ARTICULATE_PROJECT_OPEN" val="0"/>
  <p:tag name="ARTICULATE_SLIDE_COUNT" val="51"/>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Title of Training&amp;quot;&quot;/&gt;&lt;property id=&quot;20307&quot; value=&quot;258&quot;/&gt;&lt;/object&gt;&lt;object type=&quot;3&quot; unique_id=&quot;10006&quot;&gt;&lt;property id=&quot;20148&quot; value=&quot;5&quot;/&gt;&lt;property id=&quot;20300&quot; value=&quot;Slide 2 - &amp;quot;Introductions &amp;quot;&quot;/&gt;&lt;property id=&quot;20307&quot; value=&quot;259&quot;/&gt;&lt;/object&gt;&lt;object type=&quot;3&quot; unique_id=&quot;10007&quot;&gt;&lt;property id=&quot;20148&quot; value=&quot;5&quot;/&gt;&lt;property id=&quot;20300&quot; value=&quot;Slide 3 - &amp;quot;General Rules&amp;quot;&quot;/&gt;&lt;property id=&quot;20307&quot; value=&quot;260&quot;/&gt;&lt;/object&gt;&lt;object type=&quot;3&quot; unique_id=&quot;10009&quot;&gt;&lt;property id=&quot;20148&quot; value=&quot;5&quot;/&gt;&lt;property id=&quot;20300&quot; value=&quot;Slide 4 - &amp;quot;Course Agenda&amp;quot;&quot;/&gt;&lt;property id=&quot;20307&quot; value=&quot;262&quot;/&gt;&lt;/object&gt;&lt;object type=&quot;3&quot; unique_id=&quot;10012&quot;&gt;&lt;property id=&quot;20148&quot; value=&quot;5&quot;/&gt;&lt;property id=&quot;20300&quot; value=&quot;Slide 6 - &amp;quot;Course Objectives&amp;quot;&quot;/&gt;&lt;property id=&quot;20307&quot; value=&quot;265&quot;/&gt;&lt;/object&gt;&lt;object type=&quot;3&quot; unique_id=&quot;10013&quot;&gt;&lt;property id=&quot;20148&quot; value=&quot;5&quot;/&gt;&lt;property id=&quot;20300&quot; value=&quot;Slide 7 - &amp;quot;LESSON 1&amp;quot;&quot;/&gt;&lt;property id=&quot;20307&quot; value=&quot;266&quot;/&gt;&lt;/object&gt;&lt;object type=&quot;3&quot; unique_id=&quot;10014&quot;&gt;&lt;property id=&quot;20148&quot; value=&quot;5&quot;/&gt;&lt;property id=&quot;20300&quot; value=&quot;Slide 8 - &amp;quot;Lesson Objectives&amp;quot;&quot;/&gt;&lt;property id=&quot;20307&quot; value=&quot;267&quot;/&gt;&lt;/object&gt;&lt;object type=&quot;3&quot; unique_id=&quot;10033&quot;&gt;&lt;property id=&quot;20148&quot; value=&quot;5&quot;/&gt;&lt;property id=&quot;20300&quot; value=&quot;Slide 9&quot;/&gt;&lt;property id=&quot;20307&quot; value=&quot;286&quot;/&gt;&lt;/object&gt;&lt;object type=&quot;3&quot; unique_id=&quot;10035&quot;&gt;&lt;property id=&quot;20148&quot; value=&quot;5&quot;/&gt;&lt;property id=&quot;20300&quot; value=&quot;Slide 11 - &amp;quot;Please refer to PDF workflows #1, 2, 3&amp;quot;&quot;/&gt;&lt;property id=&quot;20307&quot; value=&quot;288&quot;/&gt;&lt;/object&gt;&lt;object type=&quot;3&quot; unique_id=&quot;10053&quot;&gt;&lt;property id=&quot;20148&quot; value=&quot;5&quot;/&gt;&lt;property id=&quot;20300&quot; value=&quot;Slide 12 - &amp;quot;BREAK TIME&amp;quot;&quot;/&gt;&lt;property id=&quot;20307&quot; value=&quot;306&quot;/&gt;&lt;/object&gt;&lt;object type=&quot;3&quot; unique_id=&quot;10121&quot;&gt;&lt;property id=&quot;20148&quot; value=&quot;5&quot;/&gt;&lt;property id=&quot;20300&quot; value=&quot;Slide 13 - &amp;quot;Instructor Demo&amp;quot;&quot;/&gt;&lt;property id=&quot;20307&quot; value=&quot;374&quot;/&gt;&lt;/object&gt;&lt;object type=&quot;3&quot; unique_id=&quot;10239&quot;&gt;&lt;property id=&quot;20148&quot; value=&quot;5&quot;/&gt;&lt;property id=&quot;20300&quot; value=&quot;Slide 16 - &amp;quot;Reference Material for Review&amp;quot;&quot;/&gt;&lt;property id=&quot;20307&quot; value=&quot;492&quot;/&gt;&lt;/object&gt;&lt;object type=&quot;3&quot; unique_id=&quot;10240&quot;&gt;&lt;property id=&quot;20148&quot; value=&quot;5&quot;/&gt;&lt;property id=&quot;20300&quot; value=&quot;Slide 17 - &amp;quot;Where to Get Help &amp;quot;&quot;/&gt;&lt;property id=&quot;20307&quot; value=&quot;493&quot;/&gt;&lt;/object&gt;&lt;object type=&quot;3&quot; unique_id=&quot;10242&quot;&gt;&lt;property id=&quot;20148&quot; value=&quot;5&quot;/&gt;&lt;property id=&quot;20300&quot; value=&quot;Slide 19 - &amp;quot;Reports Reference Guide (Coming Soon)&amp;quot;&quot;/&gt;&lt;property id=&quot;20307&quot; value=&quot;495&quot;/&gt;&lt;/object&gt;&lt;object type=&quot;3&quot; unique_id=&quot;10243&quot;&gt;&lt;property id=&quot;20148&quot; value=&quot;5&quot;/&gt;&lt;property id=&quot;20300&quot; value=&quot;Slide 18 - &amp;quot;Thank You!&amp;quot;&quot;/&gt;&lt;property id=&quot;20307&quot; value=&quot;496&quot;/&gt;&lt;/object&gt;&lt;object type=&quot;3&quot; unique_id=&quot;10988&quot;&gt;&lt;property id=&quot;20148&quot; value=&quot;5&quot;/&gt;&lt;property id=&quot;20300&quot; value=&quot;Slide 10 - &amp;quot;Lesson Objectives&amp;quot;&quot;/&gt;&lt;property id=&quot;20307&quot; value=&quot;498&quot;/&gt;&lt;/object&gt;&lt;object type=&quot;3&quot; unique_id=&quot;15457&quot;&gt;&lt;property id=&quot;20148&quot; value=&quot;5&quot;/&gt;&lt;property id=&quot;20300&quot; value=&quot;Slide 5 - &amp;quot;Table of Contents&amp;quot;&quot;/&gt;&lt;property id=&quot;20307&quot; value=&quot;506&quot;/&gt;&lt;/object&gt;&lt;object type=&quot;3&quot; unique_id=&quot;15458&quot;&gt;&lt;property id=&quot;20148&quot; value=&quot;5&quot;/&gt;&lt;property id=&quot;20300&quot; value=&quot;Slide 14 - &amp;quot;Course Review&amp;quot;&quot;/&gt;&lt;property id=&quot;20307&quot; value=&quot;507&quot;/&gt;&lt;/object&gt;&lt;object type=&quot;3&quot; unique_id=&quot;15459&quot;&gt;&lt;property id=&quot;20148&quot; value=&quot;5&quot;/&gt;&lt;property id=&quot;20300&quot; value=&quot;Slide 15 - &amp;quot;Course Resources &amp;quot;&quot;/&gt;&lt;property id=&quot;20307&quot; value=&quot;508&quot;/&gt;&lt;/object&gt;&lt;/object&gt;&lt;object type=&quot;8&quot; unique_id=&quot;10486&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CI Presentation - Training Template" id="{C991ED95-A39B-4FD5-832C-A32BCEF94D8E}" vid="{B998024D-5099-4B83-BE08-EA920E00F4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64A8420CC564B4B890708A4B957C9CC" ma:contentTypeVersion="4" ma:contentTypeDescription="Create a new document." ma:contentTypeScope="" ma:versionID="46765491ac7f58f7c178be9091d73558">
  <xsd:schema xmlns:xsd="http://www.w3.org/2001/XMLSchema" xmlns:xs="http://www.w3.org/2001/XMLSchema" xmlns:p="http://schemas.microsoft.com/office/2006/metadata/properties" xmlns:ns3="6d738e0e-3e3b-4eaa-889a-9629ae2ca7be" targetNamespace="http://schemas.microsoft.com/office/2006/metadata/properties" ma:root="true" ma:fieldsID="fafbf03b63d6121b1ad4c6e5711b1900" ns3:_="">
    <xsd:import namespace="6d738e0e-3e3b-4eaa-889a-9629ae2ca7be"/>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738e0e-3e3b-4eaa-889a-9629ae2ca7be"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ma:index="8" ma:displayName="Category"/>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E4A351-8750-425A-9121-FE4567E0D20D}">
  <ds:schemaRefs>
    <ds:schemaRef ds:uri="http://schemas.microsoft.com/sharepoint/v3/contenttype/forms"/>
  </ds:schemaRefs>
</ds:datastoreItem>
</file>

<file path=customXml/itemProps2.xml><?xml version="1.0" encoding="utf-8"?>
<ds:datastoreItem xmlns:ds="http://schemas.openxmlformats.org/officeDocument/2006/customXml" ds:itemID="{E303342D-6288-4FD4-B2A8-593B68A706C2}">
  <ds:schemaRefs>
    <ds:schemaRef ds:uri="http://schemas.openxmlformats.org/package/2006/metadata/core-properties"/>
    <ds:schemaRef ds:uri="http://purl.org/dc/dcmitype/"/>
    <ds:schemaRef ds:uri="http://schemas.microsoft.com/office/infopath/2007/PartnerControls"/>
    <ds:schemaRef ds:uri="6d738e0e-3e3b-4eaa-889a-9629ae2ca7be"/>
    <ds:schemaRef ds:uri="http://purl.org/dc/elements/1.1/"/>
    <ds:schemaRef ds:uri="http://schemas.microsoft.com/office/2006/documentManagement/types"/>
    <ds:schemaRef ds:uri="http://purl.org/dc/term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24114686-A3E7-49BA-B939-7312BFA63E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738e0e-3e3b-4eaa-889a-9629ae2ca7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UCI Presentation - Training Template</Template>
  <TotalTime>97830</TotalTime>
  <Words>12738</Words>
  <Application>Microsoft Office PowerPoint</Application>
  <PresentationFormat>On-screen Show (4:3)</PresentationFormat>
  <Paragraphs>1568</Paragraphs>
  <Slides>116</Slides>
  <Notes>94</Notes>
  <HiddenSlides>4</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116</vt:i4>
      </vt:variant>
    </vt:vector>
  </HeadingPairs>
  <TitlesOfParts>
    <vt:vector size="133" baseType="lpstr">
      <vt:lpstr>MS Gothic</vt:lpstr>
      <vt:lpstr>Yu Gothic Medium</vt:lpstr>
      <vt:lpstr>Arial</vt:lpstr>
      <vt:lpstr>Arial Black</vt:lpstr>
      <vt:lpstr>Calibri</vt:lpstr>
      <vt:lpstr>Candara</vt:lpstr>
      <vt:lpstr>Ink Free</vt:lpstr>
      <vt:lpstr>Microsoft Sans Serif</vt:lpstr>
      <vt:lpstr>Nirmala UI Semilight</vt:lpstr>
      <vt:lpstr>Rockwell Extra Bold</vt:lpstr>
      <vt:lpstr>Segoe UI Black</vt:lpstr>
      <vt:lpstr>Segoe UI Symbol</vt:lpstr>
      <vt:lpstr>Times New Roman</vt:lpstr>
      <vt:lpstr>Verdana</vt:lpstr>
      <vt:lpstr>Wide Latin</vt:lpstr>
      <vt:lpstr>Wingdings</vt:lpstr>
      <vt:lpstr>Office Theme</vt:lpstr>
      <vt:lpstr>Welcome to  Absence Management Extended Absence (EA)  Please locate and open the  Cisco AnyConnect VPN Client while waiting for class to start.</vt:lpstr>
      <vt:lpstr>Steps to Log Into VPN</vt:lpstr>
      <vt:lpstr>Introductions </vt:lpstr>
      <vt:lpstr>General Rules</vt:lpstr>
      <vt:lpstr>Course Agenda</vt:lpstr>
      <vt:lpstr>Course Objectives</vt:lpstr>
      <vt:lpstr>Things to Know</vt:lpstr>
      <vt:lpstr>Covid 19</vt:lpstr>
      <vt:lpstr>Extended Absence Types</vt:lpstr>
      <vt:lpstr>Extended Absence – Approvals</vt:lpstr>
      <vt:lpstr>AWE – UCPC</vt:lpstr>
      <vt:lpstr>PowerPoint Presentation</vt:lpstr>
      <vt:lpstr>Terminology and Definitions</vt:lpstr>
      <vt:lpstr>Extended Absence – Process</vt:lpstr>
      <vt:lpstr>EA Pages - Navigation </vt:lpstr>
      <vt:lpstr>LESSON 1</vt:lpstr>
      <vt:lpstr>Lesson Objectives</vt:lpstr>
      <vt:lpstr>PowerPoint Presentation</vt:lpstr>
      <vt:lpstr>Preliminary Actions</vt:lpstr>
      <vt:lpstr>Preliminary Actions (con’t)</vt:lpstr>
      <vt:lpstr>Preliminary Actions (con’t)</vt:lpstr>
      <vt:lpstr>EA Page Layout</vt:lpstr>
      <vt:lpstr>Entry Fields</vt:lpstr>
      <vt:lpstr>Field Details - Dates</vt:lpstr>
      <vt:lpstr>PowerPoint Presentation</vt:lpstr>
      <vt:lpstr>Field Details – Leave Type (Cont)</vt:lpstr>
      <vt:lpstr>Field Details – Leave Type (Cont)</vt:lpstr>
      <vt:lpstr>Field Details - FMLA/CFRA/PDLL</vt:lpstr>
      <vt:lpstr>Field Details - FMLA/CFRA/PDLL (Cont)</vt:lpstr>
      <vt:lpstr>Field Details - Paid/Unpaid  </vt:lpstr>
      <vt:lpstr>Field Details - Last Date Worked</vt:lpstr>
      <vt:lpstr>Field Details - Notes</vt:lpstr>
      <vt:lpstr>Field Details – Notes (con’t)</vt:lpstr>
      <vt:lpstr>Field Details - Attachments  </vt:lpstr>
      <vt:lpstr>Extended Absence – Job Data</vt:lpstr>
      <vt:lpstr>Extended Absence – Job Data (con’t)</vt:lpstr>
      <vt:lpstr>Exercise 1</vt:lpstr>
      <vt:lpstr>Extended Absence Summary </vt:lpstr>
      <vt:lpstr>PowerPoint Presentation</vt:lpstr>
      <vt:lpstr>Dynamic Fields</vt:lpstr>
      <vt:lpstr>Job Overrides Tab – Exclude Jobs</vt:lpstr>
      <vt:lpstr>Job Overrides Tab – Job Override/approval </vt:lpstr>
      <vt:lpstr>BREAK TIME</vt:lpstr>
      <vt:lpstr>PowerPoint Presentation</vt:lpstr>
      <vt:lpstr>PowerPoint Presentation</vt:lpstr>
      <vt:lpstr>PowerPoint Presentation</vt:lpstr>
      <vt:lpstr>Dynamic Tabs - Sabbatical</vt:lpstr>
      <vt:lpstr>JED – Additional Earning Codes Tab</vt:lpstr>
      <vt:lpstr>JED – Additional Earning Codes (cont’d)</vt:lpstr>
      <vt:lpstr>Exercise 2</vt:lpstr>
      <vt:lpstr>Dynamic Tabs - Workers’ Compensation</vt:lpstr>
      <vt:lpstr>Add and Delete Rows</vt:lpstr>
      <vt:lpstr>Lesson Objectives Review</vt:lpstr>
      <vt:lpstr>PowerPoint Presentation</vt:lpstr>
      <vt:lpstr>Lesson Objectives</vt:lpstr>
      <vt:lpstr>Administer EA – Overview</vt:lpstr>
      <vt:lpstr>The Language of Edit EA</vt:lpstr>
      <vt:lpstr>PowerPoint Presentation</vt:lpstr>
      <vt:lpstr>Administer Extended Absence</vt:lpstr>
      <vt:lpstr>Administer Initial Request</vt:lpstr>
      <vt:lpstr>Edit Leave of Absence – Key Steps</vt:lpstr>
      <vt:lpstr>Administer Request Keys</vt:lpstr>
      <vt:lpstr>Administer Request Keys (con’t)</vt:lpstr>
      <vt:lpstr>Administer Request Keys (con’t)</vt:lpstr>
      <vt:lpstr>Extend Return Date</vt:lpstr>
      <vt:lpstr>Edit Absence Request New vs. Edit</vt:lpstr>
      <vt:lpstr>Absence Request New vs. Edit (Cont.)</vt:lpstr>
      <vt:lpstr>Absence Request New vs. Edit (Cont.)</vt:lpstr>
      <vt:lpstr>PowerPoint Presentation</vt:lpstr>
      <vt:lpstr>Absence Request New vs. Edit (Cont.)</vt:lpstr>
      <vt:lpstr>Absence Request New vs. Edit (Cont.)</vt:lpstr>
      <vt:lpstr>Absence Request New vs. Edit (Cont.)</vt:lpstr>
      <vt:lpstr>Absence Request New vs. Edit (Cont.)</vt:lpstr>
      <vt:lpstr>Cancel an Absence Request  </vt:lpstr>
      <vt:lpstr>Cancel an Absence Request (con’t)</vt:lpstr>
      <vt:lpstr>Cancel an Absence Request (con’t)</vt:lpstr>
      <vt:lpstr>Lesson Objectives Review</vt:lpstr>
      <vt:lpstr>PowerPoint Presentation</vt:lpstr>
      <vt:lpstr>Lesson Objectives</vt:lpstr>
      <vt:lpstr>Return from Leave – Key System Steps</vt:lpstr>
      <vt:lpstr>Administer Initial Request</vt:lpstr>
      <vt:lpstr>Return Leave of Absence</vt:lpstr>
      <vt:lpstr>Return Leave of Absence</vt:lpstr>
      <vt:lpstr>Return Leave of Absence</vt:lpstr>
      <vt:lpstr>Return Leave of Absence</vt:lpstr>
      <vt:lpstr>Lesson Objectives Review</vt:lpstr>
      <vt:lpstr>PowerPoint Presentation</vt:lpstr>
      <vt:lpstr>Lesson Objectives</vt:lpstr>
      <vt:lpstr>PowerPoint Presentation</vt:lpstr>
      <vt:lpstr>Extended Absence Trans. History page</vt:lpstr>
      <vt:lpstr>Extended Absence Trans. History (con’t)</vt:lpstr>
      <vt:lpstr>Lesson Objectives Review</vt:lpstr>
      <vt:lpstr>Course Review</vt:lpstr>
      <vt:lpstr>Course Objectives Review</vt:lpstr>
      <vt:lpstr>Putting It All Together</vt:lpstr>
      <vt:lpstr>Actions per Page</vt:lpstr>
      <vt:lpstr>Leave of Absences</vt:lpstr>
      <vt:lpstr>Leave of Absences</vt:lpstr>
      <vt:lpstr>Leave of Absences</vt:lpstr>
      <vt:lpstr>Course Resources </vt:lpstr>
      <vt:lpstr>Where to Get Help</vt:lpstr>
      <vt:lpstr>Appendices </vt:lpstr>
      <vt:lpstr>Recommended slides</vt:lpstr>
      <vt:lpstr>Approval &amp; Workflow Status Descriptions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Leave of Absences Pages</vt:lpstr>
      <vt:lpstr>PowerPoint Presentation</vt:lpstr>
      <vt:lpstr>PowerPoint Presentation</vt:lpstr>
    </vt:vector>
  </TitlesOfParts>
  <Company>JGA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Training</dc:title>
  <dc:creator>Scott Driver</dc:creator>
  <cp:lastModifiedBy>Patricia Roffe</cp:lastModifiedBy>
  <cp:revision>812</cp:revision>
  <cp:lastPrinted>2019-12-20T17:08:39Z</cp:lastPrinted>
  <dcterms:created xsi:type="dcterms:W3CDTF">2019-09-24T20:39:06Z</dcterms:created>
  <dcterms:modified xsi:type="dcterms:W3CDTF">2020-09-25T17:30:50Z</dcterms:modified>
  <cp:category>UCI Training 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0x010100064A8420CC564B4B890708A4B957C9CC</vt:lpwstr>
  </property>
  <property fmtid="{D5CDD505-2E9C-101B-9397-08002B2CF9AE}" pid="3" name="ArticulateGUID">
    <vt:lpwstr>3F681B7F-43E5-4EDD-8C1F-E5F2AF45773B</vt:lpwstr>
  </property>
  <property fmtid="{D5CDD505-2E9C-101B-9397-08002B2CF9AE}" pid="4" name="ArticulatePath">
    <vt:lpwstr>BPG_workshops_ABS_S1_Intro_AWE_PosMan (001)</vt:lpwstr>
  </property>
</Properties>
</file>